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  <p:sldMasterId id="2147483778" r:id="rId2"/>
    <p:sldMasterId id="2147483792" r:id="rId3"/>
    <p:sldMasterId id="2147483804" r:id="rId4"/>
    <p:sldMasterId id="2147483817" r:id="rId5"/>
  </p:sldMasterIdLst>
  <p:notesMasterIdLst>
    <p:notesMasterId r:id="rId19"/>
  </p:notesMasterIdLst>
  <p:sldIdLst>
    <p:sldId id="682" r:id="rId6"/>
    <p:sldId id="566" r:id="rId7"/>
    <p:sldId id="563" r:id="rId8"/>
    <p:sldId id="567" r:id="rId9"/>
    <p:sldId id="683" r:id="rId10"/>
    <p:sldId id="556" r:id="rId11"/>
    <p:sldId id="568" r:id="rId12"/>
    <p:sldId id="538" r:id="rId13"/>
    <p:sldId id="541" r:id="rId14"/>
    <p:sldId id="545" r:id="rId15"/>
    <p:sldId id="315" r:id="rId16"/>
    <p:sldId id="564" r:id="rId17"/>
    <p:sldId id="274" r:id="rId18"/>
  </p:sldIdLst>
  <p:sldSz cx="18288000" cy="1028700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Calibri Light" pitchFamily="34" charset="0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22" autoAdjust="0"/>
  </p:normalViewPr>
  <p:slideViewPr>
    <p:cSldViewPr>
      <p:cViewPr>
        <p:scale>
          <a:sx n="39" d="100"/>
          <a:sy n="39" d="100"/>
        </p:scale>
        <p:origin x="-162" y="-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13194-D7C7-464D-9CF2-1EA5184DE33D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C88B8-7973-479E-8B8B-CBFC79CC52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1863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6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8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18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5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5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5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257301" y="295243"/>
            <a:ext cx="15773399" cy="15966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66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700"/>
            </a:lvl2pPr>
            <a:lvl3pPr lvl="2" indent="0">
              <a:spcBef>
                <a:spcPts val="0"/>
              </a:spcBef>
              <a:buNone/>
              <a:defRPr sz="2700"/>
            </a:lvl3pPr>
            <a:lvl4pPr lvl="3" indent="0">
              <a:spcBef>
                <a:spcPts val="0"/>
              </a:spcBef>
              <a:buNone/>
              <a:defRPr sz="2700"/>
            </a:lvl4pPr>
            <a:lvl5pPr lvl="4" indent="0">
              <a:spcBef>
                <a:spcPts val="0"/>
              </a:spcBef>
              <a:buNone/>
              <a:defRPr sz="2700"/>
            </a:lvl5pPr>
            <a:lvl6pPr lvl="5" indent="0">
              <a:spcBef>
                <a:spcPts val="0"/>
              </a:spcBef>
              <a:buNone/>
              <a:defRPr sz="2700"/>
            </a:lvl6pPr>
            <a:lvl7pPr lvl="6" indent="0">
              <a:spcBef>
                <a:spcPts val="0"/>
              </a:spcBef>
              <a:buNone/>
              <a:defRPr sz="2700"/>
            </a:lvl7pPr>
            <a:lvl8pPr lvl="7" indent="0">
              <a:spcBef>
                <a:spcPts val="0"/>
              </a:spcBef>
              <a:buNone/>
              <a:defRPr sz="2700"/>
            </a:lvl8pPr>
            <a:lvl9pPr lvl="8" indent="0">
              <a:spcBef>
                <a:spcPts val="0"/>
              </a:spcBef>
              <a:buNone/>
              <a:defRPr sz="27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257301" y="2738438"/>
            <a:ext cx="15773399" cy="652700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76200" algn="l" rtl="0">
              <a:lnSpc>
                <a:spcPct val="90000"/>
              </a:lnSpc>
              <a:spcBef>
                <a:spcPts val="1500"/>
              </a:spcBef>
              <a:buClr>
                <a:schemeClr val="dk1"/>
              </a:buClr>
              <a:buSzPct val="1000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28700" marR="0" lvl="1" indent="-1143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714500" marR="0" lvl="2" indent="-1524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00300" marR="0" lvl="3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86100" marR="0" lvl="4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71900" marR="0" lvl="5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457700" marR="0" lvl="6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5143500" marR="0" lvl="7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829300" marR="0" lvl="8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1257300" y="9534526"/>
            <a:ext cx="4114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6057900" y="9534526"/>
            <a:ext cx="61722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12915900" y="9534526"/>
            <a:ext cx="4114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9FFF0030-A7BB-4B17-BA94-212CE9FDA66A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96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40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1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74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69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0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75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26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92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62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47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40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61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53604"/>
      </p:ext>
    </p:extLst>
  </p:cSld>
  <p:clrMapOvr>
    <a:masterClrMapping/>
  </p:clrMapOvr>
  <p:transition spd="slow" advClick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541343"/>
      </p:ext>
    </p:extLst>
  </p:cSld>
  <p:clrMapOvr>
    <a:masterClrMapping/>
  </p:clrMapOvr>
  <p:transition spd="slow" advClick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434698"/>
      </p:ext>
    </p:extLst>
  </p:cSld>
  <p:clrMapOvr>
    <a:masterClrMapping/>
  </p:clrMapOvr>
  <p:transition spd="slow" advClick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99496"/>
      </p:ext>
    </p:extLst>
  </p:cSld>
  <p:clrMapOvr>
    <a:masterClrMapping/>
  </p:clrMapOvr>
  <p:transition spd="slow" advClick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572305"/>
      </p:ext>
    </p:extLst>
  </p:cSld>
  <p:clrMapOvr>
    <a:masterClrMapping/>
  </p:clrMapOvr>
  <p:transition spd="slow" advClick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39588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8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07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334039"/>
      </p:ext>
    </p:extLst>
  </p:cSld>
  <p:clrMapOvr>
    <a:masterClrMapping/>
  </p:clrMapOvr>
  <p:transition spd="slow" advClick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46983"/>
      </p:ext>
    </p:extLst>
  </p:cSld>
  <p:clrMapOvr>
    <a:masterClrMapping/>
  </p:clrMapOvr>
  <p:transition spd="slow" advClick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53922"/>
      </p:ext>
    </p:extLst>
  </p:cSld>
  <p:clrMapOvr>
    <a:masterClrMapping/>
  </p:clrMapOvr>
  <p:transition spd="slow" advClick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1110"/>
      </p:ext>
    </p:extLst>
  </p:cSld>
  <p:clrMapOvr>
    <a:masterClrMapping/>
  </p:clrMapOvr>
  <p:transition spd="slow" advClick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570006"/>
      </p:ext>
    </p:extLst>
  </p:cSld>
  <p:clrMapOvr>
    <a:masterClrMapping/>
  </p:clrMapOvr>
  <p:transition spd="slow" advClick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218150" y="292049"/>
            <a:ext cx="3614400" cy="2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42521"/>
      </p:ext>
    </p:extLst>
  </p:cSld>
  <p:clrMapOvr>
    <a:masterClrMapping/>
  </p:clrMapOvr>
  <p:transition spd="slow" advClick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114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86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111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51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8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8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232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660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4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255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17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789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856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5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6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6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83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80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447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3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55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47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93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33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33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33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9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1257300" y="295276"/>
            <a:ext cx="15773400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650" y="278608"/>
            <a:ext cx="1364457" cy="136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1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6858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13716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20574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27432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3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1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ransition spd="slow" advClick="0">
    <p:fad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5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web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20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5.png"/><Relationship Id="rId5" Type="http://schemas.microsoft.com/office/2007/relationships/media" Target="../media/media7.mp3"/><Relationship Id="rId10" Type="http://schemas.openxmlformats.org/officeDocument/2006/relationships/image" Target="../media/image18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866901"/>
            <a:ext cx="12594415" cy="7891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1589"/>
            <a:ext cx="18287999" cy="24538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37171" y="118139"/>
            <a:ext cx="1380377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Chào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mừng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quý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thầy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cô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em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sinh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endParaRPr lang="vi-VN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 defTabSz="1371600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đến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với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tiết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Âm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lớp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18831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Hát: Lí đất giồng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Dân ca Nam Bộ</a:t>
            </a:r>
          </a:p>
          <a:p>
            <a:pPr algn="ctr"/>
            <a:r>
              <a:rPr lang="vi-VN" sz="24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Đặt lời: Đỗ Minh</a:t>
            </a:r>
            <a:endParaRPr lang="en-US" sz="24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67949E9-F4FF-43BB-8DDB-F6D3CB225C26}"/>
              </a:ext>
            </a:extLst>
          </p:cNvPr>
          <p:cNvSpPr/>
          <p:nvPr/>
        </p:nvSpPr>
        <p:spPr>
          <a:xfrm>
            <a:off x="1411897" y="795252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Vừa phải</a:t>
            </a:r>
            <a:endParaRPr lang="en-US" sz="24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Li dat giong">
            <a:hlinkClick r:id="" action="ppaction://media"/>
            <a:extLst>
              <a:ext uri="{FF2B5EF4-FFF2-40B4-BE49-F238E27FC236}">
                <a16:creationId xmlns:a16="http://schemas.microsoft.com/office/drawing/2014/main" xmlns="" id="{17B04E0E-BC02-47C6-B2F5-17A254CEC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451" y="-131566"/>
            <a:ext cx="1234574" cy="123457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4D85F43-15C0-4778-A429-986848F7BCFB}"/>
              </a:ext>
            </a:extLst>
          </p:cNvPr>
          <p:cNvSpPr/>
          <p:nvPr/>
        </p:nvSpPr>
        <p:spPr>
          <a:xfrm>
            <a:off x="-208018" y="108068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Ghép toàn bài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7948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BF71EE-F346-4F93-A3F7-E1639182B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619" y="1477750"/>
            <a:ext cx="16435381" cy="3665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90BE6B-3DB3-49B2-A9C4-A058954C1DC7}"/>
              </a:ext>
            </a:extLst>
          </p:cNvPr>
          <p:cNvSpPr txBox="1"/>
          <p:nvPr/>
        </p:nvSpPr>
        <p:spPr>
          <a:xfrm>
            <a:off x="3352800" y="4305300"/>
            <a:ext cx="1409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Non    nước   mình đẹp tựa  bài    thơ.        Câu       hát  vọng từ  ngàn năm xưa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3" y="5829300"/>
            <a:ext cx="18242337" cy="445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3737610" cy="10039451"/>
          </a:xfrm>
          <a:prstGeom prst="rect">
            <a:avLst/>
          </a:prstGeom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xmlns="" id="{6D924831-4ED1-196A-C094-BD8F4F0F31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21" y="7176820"/>
            <a:ext cx="9255230" cy="3120708"/>
          </a:xfrm>
          <a:prstGeom prst="rect">
            <a:avLst/>
          </a:prstGeom>
        </p:spPr>
      </p:pic>
      <p:pic>
        <p:nvPicPr>
          <p:cNvPr id="3" name="Picture 18">
            <a:extLst>
              <a:ext uri="{FF2B5EF4-FFF2-40B4-BE49-F238E27FC236}">
                <a16:creationId xmlns:a16="http://schemas.microsoft.com/office/drawing/2014/main" xmlns="" id="{21028F9F-84CD-4265-8E05-E4D2E347C2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4000" y="7166292"/>
            <a:ext cx="9169879" cy="31207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43DF446-D606-4694-B5B7-19E2804E8D47}"/>
              </a:ext>
            </a:extLst>
          </p:cNvPr>
          <p:cNvSpPr/>
          <p:nvPr/>
        </p:nvSpPr>
        <p:spPr>
          <a:xfrm>
            <a:off x="3966807" y="636225"/>
            <a:ext cx="89114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Hát kết hợp gõ đệm theo nhịp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1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xmlns="" id="{AC634877-0DD4-4BAE-8B5B-9B8DE6AE2FBA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3873080" y="5046149"/>
            <a:ext cx="869315" cy="546735"/>
          </a:xfrm>
          <a:prstGeom prst="rect">
            <a:avLst/>
          </a:prstGeom>
        </p:spPr>
      </p:pic>
      <p:pic>
        <p:nvPicPr>
          <p:cNvPr id="12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xmlns="" id="{83041876-8481-4B7B-8251-383CC6BA7716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5566066" y="5038709"/>
            <a:ext cx="869315" cy="546735"/>
          </a:xfrm>
          <a:prstGeom prst="rect">
            <a:avLst/>
          </a:prstGeom>
        </p:spPr>
      </p:pic>
      <p:pic>
        <p:nvPicPr>
          <p:cNvPr id="13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xmlns="" id="{C200DD76-2D9A-4A46-A69A-5B7CA5E36BB0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2534287" y="5070183"/>
            <a:ext cx="869315" cy="546735"/>
          </a:xfrm>
          <a:prstGeom prst="rect">
            <a:avLst/>
          </a:prstGeom>
        </p:spPr>
      </p:pic>
      <p:pic>
        <p:nvPicPr>
          <p:cNvPr id="14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xmlns="" id="{8B94C209-8D64-402C-876B-C038C0041E40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0641065" y="5062812"/>
            <a:ext cx="869315" cy="546735"/>
          </a:xfrm>
          <a:prstGeom prst="rect">
            <a:avLst/>
          </a:prstGeom>
        </p:spPr>
      </p:pic>
      <p:pic>
        <p:nvPicPr>
          <p:cNvPr id="15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xmlns="" id="{6B99FB08-C6CD-438E-95C7-524C7521712D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8915400" y="5130165"/>
            <a:ext cx="869315" cy="546735"/>
          </a:xfrm>
          <a:prstGeom prst="rect">
            <a:avLst/>
          </a:prstGeom>
        </p:spPr>
      </p:pic>
      <p:pic>
        <p:nvPicPr>
          <p:cNvPr id="16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xmlns="" id="{7C301F35-89F9-40B9-AFA5-0609E232CBA8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5925772" y="5072335"/>
            <a:ext cx="869315" cy="546735"/>
          </a:xfrm>
          <a:prstGeom prst="rect">
            <a:avLst/>
          </a:prstGeom>
        </p:spPr>
      </p:pic>
      <p:pic>
        <p:nvPicPr>
          <p:cNvPr id="5" name="LÝ ĐẤT GIỒNG KARAOKE II ÂM NHẠC LỚP 5 II KẾT NỐI TRI THỨC (1)">
            <a:hlinkClick r:id="" action="ppaction://media"/>
            <a:extLst>
              <a:ext uri="{FF2B5EF4-FFF2-40B4-BE49-F238E27FC236}">
                <a16:creationId xmlns:a16="http://schemas.microsoft.com/office/drawing/2014/main" xmlns="" id="{2F9587E0-801A-2FD6-CB25-EA09BB64F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12834" y="350217"/>
            <a:ext cx="1005605" cy="100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2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BE60314-6D7C-4902-B81D-32BA9961A169}"/>
              </a:ext>
            </a:extLst>
          </p:cNvPr>
          <p:cNvSpPr txBox="1"/>
          <p:nvPr/>
        </p:nvSpPr>
        <p:spPr>
          <a:xfrm>
            <a:off x="1371600" y="952500"/>
            <a:ext cx="16383000" cy="840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đối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–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Hòa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giọng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Nam: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nước mình đẹp tựa bài thơ. Câu hát vọng từ ngàn năm xưa.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Gió lên, trăng sáng trời mây. Miền quê em nắng đỏ. Gió đưa hương lúa vàng.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lớp : Tang tình tang tinh tính tang.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Tang </a:t>
            </a:r>
            <a:r>
              <a:rPr kumimoji="0" 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</a:t>
            </a:r>
            <a:r>
              <a:rPr kumimoji="0" 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tinh tang.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 </a:t>
            </a:r>
            <a:r>
              <a:rPr kumimoji="0" 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</a:t>
            </a:r>
            <a:r>
              <a:rPr kumimoji="0" 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Nam :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lên ai gánh lúa về. Lúa thơm mùi nếp mới.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 :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Mai ngày lúa lại trổ bông. Tang tình tang tính tang.        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F409F28-3842-48B3-A1C8-5497B21B54CE}"/>
              </a:ext>
            </a:extLst>
          </p:cNvPr>
          <p:cNvSpPr/>
          <p:nvPr/>
        </p:nvSpPr>
        <p:spPr>
          <a:xfrm>
            <a:off x="3281274" y="153769"/>
            <a:ext cx="5929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 ĐỘNG LUYỆN TẬP </a:t>
            </a:r>
          </a:p>
        </p:txBody>
      </p:sp>
      <p:pic>
        <p:nvPicPr>
          <p:cNvPr id="22" name="LÝ ĐẤT GIỒNG KARAOKE II ÂM NHẠC LỚP 5 II KẾT NỐI TRI THỨC (1)">
            <a:hlinkClick r:id="" action="ppaction://media"/>
            <a:extLst>
              <a:ext uri="{FF2B5EF4-FFF2-40B4-BE49-F238E27FC236}">
                <a16:creationId xmlns:a16="http://schemas.microsoft.com/office/drawing/2014/main" xmlns="" id="{A0403392-A82C-459B-85CD-3A4633326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0"/>
            <a:ext cx="1005605" cy="100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58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2637"/>
            <a:ext cx="1905000" cy="209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1978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3451"/>
            <a:ext cx="17907000" cy="10640451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543300"/>
            <a:ext cx="14041560" cy="285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865" tIns="71432" rIns="142865" bIns="71432">
            <a:spAutoFit/>
          </a:bodyPr>
          <a:lstStyle/>
          <a:p>
            <a:pPr algn="ctr" defTabSz="685800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 defTabSz="685800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KHỞI  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5">
            <a:extLst>
              <a:ext uri="{FF2B5EF4-FFF2-40B4-BE49-F238E27FC236}">
                <a16:creationId xmlns:a16="http://schemas.microsoft.com/office/drawing/2014/main" xmlns="" id="{328EAF03-417E-A931-DD2A-CAE63C5490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0528" y="6515100"/>
            <a:ext cx="2700068" cy="24271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4691B6-10ED-45E4-A0D5-2610F6A1D135}"/>
              </a:ext>
            </a:extLst>
          </p:cNvPr>
          <p:cNvSpPr/>
          <p:nvPr/>
        </p:nvSpPr>
        <p:spPr>
          <a:xfrm>
            <a:off x="0" y="394983"/>
            <a:ext cx="18059400" cy="53553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</a:t>
            </a:r>
            <a:r>
              <a:rPr kumimoji="0" lang="en-US" sz="5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sz="5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</a:t>
            </a:r>
            <a:r>
              <a:rPr kumimoji="0" lang="en-US" sz="5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10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tháng</a:t>
            </a:r>
            <a:r>
              <a:rPr kumimoji="0" lang="en-US" sz="5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10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sz="5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Âm</a:t>
            </a:r>
            <a:r>
              <a:rPr kumimoji="0" lang="en-US" sz="5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</a:t>
            </a:r>
            <a:endParaRPr kumimoji="0" lang="en-US" sz="5400" b="1" i="0" u="none" strike="noStrike" kern="1200" cap="none" spc="0" normalizeH="0" baseline="0" noProof="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</a:t>
            </a:r>
            <a:r>
              <a:rPr kumimoji="0" lang="vi-VN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2: Giai điệu quê hương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66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5: </a:t>
            </a:r>
            <a:r>
              <a:rPr lang="en-US" sz="6600" b="1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sz="66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sz="66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hát</a:t>
            </a:r>
            <a:r>
              <a:rPr lang="en-US" sz="66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en-US" sz="6600" b="1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Lí</a:t>
            </a:r>
            <a:r>
              <a:rPr lang="en-US" sz="66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đất</a:t>
            </a:r>
            <a:r>
              <a:rPr lang="en-US" sz="66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giồng</a:t>
            </a:r>
            <a:endParaRPr lang="en-US" sz="6600" b="1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              </a:t>
            </a:r>
            <a:r>
              <a:rPr kumimoji="0" lang="en-US" sz="5400" b="1" i="1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lang="en-US" sz="5400" b="1" i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ân</a:t>
            </a:r>
            <a:r>
              <a:rPr lang="en-US" sz="54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ca: Nam </a:t>
            </a:r>
            <a:r>
              <a:rPr lang="en-US" sz="5400" b="1" i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Bộ</a:t>
            </a:r>
            <a:endParaRPr lang="en-US" sz="5400" b="1" i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                                               </a:t>
            </a:r>
            <a:r>
              <a:rPr lang="en-US" sz="5400" b="1" i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Đặt</a:t>
            </a:r>
            <a:r>
              <a:rPr lang="en-US" sz="54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5400" b="1" i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lời</a:t>
            </a:r>
            <a:r>
              <a:rPr lang="en-US" sz="54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en-US" sz="5400" b="1" i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Đỗ</a:t>
            </a:r>
            <a:r>
              <a:rPr lang="en-US" sz="540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Minh</a:t>
            </a:r>
            <a:endParaRPr kumimoji="0" lang="en-US" sz="3600" b="1" i="1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65936FB4-D18C-4814-81A8-A92AA3BF9449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xmlns="" id="{5C23890D-A59C-4DE1-9E65-1EB90FC202AD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4159D38E-6523-4A3A-A04F-D4ABD03FB481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F86512B1-D091-4FD1-B861-B8BB2852EF0B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374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escription: Giới Thiệu Về Bản Đồ 7 Vùng Kinh Tế Việt Nam">
            <a:extLst>
              <a:ext uri="{FF2B5EF4-FFF2-40B4-BE49-F238E27FC236}">
                <a16:creationId xmlns:a16="http://schemas.microsoft.com/office/drawing/2014/main" xmlns="" id="{7BD24C7C-A6F6-1992-8566-E2D82A912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28700"/>
            <a:ext cx="10668000" cy="928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6">
            <a:extLst>
              <a:ext uri="{FF2B5EF4-FFF2-40B4-BE49-F238E27FC236}">
                <a16:creationId xmlns:a16="http://schemas.microsoft.com/office/drawing/2014/main" xmlns="" id="{A08432F4-F7D3-D934-1563-0F9C5C300945}"/>
              </a:ext>
            </a:extLst>
          </p:cNvPr>
          <p:cNvSpPr/>
          <p:nvPr/>
        </p:nvSpPr>
        <p:spPr>
          <a:xfrm>
            <a:off x="1752600" y="153769"/>
            <a:ext cx="5737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 ĐỘNG KHÁM PHÁ</a:t>
            </a:r>
          </a:p>
        </p:txBody>
      </p:sp>
    </p:spTree>
    <p:extLst>
      <p:ext uri="{BB962C8B-B14F-4D97-AF65-F5344CB8AC3E}">
        <p14:creationId xmlns:p14="http://schemas.microsoft.com/office/powerpoint/2010/main" val="3287188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CCF6270-C83C-9536-7185-EF09945F8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0"/>
            <a:ext cx="5562600" cy="71247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3E0518D0-623E-E751-D335-55CA3B46E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506" y="0"/>
            <a:ext cx="6137894" cy="71247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88EB3D47-9C6F-3C73-D9AF-8E32EC6CD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2" y="0"/>
            <a:ext cx="6456053" cy="712470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0F8F52E6-34E8-E9C9-0F0A-B4C7A1327187}"/>
              </a:ext>
            </a:extLst>
          </p:cNvPr>
          <p:cNvSpPr txBox="1"/>
          <p:nvPr/>
        </p:nvSpPr>
        <p:spPr>
          <a:xfrm>
            <a:off x="304800" y="7524571"/>
            <a:ext cx="17754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	</a:t>
            </a:r>
            <a:r>
              <a:rPr lang="vi-VN" sz="4000" dirty="0"/>
              <a:t>Nam Bộ là vùng đất có nhiều phong cảnh thiên nhiên tươi đẹp hữu tình. Người dân Nam Bộ với tính tình cởi mở nặng nghĩa, nhiều tình cảm…</a:t>
            </a:r>
          </a:p>
          <a:p>
            <a:r>
              <a:rPr lang="vi-VN" sz="4000" dirty="0"/>
              <a:t>	Chính vì lẽ đó mà Dân ca Nam Bộ có những giai điệu dạt dào tình cảm, giàu trữ tình, mộc mạc giản dị…</a:t>
            </a:r>
          </a:p>
        </p:txBody>
      </p:sp>
    </p:spTree>
    <p:extLst>
      <p:ext uri="{BB962C8B-B14F-4D97-AF65-F5344CB8AC3E}">
        <p14:creationId xmlns:p14="http://schemas.microsoft.com/office/powerpoint/2010/main" val="855216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    tang       tinh       tính          tang.                  Tang           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tình        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tang.                                         Tang                            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tình          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63AB136-2180-4C1A-ACA5-E2FA57DBE22D}"/>
              </a:ext>
            </a:extLst>
          </p:cNvPr>
          <p:cNvSpPr txBox="1"/>
          <p:nvPr/>
        </p:nvSpPr>
        <p:spPr>
          <a:xfrm>
            <a:off x="1716035" y="8089001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082E354-BE74-40CC-AF7A-9A756F32CAA9}"/>
              </a:ext>
            </a:extLst>
          </p:cNvPr>
          <p:cNvSpPr txBox="1"/>
          <p:nvPr/>
        </p:nvSpPr>
        <p:spPr>
          <a:xfrm>
            <a:off x="1524000" y="9291304"/>
            <a:ext cx="16317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Mai    ngày   lúa     lại       trổ         bông.      Tang    tình     tang     tính        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67949E9-F4FF-43BB-8DDB-F6D3CB225C26}"/>
              </a:ext>
            </a:extLst>
          </p:cNvPr>
          <p:cNvSpPr/>
          <p:nvPr/>
        </p:nvSpPr>
        <p:spPr>
          <a:xfrm>
            <a:off x="1481104" y="755391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2400" b="0" i="1" u="none" strike="noStrike" kern="1200" cap="none" spc="0" normalizeH="0" baseline="0" noProof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LÝ ĐẤT GIỒNG HÁT II CHỦ ĐỀ GIAI ĐIỆU QUÊ HƯƠNG II KẾT NỐI TRI THỨC">
            <a:hlinkClick r:id="" action="ppaction://media"/>
            <a:extLst>
              <a:ext uri="{FF2B5EF4-FFF2-40B4-BE49-F238E27FC236}">
                <a16:creationId xmlns:a16="http://schemas.microsoft.com/office/drawing/2014/main" xmlns="" id="{0639CC96-AC2F-4953-A550-438A01233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9455" y="1027882"/>
            <a:ext cx="988718" cy="98871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72A0F04-9660-4943-9D2D-3649E7A588EA}"/>
              </a:ext>
            </a:extLst>
          </p:cNvPr>
          <p:cNvSpPr/>
          <p:nvPr/>
        </p:nvSpPr>
        <p:spPr>
          <a:xfrm>
            <a:off x="1920401" y="109059"/>
            <a:ext cx="19159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Hát mẫu</a:t>
            </a:r>
            <a:endParaRPr lang="en-US" sz="3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6513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40" y="849730"/>
            <a:ext cx="17010030" cy="86871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                    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  tang       tinh       tính          tang.                  Tang           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tình        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                          Tang                            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tình          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63AB136-2180-4C1A-ACA5-E2FA57DBE22D}"/>
              </a:ext>
            </a:extLst>
          </p:cNvPr>
          <p:cNvSpPr txBox="1"/>
          <p:nvPr/>
        </p:nvSpPr>
        <p:spPr>
          <a:xfrm>
            <a:off x="1716035" y="8089001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082E354-BE74-40CC-AF7A-9A756F32CAA9}"/>
              </a:ext>
            </a:extLst>
          </p:cNvPr>
          <p:cNvSpPr txBox="1"/>
          <p:nvPr/>
        </p:nvSpPr>
        <p:spPr>
          <a:xfrm>
            <a:off x="1524000" y="9291304"/>
            <a:ext cx="16317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Mai    ngày   lúa     lại       trổ         bông.      Tang    tình     tang     tính        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67949E9-F4FF-43BB-8DDB-F6D3CB225C26}"/>
              </a:ext>
            </a:extLst>
          </p:cNvPr>
          <p:cNvSpPr/>
          <p:nvPr/>
        </p:nvSpPr>
        <p:spPr>
          <a:xfrm>
            <a:off x="1481104" y="755391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72A0F04-9660-4943-9D2D-3649E7A588EA}"/>
              </a:ext>
            </a:extLst>
          </p:cNvPr>
          <p:cNvSpPr/>
          <p:nvPr/>
        </p:nvSpPr>
        <p:spPr>
          <a:xfrm>
            <a:off x="595075" y="109059"/>
            <a:ext cx="45665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xmlns="" id="{473A65F7-C55C-671C-E11C-DA7FB87E7906}"/>
              </a:ext>
            </a:extLst>
          </p:cNvPr>
          <p:cNvCxnSpPr>
            <a:cxnSpLocks/>
          </p:cNvCxnSpPr>
          <p:nvPr/>
        </p:nvCxnSpPr>
        <p:spPr>
          <a:xfrm flipH="1">
            <a:off x="2954785" y="2780870"/>
            <a:ext cx="415029" cy="8398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xmlns="" id="{66612119-AF2D-1823-05B4-397D3F66D110}"/>
              </a:ext>
            </a:extLst>
          </p:cNvPr>
          <p:cNvCxnSpPr>
            <a:cxnSpLocks/>
          </p:cNvCxnSpPr>
          <p:nvPr/>
        </p:nvCxnSpPr>
        <p:spPr>
          <a:xfrm flipH="1">
            <a:off x="14249400" y="4000500"/>
            <a:ext cx="381000" cy="757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xmlns="" id="{83704574-2647-88D6-0E16-660D6A8232D2}"/>
              </a:ext>
            </a:extLst>
          </p:cNvPr>
          <p:cNvCxnSpPr/>
          <p:nvPr/>
        </p:nvCxnSpPr>
        <p:spPr>
          <a:xfrm flipH="1">
            <a:off x="3048000" y="7992618"/>
            <a:ext cx="304800" cy="7139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BBCD3C53-617B-2DF5-2359-5A071B2F453B}"/>
              </a:ext>
            </a:extLst>
          </p:cNvPr>
          <p:cNvCxnSpPr>
            <a:cxnSpLocks/>
          </p:cNvCxnSpPr>
          <p:nvPr/>
        </p:nvCxnSpPr>
        <p:spPr>
          <a:xfrm flipH="1">
            <a:off x="3120432" y="9029700"/>
            <a:ext cx="338829" cy="784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5818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9C9C80-297E-4FD1-99E6-2E185BD62C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1257300"/>
            <a:ext cx="16916400" cy="20017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8F56B6D-F01A-459D-88DB-60CC15FEB6F4}"/>
              </a:ext>
            </a:extLst>
          </p:cNvPr>
          <p:cNvSpPr/>
          <p:nvPr/>
        </p:nvSpPr>
        <p:spPr>
          <a:xfrm>
            <a:off x="1456388" y="419100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1: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FBF2E72-9C9E-4C2F-A65F-53217D6414CC}"/>
              </a:ext>
            </a:extLst>
          </p:cNvPr>
          <p:cNvSpPr txBox="1"/>
          <p:nvPr/>
        </p:nvSpPr>
        <p:spPr>
          <a:xfrm>
            <a:off x="2438400" y="2933700"/>
            <a:ext cx="14868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+mj-lt"/>
              </a:rPr>
              <a:t>Non   nước   mình đẹp  tựa  bài    thơ.         Câu       hát  vọng từ  ngàn năm  xưa.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xmlns="" id="{6CA3ECBA-E919-4C13-AA0C-131BB0264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32107" y="431596"/>
            <a:ext cx="762359" cy="762359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CF122252-EAFD-377D-6914-D17A2AAE7F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700" y="4482812"/>
            <a:ext cx="17068800" cy="3022484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xmlns="" id="{BE947B05-EFB4-DA55-1484-FE3AD3193175}"/>
              </a:ext>
            </a:extLst>
          </p:cNvPr>
          <p:cNvSpPr/>
          <p:nvPr/>
        </p:nvSpPr>
        <p:spPr>
          <a:xfrm>
            <a:off x="1456388" y="3878889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2: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xmlns="" id="{DF187C79-B2A6-BACE-37B6-DBD96CA344B7}"/>
              </a:ext>
            </a:extLst>
          </p:cNvPr>
          <p:cNvSpPr txBox="1"/>
          <p:nvPr/>
        </p:nvSpPr>
        <p:spPr>
          <a:xfrm>
            <a:off x="1676400" y="7505296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+mj-lt"/>
              </a:rPr>
              <a:t>đỏ.                                Gió                   đưa                  hương     lúa           vàng.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AA4C858-4764-CDCD-EDEE-5BC1F2070DDF}"/>
              </a:ext>
            </a:extLst>
          </p:cNvPr>
          <p:cNvSpPr txBox="1"/>
          <p:nvPr/>
        </p:nvSpPr>
        <p:spPr>
          <a:xfrm>
            <a:off x="3505200" y="5666908"/>
            <a:ext cx="16894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+mj-lt"/>
              </a:rPr>
              <a:t>Gió        lên,         trăng         sáng       trời           mây.             Miền     quê         em       nắng</a:t>
            </a:r>
          </a:p>
        </p:txBody>
      </p:sp>
      <p:pic>
        <p:nvPicPr>
          <p:cNvPr id="21" name="2">
            <a:hlinkClick r:id="" action="ppaction://media"/>
            <a:extLst>
              <a:ext uri="{FF2B5EF4-FFF2-40B4-BE49-F238E27FC236}">
                <a16:creationId xmlns:a16="http://schemas.microsoft.com/office/drawing/2014/main" xmlns="" id="{64452639-53C3-8F61-2C62-05772DBAD0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73779" y="3863015"/>
            <a:ext cx="888621" cy="778001"/>
          </a:xfrm>
          <a:prstGeom prst="rect">
            <a:avLst/>
          </a:prstGeom>
        </p:spPr>
      </p:pic>
      <p:pic>
        <p:nvPicPr>
          <p:cNvPr id="22" name="12">
            <a:hlinkClick r:id="" action="ppaction://media"/>
            <a:extLst>
              <a:ext uri="{FF2B5EF4-FFF2-40B4-BE49-F238E27FC236}">
                <a16:creationId xmlns:a16="http://schemas.microsoft.com/office/drawing/2014/main" xmlns="" id="{2876A277-94A3-9654-FFEF-1FD691F611C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1928" y="8042558"/>
            <a:ext cx="734343" cy="77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50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37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81D60D-164F-4080-A54F-84D01D4E82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772" y="1042797"/>
            <a:ext cx="17185572" cy="31502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5020C0E-AB65-4E03-AA8B-A93D0200E25B}"/>
              </a:ext>
            </a:extLst>
          </p:cNvPr>
          <p:cNvSpPr/>
          <p:nvPr/>
        </p:nvSpPr>
        <p:spPr>
          <a:xfrm>
            <a:off x="838200" y="38100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3: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38BE179-C796-445F-A50B-7BFB348CB448}"/>
              </a:ext>
            </a:extLst>
          </p:cNvPr>
          <p:cNvSpPr txBox="1"/>
          <p:nvPr/>
        </p:nvSpPr>
        <p:spPr>
          <a:xfrm>
            <a:off x="2938288" y="2379973"/>
            <a:ext cx="145140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    tình     tang   tinh     tính       tang.              Tang         tang      tình      tình       tình      tinh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245CE64-09C6-4611-8113-E3C6A0983EDB}"/>
              </a:ext>
            </a:extLst>
          </p:cNvPr>
          <p:cNvSpPr txBox="1"/>
          <p:nvPr/>
        </p:nvSpPr>
        <p:spPr>
          <a:xfrm>
            <a:off x="1676400" y="3940820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+mj-lt"/>
              </a:rPr>
              <a:t>tang.                           Tang                    </a:t>
            </a:r>
            <a:r>
              <a:rPr lang="vi-VN" sz="2800" dirty="0" err="1">
                <a:solidFill>
                  <a:srgbClr val="0070C0"/>
                </a:solidFill>
                <a:latin typeface="+mj-lt"/>
              </a:rPr>
              <a:t>tang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       tình        </a:t>
            </a:r>
            <a:r>
              <a:rPr lang="vi-VN" sz="2800" dirty="0" err="1">
                <a:solidFill>
                  <a:srgbClr val="0070C0"/>
                </a:solidFill>
                <a:latin typeface="+mj-lt"/>
              </a:rPr>
              <a:t>tình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        </a:t>
            </a:r>
            <a:r>
              <a:rPr lang="vi-VN" sz="2800" dirty="0" err="1">
                <a:solidFill>
                  <a:srgbClr val="0070C0"/>
                </a:solidFill>
                <a:latin typeface="+mj-lt"/>
              </a:rPr>
              <a:t>tình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     tinh        tang.</a:t>
            </a: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xmlns="" id="{63973EAA-721A-4353-9EFD-305CC5C005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76405" y="38100"/>
            <a:ext cx="11430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983029-D3C7-E5D1-B737-BD8E449B11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673" y="5153753"/>
            <a:ext cx="16871671" cy="1688982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4918CF91-505D-24CF-76B0-6A883FB6DBF9}"/>
              </a:ext>
            </a:extLst>
          </p:cNvPr>
          <p:cNvSpPr/>
          <p:nvPr/>
        </p:nvSpPr>
        <p:spPr>
          <a:xfrm>
            <a:off x="914400" y="4497169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4: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xmlns="" id="{00EF0628-57EA-1462-DE16-A3CFD188DCED}"/>
              </a:ext>
            </a:extLst>
          </p:cNvPr>
          <p:cNvSpPr txBox="1"/>
          <p:nvPr/>
        </p:nvSpPr>
        <p:spPr>
          <a:xfrm>
            <a:off x="3276600" y="6626387"/>
            <a:ext cx="141757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Nắng  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 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lên     ai          gánh   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  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 lúa       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 về.          Lúa  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  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   thơm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 mùi     nếp  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 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  mới. </a:t>
            </a:r>
          </a:p>
        </p:txBody>
      </p:sp>
      <p:pic>
        <p:nvPicPr>
          <p:cNvPr id="8" name="4">
            <a:hlinkClick r:id="" action="ppaction://media"/>
            <a:extLst>
              <a:ext uri="{FF2B5EF4-FFF2-40B4-BE49-F238E27FC236}">
                <a16:creationId xmlns:a16="http://schemas.microsoft.com/office/drawing/2014/main" xmlns="" id="{96C1CAFD-A143-D1D5-060B-04958B3520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76405" y="4414326"/>
            <a:ext cx="1011236" cy="1011236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xmlns="" id="{C3C46D68-5738-06EC-8109-B0464D9E9E9B}"/>
              </a:ext>
            </a:extLst>
          </p:cNvPr>
          <p:cNvSpPr/>
          <p:nvPr/>
        </p:nvSpPr>
        <p:spPr>
          <a:xfrm>
            <a:off x="762000" y="7200900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5: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EAC74F6B-7668-BBAA-3F5F-7BAC2FE382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800" y="7840626"/>
            <a:ext cx="16409583" cy="1755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2C6F8C0-67FB-B2EE-BA63-A73539D0D06B}"/>
              </a:ext>
            </a:extLst>
          </p:cNvPr>
          <p:cNvSpPr txBox="1"/>
          <p:nvPr/>
        </p:nvSpPr>
        <p:spPr>
          <a:xfrm>
            <a:off x="3352800" y="9424687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+mj-lt"/>
              </a:rPr>
              <a:t> Mai    ngày  lúa      lại      trổ        bông.       Tang  tình     tang     tính       </a:t>
            </a:r>
            <a:r>
              <a:rPr lang="vi-VN" sz="2800" dirty="0" err="1">
                <a:solidFill>
                  <a:srgbClr val="0070C0"/>
                </a:solidFill>
                <a:latin typeface="+mj-lt"/>
              </a:rPr>
              <a:t>tính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         tang.</a:t>
            </a:r>
          </a:p>
        </p:txBody>
      </p:sp>
      <p:pic>
        <p:nvPicPr>
          <p:cNvPr id="22" name="5">
            <a:hlinkClick r:id="" action="ppaction://media"/>
            <a:extLst>
              <a:ext uri="{FF2B5EF4-FFF2-40B4-BE49-F238E27FC236}">
                <a16:creationId xmlns:a16="http://schemas.microsoft.com/office/drawing/2014/main" xmlns="" id="{6D8C77AC-F851-5C7E-B86F-03FA8B97382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20978" y="7124700"/>
            <a:ext cx="827757" cy="914400"/>
          </a:xfrm>
          <a:prstGeom prst="rect">
            <a:avLst/>
          </a:prstGeom>
        </p:spPr>
      </p:pic>
      <p:pic>
        <p:nvPicPr>
          <p:cNvPr id="23" name="345">
            <a:hlinkClick r:id="" action="ppaction://media"/>
            <a:extLst>
              <a:ext uri="{FF2B5EF4-FFF2-40B4-BE49-F238E27FC236}">
                <a16:creationId xmlns:a16="http://schemas.microsoft.com/office/drawing/2014/main" xmlns="" id="{9903313C-0E9B-6871-7A15-A3A1DFF6A53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799969" y="6845359"/>
            <a:ext cx="1382963" cy="138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5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86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2450</TotalTime>
  <Words>636</Words>
  <Application>Microsoft Office PowerPoint</Application>
  <PresentationFormat>Custom</PresentationFormat>
  <Paragraphs>72</Paragraphs>
  <Slides>13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2_Office Theme</vt:lpstr>
      <vt:lpstr>1_Office Theme</vt:lpstr>
      <vt:lpstr>Default Design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Lời chúc nhân dịp</dc:title>
  <cp:lastModifiedBy>SKY</cp:lastModifiedBy>
  <cp:revision>84</cp:revision>
  <dcterms:created xsi:type="dcterms:W3CDTF">2006-08-16T00:00:00Z</dcterms:created>
  <dcterms:modified xsi:type="dcterms:W3CDTF">2024-10-10T03:59:37Z</dcterms:modified>
  <dc:identifier>DAFNYV3U0-c</dc:identifier>
</cp:coreProperties>
</file>