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7"/>
  </p:notesMasterIdLst>
  <p:sldIdLst>
    <p:sldId id="315" r:id="rId2"/>
    <p:sldId id="320" r:id="rId3"/>
    <p:sldId id="356" r:id="rId4"/>
    <p:sldId id="351" r:id="rId5"/>
    <p:sldId id="326" r:id="rId6"/>
    <p:sldId id="358" r:id="rId7"/>
    <p:sldId id="325" r:id="rId8"/>
    <p:sldId id="357" r:id="rId9"/>
    <p:sldId id="327" r:id="rId10"/>
    <p:sldId id="359" r:id="rId11"/>
    <p:sldId id="360" r:id="rId12"/>
    <p:sldId id="361" r:id="rId13"/>
    <p:sldId id="331" r:id="rId14"/>
    <p:sldId id="332" r:id="rId15"/>
    <p:sldId id="336" r:id="rId16"/>
    <p:sldId id="333" r:id="rId17"/>
    <p:sldId id="334" r:id="rId18"/>
    <p:sldId id="335" r:id="rId19"/>
    <p:sldId id="341" r:id="rId20"/>
    <p:sldId id="352" r:id="rId21"/>
    <p:sldId id="342" r:id="rId22"/>
    <p:sldId id="353" r:id="rId23"/>
    <p:sldId id="354" r:id="rId24"/>
    <p:sldId id="355" r:id="rId25"/>
    <p:sldId id="344" r:id="rId26"/>
  </p:sldIdLst>
  <p:sldSz cx="6858000" cy="5143500"/>
  <p:notesSz cx="6858000" cy="9144000"/>
  <p:embeddedFontLst>
    <p:embeddedFont>
      <p:font typeface="HP001 4 hàng" panose="020B0603050302020204" pitchFamily="34" charset="77"/>
      <p:regular r:id="rId28"/>
      <p:bold r:id="rId29"/>
    </p:embeddedFont>
    <p:embeddedFont>
      <p:font typeface="Kalam" panose="02000000000000000000" pitchFamily="2" charset="77"/>
      <p:regular r:id="rId30"/>
      <p:bold r:id="rId31"/>
    </p:embeddedFont>
    <p:embeddedFont>
      <p:font typeface="Montserrat" panose="02000505000000020004" pitchFamily="2" charset="77"/>
      <p:regular r:id="rId32"/>
      <p:bold r:id="rId33"/>
      <p:italic r:id="rId34"/>
      <p:boldItalic r:id="rId35"/>
    </p:embeddedFont>
    <p:embeddedFont>
      <p:font typeface="UTM Avo" panose="02040603050506020204" pitchFamily="18" charset="0"/>
      <p:regular r:id="rId36"/>
      <p:bold r:id="rId37"/>
      <p:italic r:id="rId38"/>
      <p:boldItalic r:id="rId39"/>
    </p:embeddedFont>
    <p:embeddedFont>
      <p:font typeface="UTM Cookies" panose="02040603050506020204" pitchFamily="18" charset="0"/>
      <p:regular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F5F5F"/>
    <a:srgbClr val="EB54E9"/>
    <a:srgbClr val="8AB036"/>
    <a:srgbClr val="B7D574"/>
    <a:srgbClr val="FFAB40"/>
    <a:srgbClr val="17479D"/>
    <a:srgbClr val="3B64AC"/>
    <a:srgbClr val="F74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94615"/>
  </p:normalViewPr>
  <p:slideViewPr>
    <p:cSldViewPr snapToGrid="0">
      <p:cViewPr varScale="1">
        <p:scale>
          <a:sx n="136" d="100"/>
          <a:sy n="136"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3815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1478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96898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3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485706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3093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6284585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24370325"/>
      </p:ext>
    </p:extLst>
  </p:cSld>
  <p:clrMap bg1="lt1" tx1="dk1" bg2="dk2" tx2="lt2" accent1="accent1" accent2="accent2" accent3="accent3" accent4="accent4" accent5="accent5" accent6="accent6" hlink="hlink" folHlink="folHlink"/>
  <p:sldLayoutIdLst>
    <p:sldLayoutId id="2147483697"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6.xml"/><Relationship Id="rId7" Type="http://schemas.openxmlformats.org/officeDocument/2006/relationships/image" Target="../media/image23.png"/><Relationship Id="rId12"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9.wdp"/><Relationship Id="rId4" Type="http://schemas.openxmlformats.org/officeDocument/2006/relationships/image" Target="../media/image15.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1.wdp"/><Relationship Id="rId7"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2.wdp"/><Relationship Id="rId4" Type="http://schemas.openxmlformats.org/officeDocument/2006/relationships/image" Target="../media/image23.png"/><Relationship Id="rId9"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png"/><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8" name="Picture 7">
            <a:extLst>
              <a:ext uri="{FF2B5EF4-FFF2-40B4-BE49-F238E27FC236}">
                <a16:creationId xmlns:a16="http://schemas.microsoft.com/office/drawing/2014/main" id="{1EF6DE71-BBCF-6A4D-BC60-A38481D84B41}"/>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9276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359660" y="568119"/>
            <a:ext cx="6012859"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359660" y="1303898"/>
            <a:ext cx="6119826" cy="735779"/>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359660" y="2084762"/>
            <a:ext cx="6012859" cy="2120773"/>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tiếp sự thay đổi của các sự vật trên mặt đất khi nghe hoạ mi hót.</a:t>
            </a:r>
          </a:p>
          <a:p>
            <a:pPr algn="just">
              <a:lnSpc>
                <a:spcPct val="150000"/>
              </a:lnSpc>
            </a:pPr>
            <a:r>
              <a:rPr lang="vi-VN" sz="1500" dirty="0">
                <a:latin typeface="UTM Avo" panose="02040603050506020204" pitchFamily="18" charset="0"/>
              </a:rPr>
              <a:t>a. Các loài hoa</a:t>
            </a:r>
          </a:p>
          <a:p>
            <a:pPr algn="just">
              <a:lnSpc>
                <a:spcPct val="150000"/>
              </a:lnSpc>
            </a:pP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1905656" y="2777259"/>
            <a:ext cx="6119826" cy="389530"/>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nghe tiếng hót trong suốt của hoạ mi chợt bừng</a:t>
            </a:r>
            <a:endParaRPr lang="vi-VN" sz="1500" dirty="0">
              <a:solidFill>
                <a:schemeClr val="accent6">
                  <a:lumMod val="75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1FC2BEF2-CAB1-D74D-AB47-D38CF10B8B3C}"/>
              </a:ext>
            </a:extLst>
          </p:cNvPr>
          <p:cNvSpPr/>
          <p:nvPr/>
        </p:nvSpPr>
        <p:spPr>
          <a:xfrm>
            <a:off x="594018" y="3166789"/>
            <a:ext cx="6179139" cy="323165"/>
          </a:xfrm>
          <a:prstGeom prst="rect">
            <a:avLst/>
          </a:prstGeom>
        </p:spPr>
        <p:txBody>
          <a:bodyPr wrap="square">
            <a:spAutoFit/>
          </a:bodyPr>
          <a:lstStyle/>
          <a:p>
            <a:r>
              <a:rPr lang="vi-VN" sz="1500" dirty="0">
                <a:solidFill>
                  <a:srgbClr val="FC7D77">
                    <a:lumMod val="75000"/>
                  </a:srgbClr>
                </a:solidFill>
                <a:latin typeface="UTM Avo" panose="02040603050506020204" pitchFamily="18" charset="0"/>
                <a:sym typeface="Wingdings" panose="05000000000000000000" pitchFamily="2" charset="2"/>
              </a:rPr>
              <a:t>giấc, xoè những cánh hoa đẹp, bày đủ các màu sắc xanh tươi.</a:t>
            </a:r>
            <a:endParaRPr lang="en-VN" dirty="0"/>
          </a:p>
        </p:txBody>
      </p:sp>
      <p:sp>
        <p:nvSpPr>
          <p:cNvPr id="7" name="TextBox 6">
            <a:extLst>
              <a:ext uri="{FF2B5EF4-FFF2-40B4-BE49-F238E27FC236}">
                <a16:creationId xmlns:a16="http://schemas.microsoft.com/office/drawing/2014/main" id="{06565D94-6B2E-C44E-8B31-2088291BAC12}"/>
              </a:ext>
            </a:extLst>
          </p:cNvPr>
          <p:cNvSpPr txBox="1"/>
          <p:nvPr/>
        </p:nvSpPr>
        <p:spPr>
          <a:xfrm>
            <a:off x="1943364" y="3799694"/>
            <a:ext cx="6119826" cy="389530"/>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dạo lên những khúc nhạc tưng bừng, ngợi ca</a:t>
            </a:r>
            <a:endParaRPr lang="vi-VN" sz="1500" dirty="0">
              <a:solidFill>
                <a:schemeClr val="accent6">
                  <a:lumMod val="75000"/>
                </a:schemeClr>
              </a:solidFill>
              <a:latin typeface="UTM Avo" panose="02040603050506020204" pitchFamily="18" charset="0"/>
            </a:endParaRPr>
          </a:p>
        </p:txBody>
      </p:sp>
      <p:sp>
        <p:nvSpPr>
          <p:cNvPr id="8" name="Rectangle 7">
            <a:extLst>
              <a:ext uri="{FF2B5EF4-FFF2-40B4-BE49-F238E27FC236}">
                <a16:creationId xmlns:a16="http://schemas.microsoft.com/office/drawing/2014/main" id="{2D05076C-E0BD-0F49-A977-58D29CE6B83A}"/>
              </a:ext>
            </a:extLst>
          </p:cNvPr>
          <p:cNvSpPr/>
          <p:nvPr/>
        </p:nvSpPr>
        <p:spPr>
          <a:xfrm>
            <a:off x="594017" y="4198651"/>
            <a:ext cx="6179139" cy="323165"/>
          </a:xfrm>
          <a:prstGeom prst="rect">
            <a:avLst/>
          </a:prstGeom>
        </p:spPr>
        <p:txBody>
          <a:bodyPr wrap="square">
            <a:spAutoFit/>
          </a:bodyPr>
          <a:lstStyle/>
          <a:p>
            <a:r>
              <a:rPr lang="vi-VN" sz="1500" dirty="0">
                <a:solidFill>
                  <a:schemeClr val="accent6">
                    <a:lumMod val="75000"/>
                  </a:schemeClr>
                </a:solidFill>
                <a:latin typeface="UTM Avo" panose="02040603050506020204" pitchFamily="18" charset="0"/>
                <a:sym typeface="Wingdings" panose="05000000000000000000" pitchFamily="2" charset="2"/>
              </a:rPr>
              <a:t>núi sông đổi mới.</a:t>
            </a:r>
            <a:endParaRPr lang="en-VN" dirty="0"/>
          </a:p>
        </p:txBody>
      </p:sp>
    </p:spTree>
    <p:extLst>
      <p:ext uri="{BB962C8B-B14F-4D97-AF65-F5344CB8AC3E}">
        <p14:creationId xmlns:p14="http://schemas.microsoft.com/office/powerpoint/2010/main" val="15619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491635" y="596399"/>
            <a:ext cx="6012859" cy="2796920"/>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Nếu được đặt tên cho bài đọc, em sẽ chọn tên nào?</a:t>
            </a:r>
          </a:p>
          <a:p>
            <a:pPr algn="just">
              <a:lnSpc>
                <a:spcPct val="150000"/>
              </a:lnSpc>
            </a:pPr>
            <a:r>
              <a:rPr lang="vi-VN" sz="2000" dirty="0">
                <a:latin typeface="UTM Avo" panose="02040603050506020204" pitchFamily="18" charset="0"/>
              </a:rPr>
              <a:t>a. Sứ giả của mùa xuân</a:t>
            </a:r>
          </a:p>
          <a:p>
            <a:pPr algn="just">
              <a:lnSpc>
                <a:spcPct val="150000"/>
              </a:lnSpc>
            </a:pPr>
            <a:r>
              <a:rPr lang="vi-VN" sz="2000" dirty="0">
                <a:latin typeface="UTM Avo" panose="02040603050506020204" pitchFamily="18" charset="0"/>
              </a:rPr>
              <a:t>b. Hoạ mi và mùa xuân</a:t>
            </a:r>
          </a:p>
          <a:p>
            <a:pPr algn="just">
              <a:lnSpc>
                <a:spcPct val="150000"/>
              </a:lnSpc>
            </a:pPr>
            <a:r>
              <a:rPr lang="vi-VN" sz="2000" dirty="0">
                <a:latin typeface="UTM Avo" panose="02040603050506020204" pitchFamily="18" charset="0"/>
              </a:rPr>
              <a:t>c. Hoạ mi hót</a:t>
            </a:r>
          </a:p>
          <a:p>
            <a:pPr algn="just">
              <a:lnSpc>
                <a:spcPct val="150000"/>
              </a:lnSpc>
            </a:pPr>
            <a:endParaRPr lang="vi-VN" sz="2000" dirty="0">
              <a:latin typeface="UTM Avo" panose="02040603050506020204" pitchFamily="18" charset="0"/>
            </a:endParaRP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2511247" y="2571750"/>
            <a:ext cx="3900054" cy="2320761"/>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2" y="0"/>
            <a:ext cx="2748397"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en-VN"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297" y="4016908"/>
            <a:ext cx="238016" cy="238016"/>
          </a:xfrm>
          <a:prstGeom prst="rect">
            <a:avLst/>
          </a:prstGeom>
        </p:spPr>
      </p:pic>
    </p:spTree>
    <p:custDataLst>
      <p:tags r:id="rId1"/>
    </p:custDataLst>
    <p:extLst>
      <p:ext uri="{BB962C8B-B14F-4D97-AF65-F5344CB8AC3E}">
        <p14:creationId xmlns:p14="http://schemas.microsoft.com/office/powerpoint/2010/main" val="38449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pic>
        <p:nvPicPr>
          <p:cNvPr id="1028" name="Picture 4">
            <a:extLst>
              <a:ext uri="{FF2B5EF4-FFF2-40B4-BE49-F238E27FC236}">
                <a16:creationId xmlns:a16="http://schemas.microsoft.com/office/drawing/2014/main" id="{20DC1B4B-3EAC-4339-8961-186BBB59205F}"/>
              </a:ext>
            </a:extLst>
          </p:cNvPr>
          <p:cNvPicPr>
            <a:picLocks noChangeAspect="1" noChangeArrowheads="1"/>
          </p:cNvPicPr>
          <p:nvPr/>
        </p:nvPicPr>
        <p:blipFill rotWithShape="1">
          <a:blip r:embed="rId3"/>
          <a:srcRect l="12486" t="23437" r="10439" b="22556"/>
          <a:stretch/>
        </p:blipFill>
        <p:spPr bwMode="auto">
          <a:xfrm>
            <a:off x="4015819" y="2729190"/>
            <a:ext cx="1956061" cy="19385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E8798D-F779-4F1A-9D86-6EEF877F9109}"/>
              </a:ext>
            </a:extLst>
          </p:cNvPr>
          <p:cNvSpPr txBox="1"/>
          <p:nvPr/>
        </p:nvSpPr>
        <p:spPr>
          <a:xfrm>
            <a:off x="963302" y="1305435"/>
            <a:ext cx="5365827" cy="600164"/>
          </a:xfrm>
          <a:prstGeom prst="rect">
            <a:avLst/>
          </a:prstGeom>
          <a:noFill/>
        </p:spPr>
        <p:txBody>
          <a:bodyPr wrap="square" rtlCol="0" anchor="b">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R</a:t>
            </a:r>
            <a:endParaRPr lang="en-US" sz="1600" b="1" dirty="0">
              <a:solidFill>
                <a:schemeClr val="accent1">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54BCF0E0-063A-6D48-96D7-86AA1DDDCD56}"/>
              </a:ext>
            </a:extLst>
          </p:cNvPr>
          <p:cNvPicPr>
            <a:picLocks noChangeAspect="1"/>
          </p:cNvPicPr>
          <p:nvPr/>
        </p:nvPicPr>
        <p:blipFill rotWithShape="1">
          <a:blip r:embed="rId4"/>
          <a:srcRect l="47225" r="1403"/>
          <a:stretch/>
        </p:blipFill>
        <p:spPr>
          <a:xfrm>
            <a:off x="886120" y="2024467"/>
            <a:ext cx="2724345" cy="2549959"/>
          </a:xfrm>
          <a:prstGeom prst="rect">
            <a:avLst/>
          </a:prstGeom>
        </p:spPr>
      </p:pic>
      <p:pic>
        <p:nvPicPr>
          <p:cNvPr id="7" name="Picture 6">
            <a:extLst>
              <a:ext uri="{FF2B5EF4-FFF2-40B4-BE49-F238E27FC236}">
                <a16:creationId xmlns:a16="http://schemas.microsoft.com/office/drawing/2014/main" id="{398B44B5-1B2A-6245-8D66-BDDA80D27AED}"/>
              </a:ext>
            </a:extLst>
          </p:cNvPr>
          <p:cNvPicPr>
            <a:picLocks noChangeAspect="1"/>
          </p:cNvPicPr>
          <p:nvPr/>
        </p:nvPicPr>
        <p:blipFill rotWithShape="1">
          <a:blip r:embed="rId5">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9703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698307" y="40056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R</a:t>
            </a:r>
            <a:endParaRPr lang="en-US" sz="1600" b="1" dirty="0">
              <a:solidFill>
                <a:schemeClr val="accent1">
                  <a:lumMod val="50000"/>
                </a:schemeClr>
              </a:solidFill>
              <a:latin typeface="UTM Avo" panose="02040603050506020204" pitchFamily="18" charset="0"/>
            </a:endParaRPr>
          </a:p>
        </p:txBody>
      </p:sp>
      <p:pic>
        <p:nvPicPr>
          <p:cNvPr id="2" name="Hưỡng dẫn bé tập viết 29 chữ in hoa tiếng Việt.mp4" descr="Hưỡng dẫn bé tập viết 29 chữ in hoa tiếng Việt.mp4">
            <a:hlinkClick r:id="" action="ppaction://media"/>
            <a:extLst>
              <a:ext uri="{FF2B5EF4-FFF2-40B4-BE49-F238E27FC236}">
                <a16:creationId xmlns:a16="http://schemas.microsoft.com/office/drawing/2014/main" id="{26C04DF1-D36C-C34B-8FA9-4C491A4CDCAA}"/>
              </a:ext>
            </a:extLst>
          </p:cNvPr>
          <p:cNvPicPr>
            <a:picLocks noChangeAspect="1"/>
          </p:cNvPicPr>
          <p:nvPr>
            <a:videoFile r:link="rId2"/>
            <p:extLst>
              <p:ext uri="{DAA4B4D4-6D71-4841-9C94-3DE7FCFB9230}">
                <p14:media xmlns:p14="http://schemas.microsoft.com/office/powerpoint/2010/main" r:embed="rId3">
                  <p14:trim st="610504.281" end="217080.6664"/>
                </p14:media>
              </p:ext>
            </p:extLst>
          </p:nvPr>
        </p:nvPicPr>
        <p:blipFill rotWithShape="1">
          <a:blip r:embed="rId5"/>
          <a:srcRect l="1941" r="1586"/>
          <a:stretch>
            <a:fillRect/>
          </a:stretch>
        </p:blipFill>
        <p:spPr>
          <a:xfrm>
            <a:off x="950976" y="1207008"/>
            <a:ext cx="4974336" cy="2900363"/>
          </a:xfrm>
          <a:prstGeom prst="rect">
            <a:avLst/>
          </a:prstGeom>
        </p:spPr>
      </p:pic>
    </p:spTree>
    <p:custDataLst>
      <p:tags r:id="rId1"/>
    </p:custDataLst>
    <p:extLst>
      <p:ext uri="{BB962C8B-B14F-4D97-AF65-F5344CB8AC3E}">
        <p14:creationId xmlns:p14="http://schemas.microsoft.com/office/powerpoint/2010/main" val="11013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35757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R</a:t>
            </a:r>
            <a:endParaRPr lang="en-US" sz="1600" b="1" dirty="0">
              <a:solidFill>
                <a:schemeClr val="accent1">
                  <a:lumMod val="50000"/>
                </a:schemeClr>
              </a:solidFill>
              <a:latin typeface="UTM Avo" panose="02040603050506020204" pitchFamily="18" charset="0"/>
            </a:endParaRPr>
          </a:p>
        </p:txBody>
      </p:sp>
      <p:pic>
        <p:nvPicPr>
          <p:cNvPr id="3" name="R.mp4" descr="R.mp4">
            <a:hlinkClick r:id="" action="ppaction://media"/>
            <a:extLst>
              <a:ext uri="{FF2B5EF4-FFF2-40B4-BE49-F238E27FC236}">
                <a16:creationId xmlns:a16="http://schemas.microsoft.com/office/drawing/2014/main" id="{389BEE5B-BDDC-C549-8A82-8B1857E2C06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8797" b="13747"/>
          <a:stretch/>
        </p:blipFill>
        <p:spPr>
          <a:xfrm>
            <a:off x="1467491" y="957734"/>
            <a:ext cx="4329994" cy="3751250"/>
          </a:xfrm>
          <a:prstGeom prst="rect">
            <a:avLst/>
          </a:prstGeom>
        </p:spPr>
      </p:pic>
    </p:spTree>
    <p:custDataLst>
      <p:tags r:id="rId1"/>
    </p:custDataLst>
    <p:extLst>
      <p:ext uri="{BB962C8B-B14F-4D97-AF65-F5344CB8AC3E}">
        <p14:creationId xmlns:p14="http://schemas.microsoft.com/office/powerpoint/2010/main" val="22699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98379" y="68641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grpSp>
        <p:nvGrpSpPr>
          <p:cNvPr id="13" name="Group 12">
            <a:extLst>
              <a:ext uri="{FF2B5EF4-FFF2-40B4-BE49-F238E27FC236}">
                <a16:creationId xmlns:a16="http://schemas.microsoft.com/office/drawing/2014/main" id="{B5F063AB-C280-4E28-ADB4-43A7FF276B18}"/>
              </a:ext>
            </a:extLst>
          </p:cNvPr>
          <p:cNvGrpSpPr/>
          <p:nvPr/>
        </p:nvGrpSpPr>
        <p:grpSpPr>
          <a:xfrm>
            <a:off x="338042" y="1946849"/>
            <a:ext cx="6298428" cy="1249801"/>
            <a:chOff x="318992" y="2043956"/>
            <a:chExt cx="6298428" cy="1249801"/>
          </a:xfrm>
        </p:grpSpPr>
        <p:pic>
          <p:nvPicPr>
            <p:cNvPr id="10" name="Picture 9">
              <a:extLst>
                <a:ext uri="{FF2B5EF4-FFF2-40B4-BE49-F238E27FC236}">
                  <a16:creationId xmlns:a16="http://schemas.microsoft.com/office/drawing/2014/main" id="{38FCC9F5-3ADD-49E6-BF99-870CE5D869EF}"/>
                </a:ext>
              </a:extLst>
            </p:cNvPr>
            <p:cNvPicPr>
              <a:picLocks noChangeAspect="1"/>
            </p:cNvPicPr>
            <p:nvPr/>
          </p:nvPicPr>
          <p:blipFill rotWithShape="1">
            <a:blip r:embed="rId4"/>
            <a:srcRect l="1" r="27106" b="78302"/>
            <a:stretch/>
          </p:blipFill>
          <p:spPr>
            <a:xfrm>
              <a:off x="418676" y="2043956"/>
              <a:ext cx="6020648" cy="1249801"/>
            </a:xfrm>
            <a:prstGeom prst="rect">
              <a:avLst/>
            </a:prstGeom>
          </p:spPr>
        </p:pic>
        <p:sp>
          <p:nvSpPr>
            <p:cNvPr id="8" name="TextBox 7">
              <a:extLst>
                <a:ext uri="{FF2B5EF4-FFF2-40B4-BE49-F238E27FC236}">
                  <a16:creationId xmlns:a16="http://schemas.microsoft.com/office/drawing/2014/main" id="{2B67B63C-34E2-4080-ADED-08D79607BF2F}"/>
                </a:ext>
              </a:extLst>
            </p:cNvPr>
            <p:cNvSpPr txBox="1"/>
            <p:nvPr/>
          </p:nvSpPr>
          <p:spPr>
            <a:xfrm>
              <a:off x="318992" y="2331614"/>
              <a:ext cx="6298428"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Rừng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cây</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vươn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mình</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đón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nắng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mai</a:t>
              </a:r>
              <a:r>
                <a:rPr lang="en-US" sz="2800" dirty="0">
                  <a:solidFill>
                    <a:srgbClr val="FF0000"/>
                  </a:solidFill>
                  <a:latin typeface="HP001 4 hàng" panose="020B0603050302020204" pitchFamily="34" charset="0"/>
                </a:rPr>
                <a:t>.</a:t>
              </a:r>
            </a:p>
          </p:txBody>
        </p:sp>
      </p:grpSp>
    </p:spTree>
    <p:custDataLst>
      <p:tags r:id="rId1"/>
    </p:custDataLst>
    <p:extLst>
      <p:ext uri="{BB962C8B-B14F-4D97-AF65-F5344CB8AC3E}">
        <p14:creationId xmlns:p14="http://schemas.microsoft.com/office/powerpoint/2010/main" val="17118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47190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D4587754-D4A9-4DEA-8550-9E9C0057C99F}"/>
              </a:ext>
            </a:extLst>
          </p:cNvPr>
          <p:cNvSpPr txBox="1"/>
          <p:nvPr/>
        </p:nvSpPr>
        <p:spPr>
          <a:xfrm>
            <a:off x="595299" y="2436326"/>
            <a:ext cx="6119826" cy="1861087"/>
          </a:xfrm>
          <a:prstGeom prst="rect">
            <a:avLst/>
          </a:prstGeom>
          <a:noFill/>
        </p:spPr>
        <p:txBody>
          <a:bodyPr wrap="square" rtlCol="0">
            <a:spAutoFit/>
          </a:bodyPr>
          <a:lstStyle/>
          <a:p>
            <a:pPr algn="just">
              <a:lnSpc>
                <a:spcPct val="20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20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200000"/>
              </a:lnSpc>
            </a:pPr>
            <a:endParaRPr lang="vi-VN" sz="1500" dirty="0">
              <a:latin typeface="UTM Avo" panose="02040603050506020204" pitchFamily="18" charset="0"/>
            </a:endParaRPr>
          </a:p>
          <a:p>
            <a:pPr algn="just">
              <a:lnSpc>
                <a:spcPct val="20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7" name="Group 6">
            <a:extLst>
              <a:ext uri="{FF2B5EF4-FFF2-40B4-BE49-F238E27FC236}">
                <a16:creationId xmlns:a16="http://schemas.microsoft.com/office/drawing/2014/main" id="{306476EB-1811-4299-8963-F255E352B0FA}"/>
              </a:ext>
            </a:extLst>
          </p:cNvPr>
          <p:cNvGrpSpPr/>
          <p:nvPr/>
        </p:nvGrpSpPr>
        <p:grpSpPr>
          <a:xfrm>
            <a:off x="338041" y="1090487"/>
            <a:ext cx="6307856" cy="1249801"/>
            <a:chOff x="318992" y="2043956"/>
            <a:chExt cx="6307856" cy="1249801"/>
          </a:xfrm>
        </p:grpSpPr>
        <p:pic>
          <p:nvPicPr>
            <p:cNvPr id="10" name="Picture 9">
              <a:extLst>
                <a:ext uri="{FF2B5EF4-FFF2-40B4-BE49-F238E27FC236}">
                  <a16:creationId xmlns:a16="http://schemas.microsoft.com/office/drawing/2014/main" id="{28B3E5CF-748B-420D-90C9-2D39441A5529}"/>
                </a:ext>
              </a:extLst>
            </p:cNvPr>
            <p:cNvPicPr>
              <a:picLocks noChangeAspect="1"/>
            </p:cNvPicPr>
            <p:nvPr/>
          </p:nvPicPr>
          <p:blipFill rotWithShape="1">
            <a:blip r:embed="rId3"/>
            <a:srcRect l="1" r="27106" b="78302"/>
            <a:stretch/>
          </p:blipFill>
          <p:spPr>
            <a:xfrm>
              <a:off x="418676" y="2043956"/>
              <a:ext cx="6020648" cy="1249801"/>
            </a:xfrm>
            <a:prstGeom prst="rect">
              <a:avLst/>
            </a:prstGeom>
          </p:spPr>
        </p:pic>
        <p:sp>
          <p:nvSpPr>
            <p:cNvPr id="13" name="TextBox 12">
              <a:extLst>
                <a:ext uri="{FF2B5EF4-FFF2-40B4-BE49-F238E27FC236}">
                  <a16:creationId xmlns:a16="http://schemas.microsoft.com/office/drawing/2014/main" id="{B95DCDB4-FED5-4063-86E7-C6A03E429D9A}"/>
                </a:ext>
              </a:extLst>
            </p:cNvPr>
            <p:cNvSpPr txBox="1"/>
            <p:nvPr/>
          </p:nvSpPr>
          <p:spPr>
            <a:xfrm>
              <a:off x="318992" y="2331614"/>
              <a:ext cx="6307856"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Rừng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cây</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vươn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mình</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đón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nắng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mai</a:t>
              </a:r>
              <a:r>
                <a:rPr lang="en-US" sz="2800" dirty="0">
                  <a:solidFill>
                    <a:srgbClr val="FF0000"/>
                  </a:solidFill>
                  <a:latin typeface="HP001 4 hàng" panose="020B0603050302020204" pitchFamily="34" charset="0"/>
                </a:rPr>
                <a:t>.</a:t>
              </a:r>
            </a:p>
          </p:txBody>
        </p:sp>
      </p:grpSp>
      <p:sp>
        <p:nvSpPr>
          <p:cNvPr id="16" name="TextBox 15">
            <a:extLst>
              <a:ext uri="{FF2B5EF4-FFF2-40B4-BE49-F238E27FC236}">
                <a16:creationId xmlns:a16="http://schemas.microsoft.com/office/drawing/2014/main" id="{0B71237B-24BD-45CF-B1F2-CDFE52ABE103}"/>
              </a:ext>
            </a:extLst>
          </p:cNvPr>
          <p:cNvSpPr txBox="1"/>
          <p:nvPr/>
        </p:nvSpPr>
        <p:spPr>
          <a:xfrm>
            <a:off x="595299" y="3421289"/>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7" name="TextBox 16">
            <a:extLst>
              <a:ext uri="{FF2B5EF4-FFF2-40B4-BE49-F238E27FC236}">
                <a16:creationId xmlns:a16="http://schemas.microsoft.com/office/drawing/2014/main" id="{AE0F53E9-BA5E-4E44-B532-DD3DDA38C9ED}"/>
              </a:ext>
            </a:extLst>
          </p:cNvPr>
          <p:cNvSpPr txBox="1"/>
          <p:nvPr/>
        </p:nvSpPr>
        <p:spPr>
          <a:xfrm>
            <a:off x="3655212" y="2545165"/>
            <a:ext cx="1236828"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R</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809EF5CD-14DC-41E3-A034-489A32944ED7}"/>
              </a:ext>
            </a:extLst>
          </p:cNvPr>
          <p:cNvSpPr txBox="1"/>
          <p:nvPr/>
        </p:nvSpPr>
        <p:spPr>
          <a:xfrm>
            <a:off x="595299" y="427687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R, h, g, y.</a:t>
            </a:r>
            <a:endParaRPr lang="vi-VN" sz="15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288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6" grpId="0" uiExpand="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Writing (#4) | Free SVG">
            <a:extLst>
              <a:ext uri="{FF2B5EF4-FFF2-40B4-BE49-F238E27FC236}">
                <a16:creationId xmlns:a16="http://schemas.microsoft.com/office/drawing/2014/main" id="{008A2DFE-B3DF-4634-A3F3-A8094D68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9" y="2102228"/>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986C86-C886-4D53-906E-8CB62392B84F}"/>
              </a:ext>
            </a:extLst>
          </p:cNvPr>
          <p:cNvSpPr txBox="1"/>
          <p:nvPr/>
        </p:nvSpPr>
        <p:spPr>
          <a:xfrm>
            <a:off x="906858" y="1513608"/>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Luyện</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vở</a:t>
            </a:r>
            <a:endParaRPr lang="en-US" sz="16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31FBF81D-FF52-403B-A1FD-3CD559BC8CE6}"/>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A45BAEB4-34A3-094F-A565-83DD9CE8A4EC}"/>
              </a:ext>
            </a:extLst>
          </p:cNvPr>
          <p:cNvPicPr>
            <a:picLocks noChangeAspect="1"/>
          </p:cNvPicPr>
          <p:nvPr/>
        </p:nvPicPr>
        <p:blipFill rotWithShape="1">
          <a:blip r:embed="rId4">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46084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Nói và nghe</a:t>
            </a:r>
            <a:endParaRPr lang="en-US" sz="3600" dirty="0">
              <a:solidFill>
                <a:schemeClr val="accent2"/>
              </a:solidFill>
              <a:latin typeface="UTM Cookies" panose="02040603050506020204" pitchFamily="18" charset="0"/>
            </a:endParaRPr>
          </a:p>
        </p:txBody>
      </p:sp>
      <p:sp>
        <p:nvSpPr>
          <p:cNvPr id="23" name="TextBox 22">
            <a:extLst>
              <a:ext uri="{FF2B5EF4-FFF2-40B4-BE49-F238E27FC236}">
                <a16:creationId xmlns:a16="http://schemas.microsoft.com/office/drawing/2014/main" id="{844695CB-A6C5-8642-8253-33D3ECA4C332}"/>
              </a:ext>
            </a:extLst>
          </p:cNvPr>
          <p:cNvSpPr txBox="1"/>
          <p:nvPr/>
        </p:nvSpPr>
        <p:spPr>
          <a:xfrm>
            <a:off x="1634734" y="1282762"/>
            <a:ext cx="4153325" cy="523220"/>
          </a:xfrm>
          <a:prstGeom prst="rect">
            <a:avLst/>
          </a:prstGeom>
          <a:noFill/>
        </p:spPr>
        <p:txBody>
          <a:bodyPr wrap="square" rtlCol="0">
            <a:spAutoFit/>
          </a:bodyPr>
          <a:lstStyle/>
          <a:p>
            <a:pPr algn="ctr"/>
            <a:r>
              <a:rPr lang="en-VN" sz="2800" dirty="0">
                <a:solidFill>
                  <a:srgbClr val="FF0000"/>
                </a:solidFill>
                <a:latin typeface="UTM Alberta Heavy" panose="02040603050506020204" pitchFamily="18" charset="0"/>
              </a:rPr>
              <a:t>Hồ nước </a:t>
            </a:r>
            <a:r>
              <a:rPr lang="en-US" sz="2800" dirty="0">
                <a:solidFill>
                  <a:srgbClr val="FF0000"/>
                </a:solidFill>
                <a:latin typeface="UTM Alberta Heavy" panose="02040603050506020204" pitchFamily="18" charset="0"/>
              </a:rPr>
              <a:t>v</a:t>
            </a:r>
            <a:r>
              <a:rPr lang="en-VN" sz="2800" dirty="0">
                <a:solidFill>
                  <a:srgbClr val="FF0000"/>
                </a:solidFill>
                <a:latin typeface="UTM Alberta Heavy" panose="02040603050506020204" pitchFamily="18" charset="0"/>
              </a:rPr>
              <a:t>à mây</a:t>
            </a:r>
          </a:p>
        </p:txBody>
      </p:sp>
      <p:pic>
        <p:nvPicPr>
          <p:cNvPr id="9" name="Picture 8">
            <a:extLst>
              <a:ext uri="{FF2B5EF4-FFF2-40B4-BE49-F238E27FC236}">
                <a16:creationId xmlns:a16="http://schemas.microsoft.com/office/drawing/2014/main" id="{4D7C44C8-C896-1D44-A555-3EA5D9DB58CA}"/>
              </a:ext>
            </a:extLst>
          </p:cNvPr>
          <p:cNvPicPr>
            <a:picLocks noChangeAspect="1"/>
          </p:cNvPicPr>
          <p:nvPr/>
        </p:nvPicPr>
        <p:blipFill rotWithShape="1">
          <a:blip r:embed="rId4">
            <a:clrChange>
              <a:clrFrom>
                <a:srgbClr val="FBFFFF"/>
              </a:clrFrom>
              <a:clrTo>
                <a:srgbClr val="FBFFFF">
                  <a:alpha val="0"/>
                </a:srgbClr>
              </a:clrTo>
            </a:clrChange>
          </a:blip>
          <a:srcRect l="15092" r="7561"/>
          <a:stretch/>
        </p:blipFill>
        <p:spPr>
          <a:xfrm>
            <a:off x="366889" y="335183"/>
            <a:ext cx="1285274" cy="1290285"/>
          </a:xfrm>
          <a:prstGeom prst="ellipse">
            <a:avLst/>
          </a:prstGeom>
        </p:spPr>
      </p:pic>
      <p:pic>
        <p:nvPicPr>
          <p:cNvPr id="3" name="Picture 2">
            <a:extLst>
              <a:ext uri="{FF2B5EF4-FFF2-40B4-BE49-F238E27FC236}">
                <a16:creationId xmlns:a16="http://schemas.microsoft.com/office/drawing/2014/main" id="{B8F5C71A-908C-0C4B-B335-77C2532418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8000"/>
                    </a14:imgEffect>
                    <a14:imgEffect>
                      <a14:colorTemperature colorTemp="7200"/>
                    </a14:imgEffect>
                    <a14:imgEffect>
                      <a14:saturation sat="200000"/>
                    </a14:imgEffect>
                  </a14:imgLayer>
                </a14:imgProps>
              </a:ext>
            </a:extLst>
          </a:blip>
          <a:stretch>
            <a:fillRect/>
          </a:stretch>
        </p:blipFill>
        <p:spPr>
          <a:xfrm>
            <a:off x="725108" y="1742320"/>
            <a:ext cx="2480006" cy="1606764"/>
          </a:xfrm>
          <a:prstGeom prst="rect">
            <a:avLst/>
          </a:prstGeom>
        </p:spPr>
      </p:pic>
      <p:pic>
        <p:nvPicPr>
          <p:cNvPr id="6" name="Picture 5">
            <a:extLst>
              <a:ext uri="{FF2B5EF4-FFF2-40B4-BE49-F238E27FC236}">
                <a16:creationId xmlns:a16="http://schemas.microsoft.com/office/drawing/2014/main" id="{DA37B8C8-5762-4349-9B7E-52F72191FDA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1000"/>
                    </a14:imgEffect>
                    <a14:imgEffect>
                      <a14:colorTemperature colorTemp="7200"/>
                    </a14:imgEffect>
                    <a14:imgEffect>
                      <a14:saturation sat="200000"/>
                    </a14:imgEffect>
                  </a14:imgLayer>
                </a14:imgProps>
              </a:ext>
            </a:extLst>
          </a:blip>
          <a:stretch>
            <a:fillRect/>
          </a:stretch>
        </p:blipFill>
        <p:spPr>
          <a:xfrm>
            <a:off x="3610139" y="1777701"/>
            <a:ext cx="2536139" cy="1566928"/>
          </a:xfrm>
          <a:prstGeom prst="rect">
            <a:avLst/>
          </a:prstGeom>
        </p:spPr>
      </p:pic>
      <p:pic>
        <p:nvPicPr>
          <p:cNvPr id="11" name="Picture 10">
            <a:extLst>
              <a:ext uri="{FF2B5EF4-FFF2-40B4-BE49-F238E27FC236}">
                <a16:creationId xmlns:a16="http://schemas.microsoft.com/office/drawing/2014/main" id="{1359EAAA-6172-2446-8233-10378505B41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4000"/>
                    </a14:imgEffect>
                    <a14:imgEffect>
                      <a14:saturation sat="200000"/>
                    </a14:imgEffect>
                  </a14:imgLayer>
                </a14:imgProps>
              </a:ext>
            </a:extLst>
          </a:blip>
          <a:stretch>
            <a:fillRect/>
          </a:stretch>
        </p:blipFill>
        <p:spPr>
          <a:xfrm>
            <a:off x="711722" y="3337519"/>
            <a:ext cx="2480006" cy="1627979"/>
          </a:xfrm>
          <a:prstGeom prst="roundRect">
            <a:avLst/>
          </a:prstGeom>
        </p:spPr>
      </p:pic>
      <p:pic>
        <p:nvPicPr>
          <p:cNvPr id="15" name="Picture 14">
            <a:extLst>
              <a:ext uri="{FF2B5EF4-FFF2-40B4-BE49-F238E27FC236}">
                <a16:creationId xmlns:a16="http://schemas.microsoft.com/office/drawing/2014/main" id="{120C97BD-BF84-424E-96F8-37740024BB5C}"/>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9000"/>
                    </a14:imgEffect>
                    <a14:imgEffect>
                      <a14:saturation sat="200000"/>
                    </a14:imgEffect>
                  </a14:imgLayer>
                </a14:imgProps>
              </a:ext>
            </a:extLst>
          </a:blip>
          <a:stretch>
            <a:fillRect/>
          </a:stretch>
        </p:blipFill>
        <p:spPr>
          <a:xfrm>
            <a:off x="3580222" y="3344629"/>
            <a:ext cx="2595972" cy="1628335"/>
          </a:xfrm>
          <a:prstGeom prst="roundRect">
            <a:avLst/>
          </a:prstGeom>
        </p:spPr>
      </p:pic>
    </p:spTree>
    <p:custDataLst>
      <p:tags r:id="rId1"/>
    </p:custDataLst>
    <p:extLst>
      <p:ext uri="{BB962C8B-B14F-4D97-AF65-F5344CB8AC3E}">
        <p14:creationId xmlns:p14="http://schemas.microsoft.com/office/powerpoint/2010/main" val="10846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85643" y="578414"/>
            <a:ext cx="1623075" cy="739548"/>
            <a:chOff x="359915" y="617893"/>
            <a:chExt cx="1623075" cy="739548"/>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3</a:t>
              </a:r>
            </a:p>
          </p:txBody>
        </p:sp>
        <p:sp>
          <p:nvSpPr>
            <p:cNvPr id="4" name="TextBox 3">
              <a:extLst>
                <a:ext uri="{FF2B5EF4-FFF2-40B4-BE49-F238E27FC236}">
                  <a16:creationId xmlns:a16="http://schemas.microsoft.com/office/drawing/2014/main" id="{31A601FE-6892-4EC6-ACDD-75D395FCC956}"/>
                </a:ext>
              </a:extLst>
            </p:cNvPr>
            <p:cNvSpPr txBox="1"/>
            <p:nvPr/>
          </p:nvSpPr>
          <p:spPr>
            <a:xfrm>
              <a:off x="359915" y="649555"/>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3</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52940" y="1408374"/>
            <a:ext cx="5572410" cy="553998"/>
          </a:xfrm>
          <a:prstGeom prst="rect">
            <a:avLst/>
          </a:prstGeom>
          <a:noFill/>
        </p:spPr>
        <p:txBody>
          <a:bodyPr wrap="square" rtlCol="0">
            <a:spAutoFit/>
          </a:bodyPr>
          <a:lstStyle/>
          <a:p>
            <a:pPr algn="just"/>
            <a:r>
              <a:rPr lang="vi-VN" sz="1500" dirty="0">
                <a:latin typeface="UTM Avo" panose="02040603050506020204" pitchFamily="18" charset="0"/>
              </a:rPr>
              <a:t>Hình ảnh trong bức tranh thể hiện mùa nào trong năm?</a:t>
            </a:r>
          </a:p>
          <a:p>
            <a:pPr algn="just"/>
            <a:r>
              <a:rPr lang="vi-VN" sz="1500" dirty="0">
                <a:latin typeface="UTM Avo" panose="02040603050506020204" pitchFamily="18" charset="0"/>
              </a:rPr>
              <a:t> </a:t>
            </a:r>
          </a:p>
        </p:txBody>
      </p:sp>
      <p:sp>
        <p:nvSpPr>
          <p:cNvPr id="13" name="TextBox 12">
            <a:extLst>
              <a:ext uri="{FF2B5EF4-FFF2-40B4-BE49-F238E27FC236}">
                <a16:creationId xmlns:a16="http://schemas.microsoft.com/office/drawing/2014/main" id="{7B5B728C-6E08-431C-95CB-497657ACF5B5}"/>
              </a:ext>
            </a:extLst>
          </p:cNvPr>
          <p:cNvSpPr txBox="1"/>
          <p:nvPr/>
        </p:nvSpPr>
        <p:spPr>
          <a:xfrm>
            <a:off x="1467936" y="421778"/>
            <a:ext cx="5365427" cy="830997"/>
          </a:xfrm>
          <a:prstGeom prst="rect">
            <a:avLst/>
          </a:prstGeom>
          <a:noFill/>
        </p:spPr>
        <p:txBody>
          <a:bodyPr wrap="square" rtlCol="0">
            <a:spAutoFit/>
          </a:bodyPr>
          <a:lstStyle/>
          <a:p>
            <a:pPr algn="ctr"/>
            <a:r>
              <a:rPr lang="vi-VN" sz="4600" dirty="0">
                <a:solidFill>
                  <a:schemeClr val="accent2"/>
                </a:solidFill>
                <a:latin typeface="UTM Cookies" panose="02040603050506020204" pitchFamily="18" charset="0"/>
              </a:rPr>
              <a:t>HOẠ MI HÓT</a:t>
            </a:r>
            <a:endParaRPr lang="en-US" sz="4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226243" y="1865686"/>
            <a:ext cx="6400800" cy="3036251"/>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6EDC691-89B2-D942-85BC-36877714CD6B}"/>
              </a:ext>
            </a:extLst>
          </p:cNvPr>
          <p:cNvSpPr/>
          <p:nvPr/>
        </p:nvSpPr>
        <p:spPr>
          <a:xfrm>
            <a:off x="429235" y="2203769"/>
            <a:ext cx="2999765" cy="24313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0000"/>
                </a:solidFill>
              </a:rPr>
              <a:t>Vào một ngày cuối tuần, hồ nước và mây nói với nhau điều gì?</a:t>
            </a:r>
            <a:endParaRPr lang="en-VN" dirty="0">
              <a:solidFill>
                <a:srgbClr val="000000"/>
              </a:solidFill>
            </a:endParaRPr>
          </a:p>
          <a:p>
            <a:pPr algn="ctr"/>
            <a:r>
              <a:rPr lang="en-US" dirty="0">
                <a:solidFill>
                  <a:srgbClr val="000000"/>
                </a:solidFill>
              </a:rPr>
              <a:t> </a:t>
            </a:r>
            <a:endParaRPr lang="en-VN" dirty="0">
              <a:solidFill>
                <a:srgbClr val="000000"/>
              </a:solidFill>
            </a:endParaRPr>
          </a:p>
        </p:txBody>
      </p:sp>
      <p:sp>
        <p:nvSpPr>
          <p:cNvPr id="3" name="Rounded Rectangle 2">
            <a:extLst>
              <a:ext uri="{FF2B5EF4-FFF2-40B4-BE49-F238E27FC236}">
                <a16:creationId xmlns:a16="http://schemas.microsoft.com/office/drawing/2014/main" id="{99E2502B-2765-C548-B116-958C9A888CE4}"/>
              </a:ext>
            </a:extLst>
          </p:cNvPr>
          <p:cNvSpPr/>
          <p:nvPr/>
        </p:nvSpPr>
        <p:spPr>
          <a:xfrm>
            <a:off x="3375941" y="2135450"/>
            <a:ext cx="2915874" cy="24313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0000"/>
                </a:solidFill>
              </a:rPr>
              <a:t>Dưới nắng hè gay gắt, hồ nước lên tiếng cầu cứu ai?</a:t>
            </a:r>
            <a:r>
              <a:rPr lang="en-VN" dirty="0">
                <a:solidFill>
                  <a:srgbClr val="000000"/>
                </a:solidFill>
              </a:rPr>
              <a:t> </a:t>
            </a:r>
          </a:p>
        </p:txBody>
      </p:sp>
      <p:sp>
        <p:nvSpPr>
          <p:cNvPr id="4" name="Rounded Rectangle 3">
            <a:extLst>
              <a:ext uri="{FF2B5EF4-FFF2-40B4-BE49-F238E27FC236}">
                <a16:creationId xmlns:a16="http://schemas.microsoft.com/office/drawing/2014/main" id="{94540A90-12E5-4240-B744-FAE964ECADF5}"/>
              </a:ext>
            </a:extLst>
          </p:cNvPr>
          <p:cNvSpPr/>
          <p:nvPr/>
        </p:nvSpPr>
        <p:spPr>
          <a:xfrm>
            <a:off x="538164" y="4294804"/>
            <a:ext cx="2616141" cy="47315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0000"/>
                </a:solidFill>
              </a:rPr>
              <a:t>Vì sao chị mây bay về hồ nước và cho mưa xuống?</a:t>
            </a:r>
            <a:r>
              <a:rPr lang="en-VN" dirty="0">
                <a:solidFill>
                  <a:srgbClr val="000000"/>
                </a:solidFill>
              </a:rPr>
              <a:t> </a:t>
            </a:r>
            <a:endParaRPr lang="en-US" dirty="0">
              <a:solidFill>
                <a:srgbClr val="000000"/>
              </a:solidFill>
            </a:endParaRPr>
          </a:p>
        </p:txBody>
      </p:sp>
      <p:sp>
        <p:nvSpPr>
          <p:cNvPr id="5" name="Rounded Rectangle 4">
            <a:extLst>
              <a:ext uri="{FF2B5EF4-FFF2-40B4-BE49-F238E27FC236}">
                <a16:creationId xmlns:a16="http://schemas.microsoft.com/office/drawing/2014/main" id="{97737C89-AB42-DE44-A538-5161F14AACAC}"/>
              </a:ext>
            </a:extLst>
          </p:cNvPr>
          <p:cNvSpPr/>
          <p:nvPr/>
        </p:nvSpPr>
        <p:spPr>
          <a:xfrm>
            <a:off x="3549887" y="4300069"/>
            <a:ext cx="2745650" cy="42816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rPr>
              <a:t>Qua mùa thu, sang mùa đông chuyện gì xảy ra với chị mây?</a:t>
            </a:r>
            <a:endParaRPr lang="en-VN" dirty="0">
              <a:solidFill>
                <a:srgbClr val="000000"/>
              </a:solidFill>
            </a:endParaRPr>
          </a:p>
        </p:txBody>
      </p:sp>
      <p:pic>
        <p:nvPicPr>
          <p:cNvPr id="10" name="Picture 9">
            <a:extLst>
              <a:ext uri="{FF2B5EF4-FFF2-40B4-BE49-F238E27FC236}">
                <a16:creationId xmlns:a16="http://schemas.microsoft.com/office/drawing/2014/main" id="{F19903A2-253E-BF43-9400-504BA2B79F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Effect>
                      <a14:colorTemperature colorTemp="7200"/>
                    </a14:imgEffect>
                    <a14:imgEffect>
                      <a14:saturation sat="200000"/>
                    </a14:imgEffect>
                  </a14:imgLayer>
                </a14:imgProps>
              </a:ext>
            </a:extLst>
          </a:blip>
          <a:stretch>
            <a:fillRect/>
          </a:stretch>
        </p:blipFill>
        <p:spPr>
          <a:xfrm>
            <a:off x="575849" y="375430"/>
            <a:ext cx="2480006" cy="1606764"/>
          </a:xfrm>
          <a:prstGeom prst="rect">
            <a:avLst/>
          </a:prstGeom>
        </p:spPr>
      </p:pic>
      <p:pic>
        <p:nvPicPr>
          <p:cNvPr id="11" name="Picture 10">
            <a:extLst>
              <a:ext uri="{FF2B5EF4-FFF2-40B4-BE49-F238E27FC236}">
                <a16:creationId xmlns:a16="http://schemas.microsoft.com/office/drawing/2014/main" id="{55CDFDA6-45DA-3A43-9EF3-9B936D8FC2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1000"/>
                    </a14:imgEffect>
                    <a14:imgEffect>
                      <a14:colorTemperature colorTemp="7200"/>
                    </a14:imgEffect>
                    <a14:imgEffect>
                      <a14:saturation sat="200000"/>
                    </a14:imgEffect>
                  </a14:imgLayer>
                </a14:imgProps>
              </a:ext>
            </a:extLst>
          </a:blip>
          <a:stretch>
            <a:fillRect/>
          </a:stretch>
        </p:blipFill>
        <p:spPr>
          <a:xfrm>
            <a:off x="3565809" y="415266"/>
            <a:ext cx="2536139" cy="1566928"/>
          </a:xfrm>
          <a:prstGeom prst="rect">
            <a:avLst/>
          </a:prstGeom>
        </p:spPr>
      </p:pic>
      <p:pic>
        <p:nvPicPr>
          <p:cNvPr id="12" name="Picture 11">
            <a:extLst>
              <a:ext uri="{FF2B5EF4-FFF2-40B4-BE49-F238E27FC236}">
                <a16:creationId xmlns:a16="http://schemas.microsoft.com/office/drawing/2014/main" id="{37F9C50B-90F2-F043-A1F9-309D90900F1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4000"/>
                    </a14:imgEffect>
                    <a14:imgEffect>
                      <a14:saturation sat="200000"/>
                    </a14:imgEffect>
                  </a14:imgLayer>
                </a14:imgProps>
              </a:ext>
            </a:extLst>
          </a:blip>
          <a:stretch>
            <a:fillRect/>
          </a:stretch>
        </p:blipFill>
        <p:spPr>
          <a:xfrm>
            <a:off x="575849" y="2632497"/>
            <a:ext cx="2480006" cy="1627979"/>
          </a:xfrm>
          <a:prstGeom prst="roundRect">
            <a:avLst/>
          </a:prstGeom>
        </p:spPr>
      </p:pic>
      <p:pic>
        <p:nvPicPr>
          <p:cNvPr id="13" name="Picture 12">
            <a:extLst>
              <a:ext uri="{FF2B5EF4-FFF2-40B4-BE49-F238E27FC236}">
                <a16:creationId xmlns:a16="http://schemas.microsoft.com/office/drawing/2014/main" id="{E0FA7DA0-D985-744C-B64B-6219658E07D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9000"/>
                    </a14:imgEffect>
                    <a14:imgEffect>
                      <a14:saturation sat="200000"/>
                    </a14:imgEffect>
                  </a14:imgLayer>
                </a14:imgProps>
              </a:ext>
            </a:extLst>
          </a:blip>
          <a:stretch>
            <a:fillRect/>
          </a:stretch>
        </p:blipFill>
        <p:spPr>
          <a:xfrm>
            <a:off x="3549887" y="2632318"/>
            <a:ext cx="2595972" cy="1628335"/>
          </a:xfrm>
          <a:prstGeom prst="roundRect">
            <a:avLst/>
          </a:prstGeom>
        </p:spPr>
      </p:pic>
    </p:spTree>
    <p:extLst>
      <p:ext uri="{BB962C8B-B14F-4D97-AF65-F5344CB8AC3E}">
        <p14:creationId xmlns:p14="http://schemas.microsoft.com/office/powerpoint/2010/main" val="2893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249EB1-4211-9645-96EE-331A2796D590}"/>
              </a:ext>
            </a:extLst>
          </p:cNvPr>
          <p:cNvSpPr txBox="1"/>
          <p:nvPr/>
        </p:nvSpPr>
        <p:spPr>
          <a:xfrm>
            <a:off x="496829" y="374306"/>
            <a:ext cx="5864342"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Kể lại từng đoạn của câu chuyện</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5" name="Rounded Rectangle 4">
            <a:extLst>
              <a:ext uri="{FF2B5EF4-FFF2-40B4-BE49-F238E27FC236}">
                <a16:creationId xmlns:a16="http://schemas.microsoft.com/office/drawing/2014/main" id="{F6CF0D6F-80A7-8B4B-8891-661322B954AE}"/>
              </a:ext>
            </a:extLst>
          </p:cNvPr>
          <p:cNvSpPr/>
          <p:nvPr/>
        </p:nvSpPr>
        <p:spPr>
          <a:xfrm>
            <a:off x="1154940" y="4183397"/>
            <a:ext cx="4548119" cy="3131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Vào một ngày cuối tuần, hồ nước và mây nói với nhau điều gì?</a:t>
            </a:r>
            <a:endParaRPr lang="en-VN" sz="2000" dirty="0">
              <a:solidFill>
                <a:srgbClr val="000000"/>
              </a:solidFill>
            </a:endParaRPr>
          </a:p>
          <a:p>
            <a:pPr algn="ctr"/>
            <a:r>
              <a:rPr lang="en-US" sz="2000" dirty="0">
                <a:solidFill>
                  <a:srgbClr val="000000"/>
                </a:solidFill>
              </a:rPr>
              <a:t> </a:t>
            </a:r>
            <a:endParaRPr lang="en-VN" sz="2000" dirty="0">
              <a:solidFill>
                <a:srgbClr val="000000"/>
              </a:solidFill>
            </a:endParaRPr>
          </a:p>
        </p:txBody>
      </p:sp>
      <p:pic>
        <p:nvPicPr>
          <p:cNvPr id="6" name="Picture 5">
            <a:extLst>
              <a:ext uri="{FF2B5EF4-FFF2-40B4-BE49-F238E27FC236}">
                <a16:creationId xmlns:a16="http://schemas.microsoft.com/office/drawing/2014/main" id="{C09B49F4-04C2-BD40-94D6-5F7EDC076D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Effect>
                      <a14:colorTemperature colorTemp="7200"/>
                    </a14:imgEffect>
                    <a14:imgEffect>
                      <a14:saturation sat="200000"/>
                    </a14:imgEffect>
                  </a14:imgLayer>
                </a14:imgProps>
              </a:ext>
            </a:extLst>
          </a:blip>
          <a:stretch>
            <a:fillRect/>
          </a:stretch>
        </p:blipFill>
        <p:spPr>
          <a:xfrm>
            <a:off x="1412547" y="1035305"/>
            <a:ext cx="4032905" cy="2612867"/>
          </a:xfrm>
          <a:prstGeom prst="rect">
            <a:avLst/>
          </a:prstGeom>
        </p:spPr>
      </p:pic>
    </p:spTree>
    <p:custDataLst>
      <p:tags r:id="rId1"/>
    </p:custDataLst>
    <p:extLst>
      <p:ext uri="{BB962C8B-B14F-4D97-AF65-F5344CB8AC3E}">
        <p14:creationId xmlns:p14="http://schemas.microsoft.com/office/powerpoint/2010/main" val="183940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1086AF6-9AC6-E343-A656-3BF8A0252477}"/>
              </a:ext>
            </a:extLst>
          </p:cNvPr>
          <p:cNvSpPr/>
          <p:nvPr/>
        </p:nvSpPr>
        <p:spPr>
          <a:xfrm>
            <a:off x="964227" y="3853644"/>
            <a:ext cx="5127037" cy="5277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Dưới nắng hè gay gắt, hồ nước lên tiếng cầu cứu ai?</a:t>
            </a:r>
            <a:r>
              <a:rPr lang="en-VN" sz="2000" dirty="0">
                <a:solidFill>
                  <a:srgbClr val="000000"/>
                </a:solidFill>
              </a:rPr>
              <a:t> </a:t>
            </a:r>
          </a:p>
        </p:txBody>
      </p:sp>
      <p:pic>
        <p:nvPicPr>
          <p:cNvPr id="5" name="Picture 4">
            <a:extLst>
              <a:ext uri="{FF2B5EF4-FFF2-40B4-BE49-F238E27FC236}">
                <a16:creationId xmlns:a16="http://schemas.microsoft.com/office/drawing/2014/main" id="{5D4515CD-BCA4-A342-8289-A0F1ECABFE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colorTemperature colorTemp="7200"/>
                    </a14:imgEffect>
                    <a14:imgEffect>
                      <a14:saturation sat="200000"/>
                    </a14:imgEffect>
                  </a14:imgLayer>
                </a14:imgProps>
              </a:ext>
            </a:extLst>
          </a:blip>
          <a:stretch>
            <a:fillRect/>
          </a:stretch>
        </p:blipFill>
        <p:spPr>
          <a:xfrm>
            <a:off x="1253141" y="762152"/>
            <a:ext cx="4549210" cy="2810684"/>
          </a:xfrm>
          <a:prstGeom prst="rect">
            <a:avLst/>
          </a:prstGeom>
        </p:spPr>
      </p:pic>
    </p:spTree>
    <p:extLst>
      <p:ext uri="{BB962C8B-B14F-4D97-AF65-F5344CB8AC3E}">
        <p14:creationId xmlns:p14="http://schemas.microsoft.com/office/powerpoint/2010/main" val="405978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532C50B-CA88-6C4F-ABE4-1110947ECDD0}"/>
              </a:ext>
            </a:extLst>
          </p:cNvPr>
          <p:cNvSpPr/>
          <p:nvPr/>
        </p:nvSpPr>
        <p:spPr>
          <a:xfrm>
            <a:off x="1475798" y="3704388"/>
            <a:ext cx="3632411" cy="79567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Vì sao chị mây bay về hồ nước và cho mưa xuống?</a:t>
            </a:r>
            <a:r>
              <a:rPr lang="en-VN" sz="2000" dirty="0">
                <a:solidFill>
                  <a:srgbClr val="000000"/>
                </a:solidFill>
              </a:rPr>
              <a:t> </a:t>
            </a:r>
            <a:endParaRPr lang="en-US" sz="2000" dirty="0">
              <a:solidFill>
                <a:srgbClr val="000000"/>
              </a:solidFill>
            </a:endParaRPr>
          </a:p>
        </p:txBody>
      </p:sp>
      <p:pic>
        <p:nvPicPr>
          <p:cNvPr id="5" name="Picture 4">
            <a:extLst>
              <a:ext uri="{FF2B5EF4-FFF2-40B4-BE49-F238E27FC236}">
                <a16:creationId xmlns:a16="http://schemas.microsoft.com/office/drawing/2014/main" id="{C5F41821-7AB5-0C4F-87D0-12D28E1149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4000"/>
                    </a14:imgEffect>
                    <a14:imgEffect>
                      <a14:saturation sat="200000"/>
                    </a14:imgEffect>
                  </a14:imgLayer>
                </a14:imgProps>
              </a:ext>
            </a:extLst>
          </a:blip>
          <a:stretch>
            <a:fillRect/>
          </a:stretch>
        </p:blipFill>
        <p:spPr>
          <a:xfrm>
            <a:off x="1146957" y="737710"/>
            <a:ext cx="4290094" cy="2816196"/>
          </a:xfrm>
          <a:prstGeom prst="roundRect">
            <a:avLst/>
          </a:prstGeom>
        </p:spPr>
      </p:pic>
    </p:spTree>
    <p:extLst>
      <p:ext uri="{BB962C8B-B14F-4D97-AF65-F5344CB8AC3E}">
        <p14:creationId xmlns:p14="http://schemas.microsoft.com/office/powerpoint/2010/main" val="26223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576EBB3-EFEF-0D49-86FE-5BD3C7BF1390}"/>
              </a:ext>
            </a:extLst>
          </p:cNvPr>
          <p:cNvSpPr/>
          <p:nvPr/>
        </p:nvSpPr>
        <p:spPr>
          <a:xfrm>
            <a:off x="1362868" y="3388603"/>
            <a:ext cx="4066971" cy="12900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Qua mùa thu, sang mùa đông chuyện gì xảy ra với chị mây?</a:t>
            </a:r>
            <a:endParaRPr lang="en-VN" sz="2000" dirty="0">
              <a:solidFill>
                <a:srgbClr val="000000"/>
              </a:solidFill>
            </a:endParaRPr>
          </a:p>
        </p:txBody>
      </p:sp>
      <p:pic>
        <p:nvPicPr>
          <p:cNvPr id="5" name="Picture 4">
            <a:extLst>
              <a:ext uri="{FF2B5EF4-FFF2-40B4-BE49-F238E27FC236}">
                <a16:creationId xmlns:a16="http://schemas.microsoft.com/office/drawing/2014/main" id="{25F93849-477E-C64D-A6E5-523B721D7B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9000"/>
                    </a14:imgEffect>
                    <a14:imgEffect>
                      <a14:saturation sat="200000"/>
                    </a14:imgEffect>
                  </a14:imgLayer>
                </a14:imgProps>
              </a:ext>
            </a:extLst>
          </a:blip>
          <a:stretch>
            <a:fillRect/>
          </a:stretch>
        </p:blipFill>
        <p:spPr>
          <a:xfrm>
            <a:off x="1362867" y="737530"/>
            <a:ext cx="4226471" cy="2651073"/>
          </a:xfrm>
          <a:prstGeom prst="roundRect">
            <a:avLst/>
          </a:prstGeom>
        </p:spPr>
      </p:pic>
    </p:spTree>
    <p:extLst>
      <p:ext uri="{BB962C8B-B14F-4D97-AF65-F5344CB8AC3E}">
        <p14:creationId xmlns:p14="http://schemas.microsoft.com/office/powerpoint/2010/main" val="31494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7D1CC0-A1AC-A24A-AFA4-9A623509F757}"/>
              </a:ext>
            </a:extLst>
          </p:cNvPr>
          <p:cNvSpPr txBox="1"/>
          <p:nvPr/>
        </p:nvSpPr>
        <p:spPr>
          <a:xfrm>
            <a:off x="543098" y="1569478"/>
            <a:ext cx="5771804" cy="1947393"/>
          </a:xfrm>
          <a:prstGeom prst="rect">
            <a:avLst/>
          </a:prstGeom>
          <a:noFill/>
        </p:spPr>
        <p:txBody>
          <a:bodyPr wrap="square" rtlCol="0">
            <a:spAutoFit/>
          </a:bodyPr>
          <a:lstStyle/>
          <a:p>
            <a:pPr lvl="0" algn="ctr">
              <a:lnSpc>
                <a:spcPct val="150000"/>
              </a:lnSpc>
              <a:defRPr/>
            </a:pPr>
            <a:r>
              <a:rPr lang="vi-VN" sz="2800" b="1" dirty="0">
                <a:solidFill>
                  <a:srgbClr val="17479D"/>
                </a:solidFill>
                <a:latin typeface="UTM Avo" panose="02040603050506020204" pitchFamily="18" charset="0"/>
              </a:rPr>
              <a:t>Nói với người thân về điều em đã học được từ câu chuyện </a:t>
            </a:r>
            <a:r>
              <a:rPr lang="vi-VN" sz="2800" b="1">
                <a:solidFill>
                  <a:srgbClr val="17479D"/>
                </a:solidFill>
                <a:latin typeface="UTM Avo" panose="02040603050506020204" pitchFamily="18" charset="0"/>
              </a:rPr>
              <a:t>trên.</a:t>
            </a:r>
            <a:endParaRPr lang="vi-VN" sz="2800" b="1"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6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en-VN"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297" y="4016908"/>
            <a:ext cx="238016" cy="238016"/>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6661E1-94D3-7F4D-86F1-00D5412618FA}"/>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a:t>
            </a:r>
            <a:r>
              <a:rPr lang="vi-VN" sz="1600" b="1" dirty="0">
                <a:solidFill>
                  <a:srgbClr val="FF0000"/>
                </a:solidFill>
                <a:latin typeface="UTM Avo" panose="02040603050506020204" pitchFamily="18" charset="0"/>
                <a:ea typeface="Calibri" panose="020F0502020204030204" pitchFamily="34" charset="0"/>
              </a:rPr>
              <a:t>luồng sáng </a:t>
            </a:r>
            <a:r>
              <a:rPr lang="vi-VN" sz="1600" dirty="0">
                <a:latin typeface="UTM Avo" panose="02040603050506020204" pitchFamily="18" charset="0"/>
                <a:ea typeface="Calibri" panose="020F0502020204030204" pitchFamily="34" charset="0"/>
              </a:rPr>
              <a:t>chiếu qua các chùm lộc mới nhú, </a:t>
            </a:r>
            <a:r>
              <a:rPr lang="vi-VN" sz="1600" b="1" dirty="0">
                <a:solidFill>
                  <a:srgbClr val="FF0000"/>
                </a:solidFill>
                <a:latin typeface="UTM Avo" panose="02040603050506020204" pitchFamily="18" charset="0"/>
                <a:ea typeface="Calibri" panose="020F0502020204030204" pitchFamily="34" charset="0"/>
              </a:rPr>
              <a:t>rực rỡ </a:t>
            </a:r>
            <a:r>
              <a:rPr lang="vi-VN" sz="1600" dirty="0">
                <a:latin typeface="UTM Avo" panose="02040603050506020204" pitchFamily="18" charset="0"/>
                <a:ea typeface="Calibri" panose="020F0502020204030204" pitchFamily="34" charset="0"/>
              </a:rPr>
              <a:t>hơn. Những gợn sóng trên hồ hoà nhịp với tiếng hoại mi hót, </a:t>
            </a:r>
            <a:r>
              <a:rPr lang="vi-VN" sz="1600" b="1" dirty="0">
                <a:solidFill>
                  <a:srgbClr val="FF0000"/>
                </a:solidFill>
                <a:latin typeface="UTM Avo" panose="02040603050506020204" pitchFamily="18" charset="0"/>
                <a:ea typeface="Calibri" panose="020F0502020204030204" pitchFamily="34" charset="0"/>
              </a:rPr>
              <a:t>lấp lánh </a:t>
            </a:r>
            <a:r>
              <a:rPr lang="vi-VN" sz="1600" dirty="0">
                <a:latin typeface="UTM Avo" panose="02040603050506020204" pitchFamily="18" charset="0"/>
                <a:ea typeface="Calibri" panose="020F0502020204030204" pitchFamily="34" charset="0"/>
              </a:rPr>
              <a:t>thêm. Da trời bỗng xanh hơn, những làn mây trắng trắng hơn, xốp hơn, trôi nhẹ nhàng hơn. Các loài hoa nghe tiếng hót </a:t>
            </a:r>
            <a:r>
              <a:rPr lang="vi-VN" sz="1600" b="1" dirty="0">
                <a:solidFill>
                  <a:srgbClr val="FF0000"/>
                </a:solidFill>
                <a:latin typeface="UTM Avo" panose="02040603050506020204" pitchFamily="18" charset="0"/>
                <a:ea typeface="Calibri" panose="020F0502020204030204" pitchFamily="34" charset="0"/>
              </a:rPr>
              <a:t>trong suốt </a:t>
            </a:r>
            <a:r>
              <a:rPr lang="vi-VN" sz="1600" dirty="0">
                <a:latin typeface="UTM Avo" panose="02040603050506020204" pitchFamily="18" charset="0"/>
                <a:ea typeface="Calibri" panose="020F0502020204030204" pitchFamily="34" charset="0"/>
              </a:rPr>
              <a:t>của hoạ mi chợt bừng giấc, xoè những cánh hoa đẹp, bày đủ các màu sắc xanh tươi. Tiếng hót </a:t>
            </a:r>
            <a:r>
              <a:rPr lang="vi-VN" sz="1600" b="1" dirty="0">
                <a:solidFill>
                  <a:srgbClr val="FF0000"/>
                </a:solidFill>
                <a:latin typeface="UTM Avo" panose="02040603050506020204" pitchFamily="18" charset="0"/>
                <a:ea typeface="Calibri" panose="020F0502020204030204" pitchFamily="34" charset="0"/>
              </a:rPr>
              <a:t>dìu dặt </a:t>
            </a:r>
            <a:r>
              <a:rPr lang="vi-VN" sz="1600" dirty="0">
                <a:latin typeface="UTM Avo" panose="02040603050506020204" pitchFamily="18" charset="0"/>
                <a:ea typeface="Calibri" panose="020F0502020204030204" pitchFamily="34" charset="0"/>
              </a:rPr>
              <a:t>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a:t>
            </a:r>
            <a:r>
              <a:rPr lang="vi-VN" sz="1600" b="1" dirty="0">
                <a:solidFill>
                  <a:srgbClr val="FF0000"/>
                </a:solidFill>
                <a:latin typeface="UTM Avo" panose="02040603050506020204" pitchFamily="18" charset="0"/>
                <a:ea typeface="Calibri" panose="020F0502020204030204" pitchFamily="34" charset="0"/>
              </a:rPr>
              <a:t>vui sướng</a:t>
            </a:r>
            <a:r>
              <a:rPr lang="vi-VN" sz="1600" dirty="0">
                <a:latin typeface="UTM Avo" panose="02040603050506020204" pitchFamily="18" charset="0"/>
                <a:ea typeface="Calibri" panose="020F0502020204030204" pitchFamily="34" charset="0"/>
              </a:rPr>
              <a:t>,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en-VN" sz="1600" dirty="0">
                <a:latin typeface="UTM Avo" panose="02040603050506020204" pitchFamily="18" charset="0"/>
              </a:rPr>
              <a:t>      </a:t>
            </a:r>
          </a:p>
        </p:txBody>
      </p:sp>
      <p:sp>
        <p:nvSpPr>
          <p:cNvPr id="9" name="TextBox 8">
            <a:extLst>
              <a:ext uri="{FF2B5EF4-FFF2-40B4-BE49-F238E27FC236}">
                <a16:creationId xmlns:a16="http://schemas.microsoft.com/office/drawing/2014/main" id="{C07B3502-F58A-46C0-88F8-3DE26F98CD3F}"/>
              </a:ext>
            </a:extLst>
          </p:cNvPr>
          <p:cNvSpPr txBox="1"/>
          <p:nvPr/>
        </p:nvSpPr>
        <p:spPr>
          <a:xfrm>
            <a:off x="543443" y="0"/>
            <a:ext cx="141819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89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97641" y="2134259"/>
            <a:ext cx="4044392" cy="2796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60226"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luồng sáng</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550607"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0DB3B055-88C0-4489-85E5-255792E07D74}"/>
              </a:ext>
            </a:extLst>
          </p:cNvPr>
          <p:cNvSpPr/>
          <p:nvPr/>
        </p:nvSpPr>
        <p:spPr>
          <a:xfrm>
            <a:off x="443725" y="2261771"/>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lộc</a:t>
            </a:r>
            <a:endParaRPr lang="vi-VN" sz="1800" dirty="0"/>
          </a:p>
        </p:txBody>
      </p:sp>
      <p:sp>
        <p:nvSpPr>
          <p:cNvPr id="25" name="Oval 24">
            <a:extLst>
              <a:ext uri="{FF2B5EF4-FFF2-40B4-BE49-F238E27FC236}">
                <a16:creationId xmlns:a16="http://schemas.microsoft.com/office/drawing/2014/main" id="{EEE7A823-F02D-42E8-B9FF-4F60A41569EE}"/>
              </a:ext>
            </a:extLst>
          </p:cNvPr>
          <p:cNvSpPr/>
          <p:nvPr/>
        </p:nvSpPr>
        <p:spPr>
          <a:xfrm>
            <a:off x="534106" y="239920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2031689" y="1312754"/>
            <a:ext cx="436608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ánh sáng di chuyển theo một chiều</a:t>
            </a:r>
            <a:endParaRPr lang="en-US" sz="1800" dirty="0">
              <a:solidFill>
                <a:schemeClr val="accent6">
                  <a:lumMod val="50000"/>
                </a:schemeClr>
              </a:solidFill>
              <a:latin typeface="UTM Avo" panose="02040603050506020204" pitchFamily="18" charset="0"/>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1173344" y="2259363"/>
            <a:ext cx="4894156" cy="455061"/>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lá mới bắt đầu mọc vào mùa xuân.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784523" y="1786576"/>
            <a:ext cx="1382110"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nhất định. </a:t>
            </a:r>
            <a:endParaRPr lang="en-VN" dirty="0"/>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734" y="2714424"/>
            <a:ext cx="2884402" cy="2240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2251" y="2737248"/>
            <a:ext cx="1460607" cy="21919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414543" y="294195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dìu dặt</a:t>
            </a:r>
            <a:endParaRPr lang="vi-VN" sz="1800" dirty="0"/>
          </a:p>
        </p:txBody>
      </p:sp>
      <p:sp>
        <p:nvSpPr>
          <p:cNvPr id="19" name="Oval 18">
            <a:extLst>
              <a:ext uri="{FF2B5EF4-FFF2-40B4-BE49-F238E27FC236}">
                <a16:creationId xmlns:a16="http://schemas.microsoft.com/office/drawing/2014/main" id="{9ADEE072-862E-804B-8ED2-8239AF488B42}"/>
              </a:ext>
            </a:extLst>
          </p:cNvPr>
          <p:cNvSpPr/>
          <p:nvPr/>
        </p:nvSpPr>
        <p:spPr>
          <a:xfrm>
            <a:off x="504924" y="307938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3F76F04-F005-2249-AB34-1B3646D3C0E0}"/>
              </a:ext>
            </a:extLst>
          </p:cNvPr>
          <p:cNvSpPr txBox="1"/>
          <p:nvPr/>
        </p:nvSpPr>
        <p:spPr>
          <a:xfrm>
            <a:off x="1591562" y="2939546"/>
            <a:ext cx="534175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âm thanh lúc nhanh, lúc chậm một cách</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D53621B6-B52D-F347-8C36-50DA5CAD36BE}"/>
              </a:ext>
            </a:extLst>
          </p:cNvPr>
          <p:cNvSpPr/>
          <p:nvPr/>
        </p:nvSpPr>
        <p:spPr>
          <a:xfrm>
            <a:off x="746086" y="3343936"/>
            <a:ext cx="2811988"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356529"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hoạ mi</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446910"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1521197" y="1312754"/>
            <a:ext cx="5162405"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chim nhỏ có màu nâu vàng, trên mí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80825" y="1786576"/>
            <a:ext cx="6073478" cy="369332"/>
          </a:xfrm>
          <a:prstGeom prst="rect">
            <a:avLst/>
          </a:prstGeom>
        </p:spPr>
        <p:txBody>
          <a:bodyPr wrap="square">
            <a:spAutoFit/>
          </a:bodyPr>
          <a:lstStyle/>
          <a:p>
            <a:r>
              <a:rPr lang="vi-VN" sz="1800" dirty="0">
                <a:solidFill>
                  <a:srgbClr val="FC7D77">
                    <a:lumMod val="50000"/>
                  </a:srgbClr>
                </a:solidFill>
                <a:latin typeface="UTM Avo" panose="02040603050506020204" pitchFamily="18" charset="0"/>
              </a:rPr>
              <a:t>mắt có vành lông trắng. Giọng hót rất trong và cao.</a:t>
            </a:r>
            <a:endParaRPr lang="en-VN" dirty="0"/>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1197" y="2174529"/>
            <a:ext cx="3910006" cy="2604861"/>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296031" y="2174529"/>
            <a:ext cx="4135172" cy="2508478"/>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P spid="4" grpId="0"/>
      <p:bldP spid="5" grpId="0" animBg="1"/>
      <p:bldP spid="2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347370"/>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37741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68681" y="114383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Ngắt nghỉ câu dài </a:t>
            </a:r>
            <a:endParaRPr lang="en-US" sz="18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8E52BE51-D649-4526-9277-FF3ADEE969EC}"/>
              </a:ext>
            </a:extLst>
          </p:cNvPr>
          <p:cNvSpPr/>
          <p:nvPr/>
        </p:nvSpPr>
        <p:spPr>
          <a:xfrm>
            <a:off x="768681" y="1914937"/>
            <a:ext cx="5616958" cy="870559"/>
          </a:xfrm>
          <a:prstGeom prst="rect">
            <a:avLst/>
          </a:prstGeom>
        </p:spPr>
        <p:txBody>
          <a:bodyPr wrap="square">
            <a:spAutoFit/>
          </a:bodyPr>
          <a:lstStyle/>
          <a:p>
            <a:pPr lvl="0" algn="just">
              <a:lnSpc>
                <a:spcPct val="150000"/>
              </a:lnSpc>
            </a:pPr>
            <a:r>
              <a:rPr lang="vi-VN" sz="1800" dirty="0">
                <a:latin typeface="UTM Avo" panose="02040603050506020204" pitchFamily="18" charset="0"/>
                <a:ea typeface="Calibri" panose="020F0502020204030204" pitchFamily="34" charset="0"/>
              </a:rPr>
              <a:t>Da trời bỗng xanh hơn, những làn mây trắng trắng hơn, xốp hơn, trôi nhẹ nhàng hơn.</a:t>
            </a:r>
            <a:endParaRPr lang="vi-VN" sz="1800" dirty="0"/>
          </a:p>
        </p:txBody>
      </p:sp>
      <p:cxnSp>
        <p:nvCxnSpPr>
          <p:cNvPr id="8" name="Straight Connector 7">
            <a:extLst>
              <a:ext uri="{FF2B5EF4-FFF2-40B4-BE49-F238E27FC236}">
                <a16:creationId xmlns:a16="http://schemas.microsoft.com/office/drawing/2014/main" id="{DB68DD48-9047-4C0E-873F-F9EFE47EFA41}"/>
              </a:ext>
            </a:extLst>
          </p:cNvPr>
          <p:cNvCxnSpPr/>
          <p:nvPr/>
        </p:nvCxnSpPr>
        <p:spPr>
          <a:xfrm flipH="1">
            <a:off x="1645594" y="2023170"/>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4CFEEF-212F-42B3-BBBF-4D440F828404}"/>
              </a:ext>
            </a:extLst>
          </p:cNvPr>
          <p:cNvCxnSpPr/>
          <p:nvPr/>
        </p:nvCxnSpPr>
        <p:spPr>
          <a:xfrm flipH="1">
            <a:off x="3019494" y="2376898"/>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5EBDDA-DD2C-4A8F-B8C1-CA4801437ACA}"/>
              </a:ext>
            </a:extLst>
          </p:cNvPr>
          <p:cNvCxnSpPr/>
          <p:nvPr/>
        </p:nvCxnSpPr>
        <p:spPr>
          <a:xfrm flipH="1">
            <a:off x="2011640" y="237689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4DDAAC-18E1-413F-B350-330F0AF8449A}"/>
              </a:ext>
            </a:extLst>
          </p:cNvPr>
          <p:cNvCxnSpPr/>
          <p:nvPr/>
        </p:nvCxnSpPr>
        <p:spPr>
          <a:xfrm flipH="1">
            <a:off x="3645608" y="1963263"/>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5304027" y="2404279"/>
            <a:ext cx="141062" cy="35372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534765" y="202317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en-VN"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297" y="4016908"/>
            <a:ext cx="238016" cy="238016"/>
          </a:xfrm>
          <a:prstGeom prst="rect">
            <a:avLst/>
          </a:prstGeom>
        </p:spPr>
      </p:pic>
    </p:spTree>
    <p:custDataLst>
      <p:tags r:id="rId1"/>
    </p:custDataLst>
    <p:extLst>
      <p:ext uri="{BB962C8B-B14F-4D97-AF65-F5344CB8AC3E}">
        <p14:creationId xmlns:p14="http://schemas.microsoft.com/office/powerpoint/2010/main" val="24626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71285" y="1705000"/>
            <a:ext cx="6119826"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4243357" y="3602457"/>
            <a:ext cx="2167944" cy="1290054"/>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366889" y="2440779"/>
            <a:ext cx="6119826" cy="142827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tx2">
                    <a:lumMod val="75000"/>
                  </a:schemeClr>
                </a:solidFill>
                <a:latin typeface="UTM Avo" panose="02040603050506020204" pitchFamily="18" charset="0"/>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TotalTime>
  <Words>1379</Words>
  <Application>Microsoft Macintosh PowerPoint</Application>
  <PresentationFormat>Custom</PresentationFormat>
  <Paragraphs>104</Paragraphs>
  <Slides>25</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Kalam</vt:lpstr>
      <vt:lpstr>HP001 4 hàng</vt:lpstr>
      <vt:lpstr>UTM Avo</vt:lpstr>
      <vt:lpstr>UTM Cookies</vt:lpstr>
      <vt:lpstr>Arial</vt:lpstr>
      <vt:lpstr>Montserrat</vt:lpstr>
      <vt:lpstr>UTM Alberta Heavy</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 Bao Chau 20146072</cp:lastModifiedBy>
  <cp:revision>157</cp:revision>
  <dcterms:modified xsi:type="dcterms:W3CDTF">2021-06-16T10:45:26Z</dcterms:modified>
</cp:coreProperties>
</file>