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9" r:id="rId2"/>
    <p:sldId id="298" r:id="rId3"/>
    <p:sldId id="296" r:id="rId4"/>
    <p:sldId id="284" r:id="rId5"/>
    <p:sldId id="295" r:id="rId6"/>
    <p:sldId id="285" r:id="rId7"/>
    <p:sldId id="265" r:id="rId8"/>
    <p:sldId id="266" r:id="rId9"/>
    <p:sldId id="267" r:id="rId10"/>
    <p:sldId id="269" r:id="rId11"/>
    <p:sldId id="288" r:id="rId12"/>
    <p:sldId id="271" r:id="rId13"/>
    <p:sldId id="272" r:id="rId14"/>
    <p:sldId id="273" r:id="rId15"/>
    <p:sldId id="274" r:id="rId16"/>
    <p:sldId id="275" r:id="rId17"/>
    <p:sldId id="276" r:id="rId18"/>
    <p:sldId id="292" r:id="rId19"/>
    <p:sldId id="293" r:id="rId20"/>
    <p:sldId id="294" r:id="rId21"/>
    <p:sldId id="30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2" y="-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5598-F945-49B0-A10B-450DAC82F1A7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15598-F945-49B0-A10B-450DAC82F1A7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9BBC-F6A7-4C88-B40D-6886A3A1F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21"/>
          <p:cNvSpPr>
            <a:spLocks noChangeArrowheads="1" noChangeShapeType="1" noTextEdit="1"/>
          </p:cNvSpPr>
          <p:nvPr/>
        </p:nvSpPr>
        <p:spPr bwMode="auto">
          <a:xfrm>
            <a:off x="381000" y="3276600"/>
            <a:ext cx="83820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r>
              <a:rPr lang="vi-VN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6002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/>
              <a:t>TOÁN</a:t>
            </a:r>
            <a:endParaRPr lang="en-US" sz="72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3562352" y="1676402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3568702" y="1689101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568700" y="2514601"/>
            <a:ext cx="1612900" cy="12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038600" y="2616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4338638" y="2489201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AutoShape 12"/>
          <p:cNvSpPr>
            <a:spLocks/>
          </p:cNvSpPr>
          <p:nvPr/>
        </p:nvSpPr>
        <p:spPr bwMode="auto">
          <a:xfrm rot="5400000" flipV="1">
            <a:off x="4267200" y="1852613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57200" y="3733802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 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4cm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3,14 :</a:t>
            </a:r>
            <a:r>
              <a:rPr lang="en-US" sz="2800" b="1" dirty="0">
                <a:latin typeface="Arial" charset="0"/>
              </a:rPr>
              <a:t>	</a:t>
            </a:r>
            <a:r>
              <a:rPr lang="en-US" sz="2800" b="1" dirty="0">
                <a:solidFill>
                  <a:srgbClr val="FFFF00"/>
                </a:solidFill>
                <a:latin typeface="Arial" charset="0"/>
              </a:rPr>
              <a:t>	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828800" y="4953001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x 3,14 =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581400" y="4983165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12,56 (cm)</a:t>
            </a:r>
          </a:p>
        </p:txBody>
      </p:sp>
      <p:sp>
        <p:nvSpPr>
          <p:cNvPr id="19" name="Rectangle 59"/>
          <p:cNvSpPr>
            <a:spLocks noChangeArrowheads="1"/>
          </p:cNvSpPr>
          <p:nvPr/>
        </p:nvSpPr>
        <p:spPr bwMode="auto">
          <a:xfrm>
            <a:off x="1928019" y="628651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52400" y="1371601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3,14.</a:t>
            </a:r>
          </a:p>
        </p:txBody>
      </p:sp>
      <p:sp>
        <p:nvSpPr>
          <p:cNvPr id="26" name="AutoShape 9"/>
          <p:cNvSpPr>
            <a:spLocks/>
          </p:cNvSpPr>
          <p:nvPr/>
        </p:nvSpPr>
        <p:spPr bwMode="auto">
          <a:xfrm rot="5400000" flipV="1">
            <a:off x="2228851" y="1428751"/>
            <a:ext cx="114300" cy="9144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1752600" y="1371602"/>
            <a:ext cx="1143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486400" y="1371601"/>
            <a:ext cx="1981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endParaRPr lang="en-US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utoShape 16"/>
          <p:cNvSpPr>
            <a:spLocks/>
          </p:cNvSpPr>
          <p:nvPr/>
        </p:nvSpPr>
        <p:spPr bwMode="auto">
          <a:xfrm rot="5400000" flipV="1">
            <a:off x="6248400" y="1066800"/>
            <a:ext cx="152400" cy="1676400"/>
          </a:xfrm>
          <a:prstGeom prst="rightBrace">
            <a:avLst>
              <a:gd name="adj1" fmla="val 91667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2032000" y="1879601"/>
            <a:ext cx="38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6096000" y="1905001"/>
            <a:ext cx="38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3124200" y="2514601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860800" y="2489201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2971800" y="2438400"/>
            <a:ext cx="2819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1066800" y="3200400"/>
            <a:ext cx="22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4876800" y="3276601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1600200" y="3276601"/>
            <a:ext cx="383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 chu vi của hình tròn,</a:t>
            </a:r>
          </a:p>
        </p:txBody>
      </p:sp>
      <p:sp>
        <p:nvSpPr>
          <p:cNvPr id="38" name="Oval 27"/>
          <p:cNvSpPr>
            <a:spLocks noChangeArrowheads="1"/>
          </p:cNvSpPr>
          <p:nvPr/>
        </p:nvSpPr>
        <p:spPr bwMode="auto">
          <a:xfrm>
            <a:off x="7086602" y="4191002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28"/>
          <p:cNvSpPr>
            <a:spLocks noChangeArrowheads="1"/>
          </p:cNvSpPr>
          <p:nvPr/>
        </p:nvSpPr>
        <p:spPr bwMode="auto">
          <a:xfrm>
            <a:off x="7092952" y="4203701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7696200" y="5130801"/>
            <a:ext cx="361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1" name="Oval 31"/>
          <p:cNvSpPr>
            <a:spLocks noChangeArrowheads="1"/>
          </p:cNvSpPr>
          <p:nvPr/>
        </p:nvSpPr>
        <p:spPr bwMode="auto">
          <a:xfrm>
            <a:off x="7862888" y="5003801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utoShape 32"/>
          <p:cNvSpPr>
            <a:spLocks/>
          </p:cNvSpPr>
          <p:nvPr/>
        </p:nvSpPr>
        <p:spPr bwMode="auto">
          <a:xfrm rot="5400000" flipV="1">
            <a:off x="7772400" y="43434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228600" y="4191001"/>
            <a:ext cx="579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3,14.</a:t>
            </a:r>
          </a:p>
        </p:txBody>
      </p:sp>
      <p:sp>
        <p:nvSpPr>
          <p:cNvPr id="44" name="AutoShape 35"/>
          <p:cNvSpPr>
            <a:spLocks/>
          </p:cNvSpPr>
          <p:nvPr/>
        </p:nvSpPr>
        <p:spPr bwMode="auto">
          <a:xfrm rot="5400000">
            <a:off x="7429500" y="4533900"/>
            <a:ext cx="177800" cy="762000"/>
          </a:xfrm>
          <a:prstGeom prst="leftBrace">
            <a:avLst>
              <a:gd name="adj1" fmla="val 35714"/>
              <a:gd name="adj2" fmla="val 50000"/>
            </a:avLst>
          </a:prstGeom>
          <a:noFill/>
          <a:ln w="1587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2895600" y="5135565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3657600" y="5135565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2819400" y="5105400"/>
            <a:ext cx="3124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7848600" y="4686301"/>
            <a:ext cx="38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4483100" y="5930901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auto">
          <a:xfrm>
            <a:off x="1117600" y="5892801"/>
            <a:ext cx="314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304800" y="5830888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3937000" y="5867400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49"/>
          <p:cNvSpPr>
            <a:spLocks noChangeShapeType="1"/>
          </p:cNvSpPr>
          <p:nvPr/>
        </p:nvSpPr>
        <p:spPr bwMode="auto">
          <a:xfrm>
            <a:off x="7086602" y="5029200"/>
            <a:ext cx="1617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>
            <a:off x="70993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7246938" y="4540252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139 0.0037 L -0.09306 0.19242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94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694 -1.47086E-6 L -0.16944 0.19103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96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280"/>
                            </p:stCondLst>
                            <p:childTnLst>
                              <p:par>
                                <p:cTn id="1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6" grpId="1" animBg="1"/>
      <p:bldP spid="27" grpId="0"/>
      <p:bldP spid="28" grpId="0"/>
      <p:bldP spid="29" grpId="0" animBg="1"/>
      <p:bldP spid="29" grpId="1" animBg="1"/>
      <p:bldP spid="30" grpId="0"/>
      <p:bldP spid="30" grpId="1"/>
      <p:bldP spid="31" grpId="0"/>
      <p:bldP spid="31" grpId="1"/>
      <p:bldP spid="32" grpId="0"/>
      <p:bldP spid="33" grpId="0"/>
      <p:bldP spid="34" grpId="0" animBg="1"/>
      <p:bldP spid="35" grpId="0"/>
      <p:bldP spid="36" grpId="0"/>
      <p:bldP spid="37" grpId="0"/>
      <p:bldP spid="40" grpId="0"/>
      <p:bldP spid="40" grpId="1"/>
      <p:bldP spid="42" grpId="0" animBg="1"/>
      <p:bldP spid="42" grpId="1" animBg="1"/>
      <p:bldP spid="43" grpId="0"/>
      <p:bldP spid="44" grpId="0" animBg="1"/>
      <p:bldP spid="47" grpId="0"/>
      <p:bldP spid="48" grpId="0"/>
      <p:bldP spid="49" grpId="0" animBg="1"/>
      <p:bldP spid="51" grpId="0"/>
      <p:bldP spid="52" grpId="0"/>
      <p:bldP spid="53" grpId="0"/>
      <p:bldP spid="54" grpId="0"/>
      <p:bldP spid="55" grpId="0" animBg="1"/>
      <p:bldP spid="55" grpId="1" animBg="1"/>
      <p:bldP spid="56" grpId="0" animBg="1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533400" y="1981201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1270000" y="1955801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 x 3,14 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381000" y="1905000"/>
            <a:ext cx="2819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152400" y="4572001"/>
            <a:ext cx="358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304800" y="3078165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 = </a:t>
            </a: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1066800" y="3078165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 x 2 x 3,14 </a:t>
            </a:r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228600" y="5105401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228600" y="4038601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36"/>
          <p:cNvSpPr>
            <a:spLocks noChangeShapeType="1"/>
          </p:cNvSpPr>
          <p:nvPr/>
        </p:nvSpPr>
        <p:spPr bwMode="auto">
          <a:xfrm>
            <a:off x="3886200" y="1625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37"/>
          <p:cNvSpPr txBox="1">
            <a:spLocks noChangeArrowheads="1"/>
          </p:cNvSpPr>
          <p:nvPr/>
        </p:nvSpPr>
        <p:spPr bwMode="auto">
          <a:xfrm>
            <a:off x="4114800" y="16002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38"/>
          <p:cNvSpPr txBox="1">
            <a:spLocks noChangeArrowheads="1"/>
          </p:cNvSpPr>
          <p:nvPr/>
        </p:nvSpPr>
        <p:spPr bwMode="auto">
          <a:xfrm>
            <a:off x="4038600" y="2209801"/>
            <a:ext cx="5257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6cm.</a:t>
            </a: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4572000" y="351948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x 3,14 = 18,84 (cm)</a:t>
            </a:r>
          </a:p>
        </p:txBody>
      </p:sp>
      <p:sp>
        <p:nvSpPr>
          <p:cNvPr id="76" name="Text Box 41"/>
          <p:cNvSpPr txBox="1">
            <a:spLocks noChangeArrowheads="1"/>
          </p:cNvSpPr>
          <p:nvPr/>
        </p:nvSpPr>
        <p:spPr bwMode="auto">
          <a:xfrm>
            <a:off x="3810000" y="306228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77" name="Text Box 42"/>
          <p:cNvSpPr txBox="1">
            <a:spLocks noChangeArrowheads="1"/>
          </p:cNvSpPr>
          <p:nvPr/>
        </p:nvSpPr>
        <p:spPr bwMode="auto">
          <a:xfrm>
            <a:off x="4114800" y="41910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43"/>
          <p:cNvSpPr txBox="1">
            <a:spLocks noChangeArrowheads="1"/>
          </p:cNvSpPr>
          <p:nvPr/>
        </p:nvSpPr>
        <p:spPr bwMode="auto">
          <a:xfrm>
            <a:off x="4038600" y="4800602"/>
            <a:ext cx="502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5cm.</a:t>
            </a:r>
          </a:p>
        </p:txBody>
      </p:sp>
      <p:sp>
        <p:nvSpPr>
          <p:cNvPr id="80" name="Text Box 45"/>
          <p:cNvSpPr txBox="1">
            <a:spLocks noChangeArrowheads="1"/>
          </p:cNvSpPr>
          <p:nvPr/>
        </p:nvSpPr>
        <p:spPr bwMode="auto">
          <a:xfrm>
            <a:off x="4648200" y="6186488"/>
            <a:ext cx="441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x 2 x 3,14 = 31,4 (cm)</a:t>
            </a:r>
          </a:p>
        </p:txBody>
      </p:sp>
      <p:sp>
        <p:nvSpPr>
          <p:cNvPr id="81" name="Text Box 46"/>
          <p:cNvSpPr txBox="1">
            <a:spLocks noChangeArrowheads="1"/>
          </p:cNvSpPr>
          <p:nvPr/>
        </p:nvSpPr>
        <p:spPr bwMode="auto">
          <a:xfrm>
            <a:off x="3810000" y="572928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5" grpId="0"/>
      <p:bldP spid="76" grpId="0"/>
      <p:bldP spid="77" grpId="0"/>
      <p:bldP spid="78" grpId="0"/>
      <p:bldP spid="80" grpId="0"/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833195" y="1143000"/>
            <a:ext cx="74172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 :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447800" y="1702561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d = 0,6cm 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2514600" y="281940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Chu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811780" y="334262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0,6 x 3,14 = 1,884 (cm)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678264" y="3886200"/>
            <a:ext cx="3711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Chu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4541806" y="1676400"/>
            <a:ext cx="2803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d = 2,5dm </a:t>
            </a: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2981665" y="4404300"/>
            <a:ext cx="37902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2,5 x 3,14 = 7,85 (dm)</a:t>
            </a: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3703606" y="2219980"/>
            <a:ext cx="14779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981665" y="5105400"/>
            <a:ext cx="379026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a. 1,884 cm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b. 7,85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4" grpId="0"/>
      <p:bldP spid="35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76300" y="76200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r :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145639" y="2971800"/>
            <a:ext cx="3331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3352800" y="3657598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2 x 3,14 = 3,14 (m)</a:t>
            </a:r>
          </a:p>
        </p:txBody>
      </p: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1350364" y="1285220"/>
            <a:ext cx="2667000" cy="1127126"/>
            <a:chOff x="576" y="1215"/>
            <a:chExt cx="1680" cy="710"/>
          </a:xfrm>
        </p:grpSpPr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576" y="1401"/>
              <a:ext cx="168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r =      m ;</a:t>
              </a:r>
            </a:p>
          </p:txBody>
        </p:sp>
        <p:grpSp>
          <p:nvGrpSpPr>
            <p:cNvPr id="23" name="Group 14"/>
            <p:cNvGrpSpPr>
              <a:grpSpLocks/>
            </p:cNvGrpSpPr>
            <p:nvPr/>
          </p:nvGrpSpPr>
          <p:grpSpPr bwMode="auto">
            <a:xfrm>
              <a:off x="1248" y="1215"/>
              <a:ext cx="384" cy="710"/>
              <a:chOff x="2736" y="2112"/>
              <a:chExt cx="384" cy="710"/>
            </a:xfrm>
          </p:grpSpPr>
          <p:sp>
            <p:nvSpPr>
              <p:cNvPr id="24" name="Text Box 12"/>
              <p:cNvSpPr txBox="1">
                <a:spLocks noChangeArrowheads="1"/>
              </p:cNvSpPr>
              <p:nvPr/>
            </p:nvSpPr>
            <p:spPr bwMode="auto">
              <a:xfrm>
                <a:off x="2736" y="2112"/>
                <a:ext cx="384" cy="7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95000"/>
                  </a:lnSpc>
                  <a:spcBef>
                    <a:spcPct val="50000"/>
                  </a:spcBef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>
                  <a:lnSpc>
                    <a:spcPct val="95000"/>
                  </a:lnSpc>
                  <a:spcBef>
                    <a:spcPct val="50000"/>
                  </a:spcBef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2752" y="248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1" name="Group 15"/>
          <p:cNvGrpSpPr>
            <a:grpSpLocks/>
          </p:cNvGrpSpPr>
          <p:nvPr/>
        </p:nvGrpSpPr>
        <p:grpSpPr bwMode="auto">
          <a:xfrm>
            <a:off x="3048000" y="3429000"/>
            <a:ext cx="609600" cy="1127126"/>
            <a:chOff x="2736" y="2112"/>
            <a:chExt cx="384" cy="710"/>
          </a:xfrm>
        </p:grpSpPr>
        <p:sp>
          <p:nvSpPr>
            <p:cNvPr id="32" name="Text Box 16"/>
            <p:cNvSpPr txBox="1">
              <a:spLocks noChangeArrowheads="1"/>
            </p:cNvSpPr>
            <p:nvPr/>
          </p:nvSpPr>
          <p:spPr bwMode="auto">
            <a:xfrm>
              <a:off x="2736" y="2112"/>
              <a:ext cx="384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pPr>
                <a:lnSpc>
                  <a:spcPct val="95000"/>
                </a:lnSpc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>
              <a:off x="2752" y="2448"/>
              <a:ext cx="19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ln>
                  <a:solidFill>
                    <a:sysClr val="windowText" lastClr="000000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038600" y="2438400"/>
            <a:ext cx="1350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495800" y="4267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3,14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14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740778" y="2895600"/>
            <a:ext cx="35605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529468" y="342900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0,75 x 3,14 = 2,355 (m)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710568" y="2362200"/>
            <a:ext cx="198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4129668" y="396240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2,355m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81000" y="11430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0,75m.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28" grpId="0"/>
      <p:bldP spid="30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WordArt 4"/>
          <p:cNvSpPr>
            <a:spLocks noChangeArrowheads="1" noChangeShapeType="1" noTextEdit="1"/>
          </p:cNvSpPr>
          <p:nvPr/>
        </p:nvSpPr>
        <p:spPr bwMode="auto">
          <a:xfrm rot="21347931">
            <a:off x="2895602" y="388276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Ai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nhanh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ai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đúng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1219200" y="538428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52400" y="2133600"/>
            <a:ext cx="8991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chát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 animBg="1"/>
      <p:bldP spid="14" grpId="1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593647" y="921676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Ai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nhanh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ai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đúng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1069645" y="769276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304800" y="31242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3443288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371600" y="4191000"/>
            <a:ext cx="624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…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721398" y="4075989"/>
            <a:ext cx="68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48600" y="2662237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7" grpId="0"/>
      <p:bldP spid="18" grpId="0"/>
      <p:bldP spid="14" grpId="0" animBg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593647" y="616876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Ai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nhanh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ai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đúng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1069645" y="464476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3443288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304800" y="31242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990600" y="4508500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…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629400" y="4419600"/>
            <a:ext cx="68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 animBg="1"/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441247" y="845476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Ai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nhanh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ai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đúng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917245" y="693076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4341" y="3290888"/>
            <a:ext cx="54884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238897" y="2971800"/>
            <a:ext cx="1285103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8600" y="4311650"/>
            <a:ext cx="891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……….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181600" y="4311651"/>
            <a:ext cx="1526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20" grpId="0" animBg="1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1181100" y="1981200"/>
            <a:ext cx="6972300" cy="1085851"/>
          </a:xfrm>
          <a:prstGeom prst="wedgeRoundRectCallout">
            <a:avLst>
              <a:gd name="adj1" fmla="val 2032"/>
              <a:gd name="adj2" fmla="val 12673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2400300" y="3752851"/>
            <a:ext cx="2286000" cy="2286000"/>
          </a:xfrm>
          <a:prstGeom prst="ellipse">
            <a:avLst/>
          </a:prstGeom>
          <a:solidFill>
            <a:srgbClr val="66FF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endParaRPr lang="en-US">
              <a:solidFill>
                <a:srgbClr val="66FF33"/>
              </a:solidFill>
            </a:endParaRP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6096000" y="3733801"/>
            <a:ext cx="1905000" cy="1276351"/>
          </a:xfrm>
          <a:prstGeom prst="wedgeEllipseCallout">
            <a:avLst>
              <a:gd name="adj1" fmla="val -118083"/>
              <a:gd name="adj2" fmla="val 2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2324100" y="3600451"/>
            <a:ext cx="2438400" cy="25146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266700" y="4057651"/>
            <a:ext cx="1905000" cy="1371600"/>
          </a:xfrm>
          <a:prstGeom prst="wedgeEllipseCallout">
            <a:avLst>
              <a:gd name="adj1" fmla="val 90417"/>
              <a:gd name="adj2" fmla="val -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314700" y="4210051"/>
            <a:ext cx="457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64" name="Text Box 37"/>
          <p:cNvSpPr txBox="1">
            <a:spLocks noChangeArrowheads="1"/>
          </p:cNvSpPr>
          <p:nvPr/>
        </p:nvSpPr>
        <p:spPr bwMode="auto">
          <a:xfrm>
            <a:off x="1676400" y="715964"/>
            <a:ext cx="6477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KHỞI ĐỘNG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0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4" grpId="0" animBg="1"/>
      <p:bldP spid="5137" grpId="0" animBg="1"/>
      <p:bldP spid="5140" grpId="0" animBg="1"/>
      <p:bldP spid="5138" grpId="0" animBg="1"/>
      <p:bldP spid="51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 rot="21347931">
            <a:off x="2441247" y="845476"/>
            <a:ext cx="4429125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4417"/>
                <a:gd name="adj2" fmla="val -2403"/>
              </a:avLst>
            </a:prstTxWarp>
          </a:bodyPr>
          <a:lstStyle/>
          <a:p>
            <a:pPr algn="ctr"/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Ai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nhanh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ai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đúng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5206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52069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917245" y="693076"/>
            <a:ext cx="16764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: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676400" y="3290888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Oval 18"/>
          <p:cNvSpPr/>
          <p:nvPr/>
        </p:nvSpPr>
        <p:spPr>
          <a:xfrm>
            <a:off x="7848600" y="24384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2590800"/>
            <a:ext cx="533400" cy="533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77200" y="2554289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848600" y="2662237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304800" y="2971800"/>
            <a:ext cx="1219200" cy="1219200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590800" y="4191000"/>
            <a:ext cx="388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 = … x 3,14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505200" y="4114800"/>
            <a:ext cx="68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95400" y="4869526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: C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. . . . .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3,14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86952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2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23" grpId="0" animBg="1"/>
      <p:bldP spid="25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kh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mmm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6556">
            <a:off x="6324601" y="4267201"/>
            <a:ext cx="1666875" cy="132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mmm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48401" y="721785"/>
            <a:ext cx="1376363" cy="113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mmm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70356">
            <a:off x="1905000" y="1752601"/>
            <a:ext cx="1447800" cy="1149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 rot="-335868">
            <a:off x="839789" y="1742018"/>
            <a:ext cx="7202487" cy="3780367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HẸN GẶP LẠI Ở BÀI HỌC SAU !</a:t>
            </a:r>
          </a:p>
        </p:txBody>
      </p:sp>
      <p:sp>
        <p:nvSpPr>
          <p:cNvPr id="7" name="AutoShape 29"/>
          <p:cNvSpPr>
            <a:spLocks noChangeArrowheads="1"/>
          </p:cNvSpPr>
          <p:nvPr/>
        </p:nvSpPr>
        <p:spPr bwMode="auto">
          <a:xfrm>
            <a:off x="4495800" y="4445000"/>
            <a:ext cx="1447800" cy="1828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81000" y="1828800"/>
            <a:ext cx="2286000" cy="2286000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2971800" y="19812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718175" y="19050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066800" y="3124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36525" y="4343401"/>
            <a:ext cx="13724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Hình tròn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28194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981202" y="4343401"/>
            <a:ext cx="1617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Đường tròn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700713" y="30480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flipV="1">
            <a:off x="6826250" y="301307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flipV="1">
            <a:off x="7948613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flipV="1">
            <a:off x="5691188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7239000" y="1981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334252" y="1600201"/>
            <a:ext cx="1669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Đường kính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flipV="1">
            <a:off x="6975475" y="4135439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872288" y="3048000"/>
            <a:ext cx="138112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5867400" y="35814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089525" y="4383089"/>
            <a:ext cx="13805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629400" y="2757488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416550" y="287020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8035925" y="2874963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858000" y="4164013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09600" y="5440363"/>
            <a:ext cx="6629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  <a:cs typeface="Times New Roman" panose="02020603050405020304" pitchFamily="18" charset="0"/>
              </a:rPr>
              <a:t>+ Độ dài đường kính gấp 2 lần độ dài bán kính.</a:t>
            </a:r>
          </a:p>
          <a:p>
            <a:pPr eaLnBrk="0" hangingPunct="0"/>
            <a:endParaRPr lang="en-US" sz="2400" b="1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400" b="1">
                <a:latin typeface="Times New Roman" pitchFamily="18" charset="0"/>
                <a:cs typeface="Times New Roman" panose="02020603050405020304" pitchFamily="18" charset="0"/>
              </a:rPr>
              <a:t> + Độ dài bán kính bằng 1/2độ dài đường kính.</a:t>
            </a:r>
          </a:p>
          <a:p>
            <a:pPr algn="ctr"/>
            <a:endParaRPr lang="en-US" sz="2400" b="1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09600" y="4800601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 Các bán kính đều bằng nhau.</a:t>
            </a:r>
          </a:p>
        </p:txBody>
      </p:sp>
    </p:spTree>
    <p:extLst>
      <p:ext uri="{BB962C8B-B14F-4D97-AF65-F5344CB8AC3E}">
        <p14:creationId xmlns:p14="http://schemas.microsoft.com/office/powerpoint/2010/main" val="103683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  <p:bldP spid="16390" grpId="0" animBg="1"/>
      <p:bldP spid="16391" grpId="0"/>
      <p:bldP spid="16392" grpId="0" animBg="1"/>
      <p:bldP spid="16393" grpId="0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/>
      <p:bldP spid="16400" grpId="0" animBg="1"/>
      <p:bldP spid="16401" grpId="0" animBg="1"/>
      <p:bldP spid="16402" grpId="0" animBg="1"/>
      <p:bldP spid="16403" grpId="0"/>
      <p:bldP spid="16404" grpId="0"/>
      <p:bldP spid="16405" grpId="0"/>
      <p:bldP spid="16406" grpId="0"/>
      <p:bldP spid="16407" grpId="0"/>
      <p:bldP spid="16408" grpId="0" build="allAtOnce"/>
      <p:bldP spid="16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14600" y="1125835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581400" y="1981200"/>
            <a:ext cx="2286000" cy="2286000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568699" y="1981199"/>
            <a:ext cx="2286000" cy="2286000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2209800" y="973435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22" name="Oval 7"/>
          <p:cNvSpPr>
            <a:spLocks noChangeArrowheads="1"/>
          </p:cNvSpPr>
          <p:nvPr/>
        </p:nvSpPr>
        <p:spPr bwMode="auto">
          <a:xfrm>
            <a:off x="3333752" y="1968502"/>
            <a:ext cx="1617663" cy="1617663"/>
          </a:xfrm>
          <a:prstGeom prst="ellipse">
            <a:avLst/>
          </a:prstGeom>
          <a:solidFill>
            <a:srgbClr val="FF2F2F"/>
          </a:solidFill>
          <a:ln w="63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" name="Oval 8"/>
          <p:cNvSpPr>
            <a:spLocks noChangeArrowheads="1"/>
          </p:cNvSpPr>
          <p:nvPr/>
        </p:nvSpPr>
        <p:spPr bwMode="auto">
          <a:xfrm>
            <a:off x="3340102" y="1981202"/>
            <a:ext cx="1617663" cy="1617663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4" name="Picture 258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175125"/>
            <a:ext cx="8458200" cy="1006475"/>
          </a:xfrm>
          <a:prstGeom prst="rect">
            <a:avLst/>
          </a:prstGeom>
          <a:noFill/>
        </p:spPr>
      </p:pic>
      <p:sp>
        <p:nvSpPr>
          <p:cNvPr id="25" name="Line 259"/>
          <p:cNvSpPr>
            <a:spLocks noChangeShapeType="1"/>
          </p:cNvSpPr>
          <p:nvPr/>
        </p:nvSpPr>
        <p:spPr bwMode="auto">
          <a:xfrm>
            <a:off x="4178300" y="3517901"/>
            <a:ext cx="0" cy="920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260"/>
          <p:cNvSpPr txBox="1">
            <a:spLocks noChangeArrowheads="1"/>
          </p:cNvSpPr>
          <p:nvPr/>
        </p:nvSpPr>
        <p:spPr bwMode="auto">
          <a:xfrm>
            <a:off x="3975100" y="3086101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27" name="Line 261"/>
          <p:cNvSpPr>
            <a:spLocks noChangeShapeType="1"/>
          </p:cNvSpPr>
          <p:nvPr/>
        </p:nvSpPr>
        <p:spPr bwMode="auto">
          <a:xfrm>
            <a:off x="3340100" y="2806700"/>
            <a:ext cx="8318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262"/>
          <p:cNvSpPr txBox="1">
            <a:spLocks noChangeArrowheads="1"/>
          </p:cNvSpPr>
          <p:nvPr/>
        </p:nvSpPr>
        <p:spPr bwMode="auto">
          <a:xfrm>
            <a:off x="3429000" y="2743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2cm</a:t>
            </a:r>
          </a:p>
        </p:txBody>
      </p:sp>
      <p:sp>
        <p:nvSpPr>
          <p:cNvPr id="30" name="Oval 264"/>
          <p:cNvSpPr>
            <a:spLocks noChangeArrowheads="1"/>
          </p:cNvSpPr>
          <p:nvPr/>
        </p:nvSpPr>
        <p:spPr bwMode="auto">
          <a:xfrm>
            <a:off x="4110038" y="2781301"/>
            <a:ext cx="55562" cy="5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0" y="53340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 animBg="1"/>
      <p:bldP spid="25" grpId="1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32263"/>
            <a:ext cx="8458200" cy="1006475"/>
          </a:xfrm>
          <a:prstGeom prst="rect">
            <a:avLst/>
          </a:prstGeom>
          <a:noFill/>
        </p:spPr>
      </p:pic>
      <p:grpSp>
        <p:nvGrpSpPr>
          <p:cNvPr id="21" name="Group 11"/>
          <p:cNvGrpSpPr>
            <a:grpSpLocks/>
          </p:cNvGrpSpPr>
          <p:nvPr/>
        </p:nvGrpSpPr>
        <p:grpSpPr bwMode="auto">
          <a:xfrm>
            <a:off x="3594102" y="2039937"/>
            <a:ext cx="1617663" cy="1617663"/>
            <a:chOff x="2264" y="1256"/>
            <a:chExt cx="1019" cy="1019"/>
          </a:xfrm>
        </p:grpSpPr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2272" y="1256"/>
              <a:ext cx="1011" cy="1010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2264" y="1256"/>
              <a:ext cx="1011" cy="1010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2779" y="2208"/>
              <a:ext cx="0" cy="6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2664" y="1944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13599E-6 L -0.38975 0.080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590" y="4298549"/>
            <a:ext cx="8458200" cy="1006475"/>
          </a:xfrm>
          <a:prstGeom prst="rect">
            <a:avLst/>
          </a:prstGeom>
          <a:noFill/>
        </p:spPr>
      </p:pic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25402" y="2540001"/>
            <a:ext cx="1617663" cy="1617663"/>
            <a:chOff x="192" y="960"/>
            <a:chExt cx="1044" cy="1045"/>
          </a:xfrm>
        </p:grpSpPr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5105402" y="2540001"/>
            <a:ext cx="1617663" cy="1617663"/>
            <a:chOff x="192" y="960"/>
            <a:chExt cx="1044" cy="1045"/>
          </a:xfrm>
        </p:grpSpPr>
        <p:sp>
          <p:nvSpPr>
            <p:cNvPr id="18" name="Oval 32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Oval 33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35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grpSp>
        <p:nvGrpSpPr>
          <p:cNvPr id="22" name="Group 36"/>
          <p:cNvGrpSpPr>
            <a:grpSpLocks/>
          </p:cNvGrpSpPr>
          <p:nvPr/>
        </p:nvGrpSpPr>
        <p:grpSpPr bwMode="auto">
          <a:xfrm>
            <a:off x="-76200" y="2540001"/>
            <a:ext cx="1617663" cy="1617663"/>
            <a:chOff x="2248" y="1248"/>
            <a:chExt cx="1044" cy="1045"/>
          </a:xfrm>
        </p:grpSpPr>
        <p:sp>
          <p:nvSpPr>
            <p:cNvPr id="23" name="Oval 37"/>
            <p:cNvSpPr>
              <a:spLocks noChangeArrowheads="1"/>
            </p:cNvSpPr>
            <p:nvPr/>
          </p:nvSpPr>
          <p:spPr bwMode="auto">
            <a:xfrm>
              <a:off x="2256" y="1248"/>
              <a:ext cx="1036" cy="1036"/>
            </a:xfrm>
            <a:prstGeom prst="ellipse">
              <a:avLst/>
            </a:prstGeom>
            <a:solidFill>
              <a:srgbClr val="FF2F2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Oval 38"/>
            <p:cNvSpPr>
              <a:spLocks noChangeArrowheads="1"/>
            </p:cNvSpPr>
            <p:nvPr/>
          </p:nvSpPr>
          <p:spPr bwMode="auto">
            <a:xfrm>
              <a:off x="2248" y="1248"/>
              <a:ext cx="1036" cy="103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>
              <a:off x="2776" y="2224"/>
              <a:ext cx="0" cy="6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656" y="1952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2"/>
                  </a:solidFill>
                  <a:latin typeface="Arial" charset="0"/>
                </a:rPr>
                <a:t>A</a:t>
              </a:r>
            </a:p>
          </p:txBody>
        </p:sp>
      </p:grpSp>
      <p:sp>
        <p:nvSpPr>
          <p:cNvPr id="27" name="Line 42"/>
          <p:cNvSpPr>
            <a:spLocks noChangeShapeType="1"/>
          </p:cNvSpPr>
          <p:nvPr/>
        </p:nvSpPr>
        <p:spPr bwMode="auto">
          <a:xfrm>
            <a:off x="5956300" y="4191000"/>
            <a:ext cx="0" cy="167640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43"/>
          <p:cNvSpPr>
            <a:spLocks noChangeShapeType="1"/>
          </p:cNvSpPr>
          <p:nvPr/>
        </p:nvSpPr>
        <p:spPr bwMode="auto">
          <a:xfrm>
            <a:off x="762000" y="4191000"/>
            <a:ext cx="0" cy="1676400"/>
          </a:xfrm>
          <a:prstGeom prst="line">
            <a:avLst/>
          </a:prstGeom>
          <a:noFill/>
          <a:ln w="222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762000" y="57912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1828800" y="575310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51"/>
          <p:cNvSpPr txBox="1">
            <a:spLocks noChangeArrowheads="1"/>
          </p:cNvSpPr>
          <p:nvPr/>
        </p:nvSpPr>
        <p:spPr bwMode="auto">
          <a:xfrm>
            <a:off x="1058042" y="5352293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2133600" y="609600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2.83071E-6 L 0.56579 0.0007 " pathEditMode="fixed" rAng="0" ptsTypes="AA">
                                      <p:cBhvr>
                                        <p:cTn id="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ordArt 81"/>
          <p:cNvSpPr>
            <a:spLocks noChangeArrowheads="1" noChangeShapeType="1" noTextEdit="1"/>
          </p:cNvSpPr>
          <p:nvPr/>
        </p:nvSpPr>
        <p:spPr bwMode="auto">
          <a:xfrm>
            <a:off x="2590800" y="990600"/>
            <a:ext cx="3924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 vi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tròn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33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70225"/>
            <a:ext cx="8458200" cy="1006475"/>
          </a:xfrm>
          <a:prstGeom prst="rect">
            <a:avLst/>
          </a:prstGeom>
          <a:noFill/>
        </p:spPr>
      </p:pic>
      <p:grpSp>
        <p:nvGrpSpPr>
          <p:cNvPr id="34" name="Group 4"/>
          <p:cNvGrpSpPr>
            <a:grpSpLocks/>
          </p:cNvGrpSpPr>
          <p:nvPr/>
        </p:nvGrpSpPr>
        <p:grpSpPr bwMode="auto">
          <a:xfrm>
            <a:off x="25402" y="1435100"/>
            <a:ext cx="1617663" cy="1617663"/>
            <a:chOff x="192" y="960"/>
            <a:chExt cx="1044" cy="1045"/>
          </a:xfrm>
        </p:grpSpPr>
        <p:sp>
          <p:nvSpPr>
            <p:cNvPr id="35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6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9" name="Group 9"/>
          <p:cNvGrpSpPr>
            <a:grpSpLocks/>
          </p:cNvGrpSpPr>
          <p:nvPr/>
        </p:nvGrpSpPr>
        <p:grpSpPr bwMode="auto">
          <a:xfrm>
            <a:off x="5207002" y="1435100"/>
            <a:ext cx="1617663" cy="1617663"/>
            <a:chOff x="192" y="960"/>
            <a:chExt cx="1044" cy="1045"/>
          </a:xfrm>
        </p:grpSpPr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60325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>
            <a:off x="8382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>
            <a:off x="838200" y="45466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1828800" y="450850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1752600" y="4114801"/>
            <a:ext cx="403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609600" y="5562601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38600" y="45720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 descr="thu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3070225"/>
            <a:ext cx="8331200" cy="1006475"/>
          </a:xfrm>
          <a:prstGeom prst="rect">
            <a:avLst/>
          </a:prstGeom>
          <a:noFill/>
        </p:spPr>
      </p:pic>
      <p:grpSp>
        <p:nvGrpSpPr>
          <p:cNvPr id="25" name="Group 4"/>
          <p:cNvGrpSpPr>
            <a:grpSpLocks/>
          </p:cNvGrpSpPr>
          <p:nvPr/>
        </p:nvGrpSpPr>
        <p:grpSpPr bwMode="auto">
          <a:xfrm>
            <a:off x="76202" y="1435100"/>
            <a:ext cx="1617663" cy="1617663"/>
            <a:chOff x="192" y="960"/>
            <a:chExt cx="1044" cy="1045"/>
          </a:xfrm>
        </p:grpSpPr>
        <p:sp>
          <p:nvSpPr>
            <p:cNvPr id="26" name="Oval 5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grpSp>
        <p:nvGrpSpPr>
          <p:cNvPr id="30" name="Group 9"/>
          <p:cNvGrpSpPr>
            <a:grpSpLocks/>
          </p:cNvGrpSpPr>
          <p:nvPr/>
        </p:nvGrpSpPr>
        <p:grpSpPr bwMode="auto">
          <a:xfrm>
            <a:off x="5257802" y="1435100"/>
            <a:ext cx="1617663" cy="1617663"/>
            <a:chOff x="192" y="960"/>
            <a:chExt cx="1044" cy="1045"/>
          </a:xfrm>
        </p:grpSpPr>
        <p:sp>
          <p:nvSpPr>
            <p:cNvPr id="31" name="Oval 10"/>
            <p:cNvSpPr>
              <a:spLocks noChangeArrowheads="1"/>
            </p:cNvSpPr>
            <p:nvPr/>
          </p:nvSpPr>
          <p:spPr bwMode="auto">
            <a:xfrm>
              <a:off x="200" y="960"/>
              <a:ext cx="1036" cy="1036"/>
            </a:xfrm>
            <a:prstGeom prst="ellipse">
              <a:avLst/>
            </a:prstGeom>
            <a:solidFill>
              <a:srgbClr val="CC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192" y="960"/>
              <a:ext cx="1036" cy="1036"/>
            </a:xfrm>
            <a:prstGeom prst="ellips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720" y="1936"/>
              <a:ext cx="0" cy="6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600" y="1680"/>
              <a:ext cx="24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50" name="Line 19"/>
          <p:cNvSpPr>
            <a:spLocks noChangeShapeType="1"/>
          </p:cNvSpPr>
          <p:nvPr/>
        </p:nvSpPr>
        <p:spPr bwMode="auto">
          <a:xfrm>
            <a:off x="60833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0"/>
          <p:cNvSpPr>
            <a:spLocks noChangeShapeType="1"/>
          </p:cNvSpPr>
          <p:nvPr/>
        </p:nvSpPr>
        <p:spPr bwMode="auto">
          <a:xfrm>
            <a:off x="889000" y="3086100"/>
            <a:ext cx="0" cy="1676400"/>
          </a:xfrm>
          <a:prstGeom prst="line">
            <a:avLst/>
          </a:prstGeom>
          <a:noFill/>
          <a:ln w="127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990600" y="45466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1143000" y="449580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1193800" y="4114801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457200" y="5181601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2cm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 </a:t>
            </a: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228600" y="6019801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685800" y="6019801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12,6cm.</a:t>
            </a:r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762000" y="5188805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12,5cm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12,6cm.</a:t>
            </a: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5486400" y="5181601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3" name="Text Box 30"/>
          <p:cNvSpPr txBox="1">
            <a:spLocks noChangeArrowheads="1"/>
          </p:cNvSpPr>
          <p:nvPr/>
        </p:nvSpPr>
        <p:spPr bwMode="auto">
          <a:xfrm>
            <a:off x="4495800" y="6032501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…</a:t>
            </a:r>
          </a:p>
        </p:txBody>
      </p:sp>
      <p:sp>
        <p:nvSpPr>
          <p:cNvPr id="64" name="Text Box 31"/>
          <p:cNvSpPr txBox="1">
            <a:spLocks noChangeArrowheads="1"/>
          </p:cNvSpPr>
          <p:nvPr/>
        </p:nvSpPr>
        <p:spPr bwMode="auto">
          <a:xfrm>
            <a:off x="4495800" y="6019801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2247900" y="488951"/>
            <a:ext cx="48768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Chu vi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endParaRPr lang="en-US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2" grpId="1"/>
      <p:bldP spid="63" grpId="0"/>
      <p:bldP spid="63" grpId="1"/>
      <p:bldP spid="64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827</Words>
  <Application>Microsoft Office PowerPoint</Application>
  <PresentationFormat>On-screen Show (4:3)</PresentationFormat>
  <Paragraphs>177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49</cp:revision>
  <dcterms:created xsi:type="dcterms:W3CDTF">2018-01-11T09:44:45Z</dcterms:created>
  <dcterms:modified xsi:type="dcterms:W3CDTF">2022-01-14T08:58:12Z</dcterms:modified>
</cp:coreProperties>
</file>