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337" r:id="rId2"/>
    <p:sldId id="256" r:id="rId3"/>
    <p:sldId id="345" r:id="rId4"/>
    <p:sldId id="332" r:id="rId5"/>
    <p:sldId id="339" r:id="rId6"/>
    <p:sldId id="344" r:id="rId7"/>
    <p:sldId id="342" r:id="rId8"/>
    <p:sldId id="331" r:id="rId9"/>
    <p:sldId id="276" r:id="rId10"/>
    <p:sldId id="298" r:id="rId11"/>
    <p:sldId id="327" r:id="rId12"/>
    <p:sldId id="335" r:id="rId13"/>
    <p:sldId id="325" r:id="rId14"/>
    <p:sldId id="314" r:id="rId15"/>
    <p:sldId id="343" r:id="rId16"/>
    <p:sldId id="330" r:id="rId17"/>
    <p:sldId id="336" r:id="rId18"/>
    <p:sldId id="333" r:id="rId19"/>
    <p:sldId id="34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LINH" initials="NL" lastIdx="2" clrIdx="0">
    <p:extLst>
      <p:ext uri="{19B8F6BF-5375-455C-9EA6-DF929625EA0E}">
        <p15:presenceInfo xmlns:p15="http://schemas.microsoft.com/office/powerpoint/2012/main" userId="a6fb245461e99cb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B66"/>
    <a:srgbClr val="000099"/>
    <a:srgbClr val="E0702A"/>
    <a:srgbClr val="FBCDCD"/>
    <a:srgbClr val="7192A9"/>
    <a:srgbClr val="F7A5A5"/>
    <a:srgbClr val="F37D91"/>
    <a:srgbClr val="F26649"/>
    <a:srgbClr val="F3F6F6"/>
    <a:srgbClr val="D8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8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389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49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16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1EF5D8-480E-44E6-AAEA-8AF0E9E524A2}" type="slidenum">
              <a:rPr lang="en-US" sz="1200" smtClean="0"/>
              <a:pPr eaLnBrk="1" hangingPunct="1"/>
              <a:t>17</a:t>
            </a:fld>
            <a:endParaRPr lang="en-US" sz="1200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4581A44-AF76-4F1D-8EFF-2172F735CF6A}" type="slidenum">
              <a:rPr lang="en-US" sz="1200"/>
              <a:pPr algn="r" eaLnBrk="1" hangingPunct="1"/>
              <a:t>17</a:t>
            </a:fld>
            <a:endParaRPr lang="en-US" sz="12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2540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55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68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16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4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31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51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72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proud_of_you.wma" TargetMode="Externa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31983" y="1479750"/>
            <a:ext cx="8764069" cy="120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7200" b="1" dirty="0">
                <a:solidFill>
                  <a:srgbClr val="002060"/>
                </a:solidFill>
                <a:latin typeface="VNI-Ariston" pitchFamily="2" charset="0"/>
              </a:rPr>
              <a:t>Hello everyone!!!</a:t>
            </a:r>
            <a:endParaRPr lang="en-US" sz="7200" b="1" dirty="0">
              <a:solidFill>
                <a:srgbClr val="002060"/>
              </a:solidFill>
              <a:latin typeface="VNI-Ariston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968908" y="0"/>
            <a:ext cx="4223092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3200" b="1" i="1" dirty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Ph </a:t>
            </a:r>
            <a:r>
              <a:rPr lang="en-GB" sz="3200" b="1" i="1" dirty="0" err="1">
                <a:solidFill>
                  <a:srgbClr val="C00000"/>
                </a:solidFill>
                <a:latin typeface="Bahnschrift SemiBold Condensed" panose="020B0502040204020203" pitchFamily="34" charset="0"/>
              </a:rPr>
              <a:t>uThi</a:t>
            </a:r>
            <a:r>
              <a:rPr lang="en-GB" sz="3200" b="1" i="1" dirty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  Secondary school</a:t>
            </a:r>
            <a:r>
              <a:rPr lang="en-GB" sz="3200" b="1" i="1" dirty="0">
                <a:solidFill>
                  <a:srgbClr val="FFFF00"/>
                </a:solidFill>
                <a:latin typeface="Bahnschrift SemiBold Condensed" panose="020B0502040204020203" pitchFamily="34" charset="0"/>
              </a:rPr>
              <a:t>.</a:t>
            </a:r>
            <a:endParaRPr lang="en-US" sz="3200" b="1" i="1" dirty="0">
              <a:solidFill>
                <a:srgbClr val="FFFF00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20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86579" y="41428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9184" y="438193"/>
            <a:ext cx="1116147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clauses in the two columns to form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complex sentences.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9364" y="31164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53185"/>
          <a:stretch/>
        </p:blipFill>
        <p:spPr>
          <a:xfrm>
            <a:off x="1371600" y="923767"/>
            <a:ext cx="2800350" cy="49933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46497" b="79880"/>
          <a:stretch/>
        </p:blipFill>
        <p:spPr>
          <a:xfrm>
            <a:off x="8340090" y="899858"/>
            <a:ext cx="3200400" cy="10046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46497" t="20120" b="59736"/>
          <a:stretch/>
        </p:blipFill>
        <p:spPr>
          <a:xfrm>
            <a:off x="8340090" y="1904508"/>
            <a:ext cx="3200400" cy="10058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46497" t="39958" b="39898"/>
          <a:stretch/>
        </p:blipFill>
        <p:spPr>
          <a:xfrm>
            <a:off x="8340090" y="2893024"/>
            <a:ext cx="3200400" cy="10058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46497" t="59720" b="19869"/>
          <a:stretch/>
        </p:blipFill>
        <p:spPr>
          <a:xfrm>
            <a:off x="8340090" y="3898864"/>
            <a:ext cx="3200400" cy="10191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46497" t="79672"/>
          <a:stretch/>
        </p:blipFill>
        <p:spPr>
          <a:xfrm>
            <a:off x="8340090" y="4887380"/>
            <a:ext cx="3200400" cy="101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33802 -0.1419 " pathEditMode="relative" rAng="0" ptsTypes="AA">
                                      <p:cBhvr>
                                        <p:cTn id="6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1" y="-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-0.33658 -0.28958 " pathEditMode="relative" rAng="0" ptsTypes="AA">
                                      <p:cBhvr>
                                        <p:cTn id="10" dur="1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36" y="-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-0.33645 -0.28726 " pathEditMode="relative" rAng="0" ptsTypes="AA">
                                      <p:cBhvr>
                                        <p:cTn id="14" dur="1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-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-0.33802 0.14861 " pathEditMode="relative" rAng="0" ptsTypes="AA">
                                      <p:cBhvr>
                                        <p:cTn id="18" dur="1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1" y="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-0.33723 0.58379 " pathEditMode="relative" rAng="0" ptsTypes="AA">
                                      <p:cBhvr>
                                        <p:cTn id="22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62" y="2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96981" y="1130183"/>
            <a:ext cx="1099311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Combine each pair of sentences, using the conjunction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 brackets. 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41589" y="113280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4374" y="101329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6756428-0DDB-B86B-2192-FB91E1170C1E}"/>
              </a:ext>
            </a:extLst>
          </p:cNvPr>
          <p:cNvSpPr txBox="1"/>
          <p:nvPr/>
        </p:nvSpPr>
        <p:spPr>
          <a:xfrm>
            <a:off x="263845" y="1888060"/>
            <a:ext cx="11777740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E0702A"/>
                </a:solidFill>
              </a:rPr>
              <a:t>1.</a:t>
            </a:r>
            <a:r>
              <a:rPr lang="en-US" sz="2800" b="1" dirty="0"/>
              <a:t> I arrive at the station. I will call you right after. </a:t>
            </a:r>
            <a:r>
              <a:rPr lang="en-US" sz="2800" b="1" dirty="0">
                <a:solidFill>
                  <a:srgbClr val="E0702A"/>
                </a:solidFill>
              </a:rPr>
              <a:t>(as soon as)</a:t>
            </a:r>
          </a:p>
          <a:p>
            <a:r>
              <a:rPr lang="en-US" sz="2800" b="1" dirty="0"/>
              <a:t>    ________________________________________________________</a:t>
            </a:r>
          </a:p>
          <a:p>
            <a:endParaRPr lang="en-US" sz="600" b="1" dirty="0"/>
          </a:p>
          <a:p>
            <a:r>
              <a:rPr lang="en-US" sz="2800" b="1" dirty="0"/>
              <a:t>    ________________________________________________________</a:t>
            </a:r>
          </a:p>
          <a:p>
            <a:endParaRPr lang="en-US" sz="1000" b="1" dirty="0"/>
          </a:p>
          <a:p>
            <a:r>
              <a:rPr lang="en-US" sz="2800" b="1" dirty="0">
                <a:solidFill>
                  <a:srgbClr val="E0702A"/>
                </a:solidFill>
              </a:rPr>
              <a:t>2. </a:t>
            </a:r>
            <a:r>
              <a:rPr lang="en-US" sz="2800" b="1" dirty="0"/>
              <a:t>Many Vietnamese women wear conical hats. They work in the field. </a:t>
            </a:r>
            <a:r>
              <a:rPr lang="en-US" sz="2800" b="1" dirty="0">
                <a:solidFill>
                  <a:srgbClr val="E0702A"/>
                </a:solidFill>
              </a:rPr>
              <a:t>(when)</a:t>
            </a:r>
          </a:p>
          <a:p>
            <a:r>
              <a:rPr lang="en-US" sz="2800" b="1" dirty="0"/>
              <a:t>    ___________________________________________________________</a:t>
            </a:r>
          </a:p>
          <a:p>
            <a:endParaRPr lang="en-US" sz="1000" b="1" dirty="0"/>
          </a:p>
          <a:p>
            <a:r>
              <a:rPr lang="en-US" sz="2800" b="1" dirty="0">
                <a:solidFill>
                  <a:srgbClr val="E0702A"/>
                </a:solidFill>
              </a:rPr>
              <a:t>3. </a:t>
            </a:r>
            <a:r>
              <a:rPr lang="en-US" sz="2800" b="1" dirty="0"/>
              <a:t>My father taught me how to use the computer. Then he bought one for me. </a:t>
            </a:r>
            <a:r>
              <a:rPr lang="en-US" sz="2800" b="1" dirty="0">
                <a:solidFill>
                  <a:srgbClr val="E0702A"/>
                </a:solidFill>
              </a:rPr>
              <a:t>(before)</a:t>
            </a:r>
          </a:p>
          <a:p>
            <a:r>
              <a:rPr lang="en-US" sz="2800" b="1" dirty="0"/>
              <a:t>    _______________________________________________________________</a:t>
            </a:r>
          </a:p>
          <a:p>
            <a:endParaRPr lang="en-US" sz="600" b="1" dirty="0"/>
          </a:p>
          <a:p>
            <a:r>
              <a:rPr lang="en-US" sz="2800" b="1" dirty="0"/>
              <a:t>    _______________________________________________________________</a:t>
            </a:r>
          </a:p>
        </p:txBody>
      </p:sp>
      <p:sp>
        <p:nvSpPr>
          <p:cNvPr id="26" name="Hộp Văn bản 8">
            <a:extLst>
              <a:ext uri="{FF2B5EF4-FFF2-40B4-BE49-F238E27FC236}">
                <a16:creationId xmlns:a16="http://schemas.microsoft.com/office/drawing/2014/main" id="{60A33C70-1989-86D5-1E95-4D4705F6E7CF}"/>
              </a:ext>
            </a:extLst>
          </p:cNvPr>
          <p:cNvSpPr txBox="1"/>
          <p:nvPr/>
        </p:nvSpPr>
        <p:spPr>
          <a:xfrm>
            <a:off x="656989" y="2337544"/>
            <a:ext cx="7870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I will call you </a:t>
            </a:r>
            <a:r>
              <a:rPr lang="en-US" sz="2800" b="1" dirty="0">
                <a:solidFill>
                  <a:srgbClr val="FF0000"/>
                </a:solidFill>
              </a:rPr>
              <a:t>as soon as </a:t>
            </a:r>
            <a:r>
              <a:rPr lang="en-US" sz="2800" b="1" dirty="0">
                <a:solidFill>
                  <a:srgbClr val="7030A0"/>
                </a:solidFill>
              </a:rPr>
              <a:t>I arrive at the station.</a:t>
            </a:r>
            <a:endParaRPr lang="vi-VN" sz="2800" b="1" dirty="0">
              <a:solidFill>
                <a:srgbClr val="7030A0"/>
              </a:solidFill>
            </a:endParaRPr>
          </a:p>
        </p:txBody>
      </p:sp>
      <p:sp>
        <p:nvSpPr>
          <p:cNvPr id="27" name="Hộp Văn bản 8">
            <a:extLst>
              <a:ext uri="{FF2B5EF4-FFF2-40B4-BE49-F238E27FC236}">
                <a16:creationId xmlns:a16="http://schemas.microsoft.com/office/drawing/2014/main" id="{60A33C70-1989-86D5-1E95-4D4705F6E7CF}"/>
              </a:ext>
            </a:extLst>
          </p:cNvPr>
          <p:cNvSpPr txBox="1"/>
          <p:nvPr/>
        </p:nvSpPr>
        <p:spPr>
          <a:xfrm>
            <a:off x="641589" y="2842231"/>
            <a:ext cx="7870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As soon as </a:t>
            </a:r>
            <a:r>
              <a:rPr lang="en-US" sz="2800" b="1" dirty="0">
                <a:solidFill>
                  <a:srgbClr val="7030A0"/>
                </a:solidFill>
              </a:rPr>
              <a:t>I arrive at the station, I will call you.</a:t>
            </a:r>
            <a:endParaRPr lang="vi-VN" sz="2800" b="1" dirty="0">
              <a:solidFill>
                <a:srgbClr val="7030A0"/>
              </a:solidFill>
            </a:endParaRPr>
          </a:p>
        </p:txBody>
      </p:sp>
      <p:sp>
        <p:nvSpPr>
          <p:cNvPr id="28" name="Hộp Văn bản 8">
            <a:extLst>
              <a:ext uri="{FF2B5EF4-FFF2-40B4-BE49-F238E27FC236}">
                <a16:creationId xmlns:a16="http://schemas.microsoft.com/office/drawing/2014/main" id="{60A33C70-1989-86D5-1E95-4D4705F6E7CF}"/>
              </a:ext>
            </a:extLst>
          </p:cNvPr>
          <p:cNvSpPr txBox="1"/>
          <p:nvPr/>
        </p:nvSpPr>
        <p:spPr>
          <a:xfrm>
            <a:off x="622539" y="3853035"/>
            <a:ext cx="10997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Many Vietnamese women wear conical hats </a:t>
            </a:r>
            <a:r>
              <a:rPr lang="en-US" sz="2800" b="1" dirty="0">
                <a:solidFill>
                  <a:srgbClr val="FF0000"/>
                </a:solidFill>
              </a:rPr>
              <a:t>when</a:t>
            </a:r>
            <a:r>
              <a:rPr lang="en-US" sz="2800" b="1" dirty="0">
                <a:solidFill>
                  <a:srgbClr val="7030A0"/>
                </a:solidFill>
              </a:rPr>
              <a:t> they work in the field.</a:t>
            </a:r>
            <a:endParaRPr lang="vi-VN" sz="2800" b="1" dirty="0">
              <a:solidFill>
                <a:srgbClr val="7030A0"/>
              </a:solidFill>
            </a:endParaRPr>
          </a:p>
        </p:txBody>
      </p:sp>
      <p:sp>
        <p:nvSpPr>
          <p:cNvPr id="29" name="Hộp Văn bản 8">
            <a:extLst>
              <a:ext uri="{FF2B5EF4-FFF2-40B4-BE49-F238E27FC236}">
                <a16:creationId xmlns:a16="http://schemas.microsoft.com/office/drawing/2014/main" id="{60A33C70-1989-86D5-1E95-4D4705F6E7CF}"/>
              </a:ext>
            </a:extLst>
          </p:cNvPr>
          <p:cNvSpPr txBox="1"/>
          <p:nvPr/>
        </p:nvSpPr>
        <p:spPr>
          <a:xfrm>
            <a:off x="622539" y="5268841"/>
            <a:ext cx="11777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My father taught me how to use the computer </a:t>
            </a:r>
            <a:r>
              <a:rPr lang="en-US" sz="2800" b="1" dirty="0">
                <a:solidFill>
                  <a:srgbClr val="FF0000"/>
                </a:solidFill>
              </a:rPr>
              <a:t>before </a:t>
            </a:r>
            <a:r>
              <a:rPr lang="en-US" sz="2800" b="1" dirty="0">
                <a:solidFill>
                  <a:srgbClr val="7030A0"/>
                </a:solidFill>
              </a:rPr>
              <a:t>he bought one for me.</a:t>
            </a:r>
            <a:endParaRPr lang="vi-VN" sz="2800" b="1" dirty="0">
              <a:solidFill>
                <a:srgbClr val="7030A0"/>
              </a:solidFill>
            </a:endParaRPr>
          </a:p>
        </p:txBody>
      </p:sp>
      <p:sp>
        <p:nvSpPr>
          <p:cNvPr id="30" name="Hộp Văn bản 8">
            <a:extLst>
              <a:ext uri="{FF2B5EF4-FFF2-40B4-BE49-F238E27FC236}">
                <a16:creationId xmlns:a16="http://schemas.microsoft.com/office/drawing/2014/main" id="{60A33C70-1989-86D5-1E95-4D4705F6E7CF}"/>
              </a:ext>
            </a:extLst>
          </p:cNvPr>
          <p:cNvSpPr txBox="1"/>
          <p:nvPr/>
        </p:nvSpPr>
        <p:spPr>
          <a:xfrm>
            <a:off x="622539" y="5792578"/>
            <a:ext cx="10807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Before</a:t>
            </a:r>
            <a:r>
              <a:rPr lang="en-US" sz="2800" b="1" dirty="0">
                <a:solidFill>
                  <a:srgbClr val="7030A0"/>
                </a:solidFill>
              </a:rPr>
              <a:t> my father bought me a computer, he taught me how to use it.</a:t>
            </a:r>
            <a:endParaRPr lang="vi-VN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96981" y="1130183"/>
            <a:ext cx="874712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Combine each pair of sentences, using the conjunction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 brackets.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41589" y="113280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4374" y="101329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3" name="Hộp Văn bản 5">
            <a:extLst>
              <a:ext uri="{FF2B5EF4-FFF2-40B4-BE49-F238E27FC236}">
                <a16:creationId xmlns:a16="http://schemas.microsoft.com/office/drawing/2014/main" id="{56756428-0DDB-B86B-2192-FB91E1170C1E}"/>
              </a:ext>
            </a:extLst>
          </p:cNvPr>
          <p:cNvSpPr txBox="1"/>
          <p:nvPr/>
        </p:nvSpPr>
        <p:spPr>
          <a:xfrm>
            <a:off x="263845" y="1888060"/>
            <a:ext cx="1177774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E0702A"/>
                </a:solidFill>
              </a:rPr>
              <a:t>4.</a:t>
            </a:r>
            <a:r>
              <a:rPr lang="en-US" sz="2800" b="1"/>
              <a:t> Nick is reading a novel. Jack is reading a cartoon. </a:t>
            </a:r>
            <a:r>
              <a:rPr lang="en-US" sz="2800" b="1">
                <a:solidFill>
                  <a:srgbClr val="E0702A"/>
                </a:solidFill>
              </a:rPr>
              <a:t>(while)</a:t>
            </a:r>
            <a:endParaRPr lang="en-US" sz="2800" b="1" dirty="0">
              <a:solidFill>
                <a:srgbClr val="E0702A"/>
              </a:solidFill>
            </a:endParaRPr>
          </a:p>
          <a:p>
            <a:r>
              <a:rPr lang="en-US" sz="2800" b="1"/>
              <a:t>    ________________________________________________________</a:t>
            </a:r>
          </a:p>
          <a:p>
            <a:endParaRPr lang="en-US" sz="600" b="1"/>
          </a:p>
          <a:p>
            <a:r>
              <a:rPr lang="en-US" sz="2800" b="1"/>
              <a:t>    ________________________________________________________</a:t>
            </a:r>
          </a:p>
          <a:p>
            <a:endParaRPr lang="en-US" sz="1000" b="1" dirty="0"/>
          </a:p>
          <a:p>
            <a:r>
              <a:rPr lang="en-US" sz="2800" b="1">
                <a:solidFill>
                  <a:srgbClr val="E0702A"/>
                </a:solidFill>
              </a:rPr>
              <a:t>5. </a:t>
            </a:r>
            <a:r>
              <a:rPr lang="en-US" sz="2800" b="1"/>
              <a:t>The tornado hit. There were only a few houses left standing. </a:t>
            </a:r>
            <a:r>
              <a:rPr lang="en-US" sz="2800" b="1">
                <a:solidFill>
                  <a:srgbClr val="E0702A"/>
                </a:solidFill>
              </a:rPr>
              <a:t>(after)</a:t>
            </a:r>
          </a:p>
          <a:p>
            <a:r>
              <a:rPr lang="en-US" sz="2800" b="1"/>
              <a:t>    ________________________________________________________</a:t>
            </a:r>
          </a:p>
          <a:p>
            <a:endParaRPr lang="en-US" sz="600" b="1"/>
          </a:p>
          <a:p>
            <a:r>
              <a:rPr lang="en-US" sz="2800" b="1"/>
              <a:t>    ________________________________________________________</a:t>
            </a:r>
          </a:p>
          <a:p>
            <a:endParaRPr lang="en-US" sz="1000" b="1" dirty="0"/>
          </a:p>
        </p:txBody>
      </p:sp>
      <p:sp>
        <p:nvSpPr>
          <p:cNvPr id="14" name="Hộp Văn bản 8">
            <a:extLst>
              <a:ext uri="{FF2B5EF4-FFF2-40B4-BE49-F238E27FC236}">
                <a16:creationId xmlns:a16="http://schemas.microsoft.com/office/drawing/2014/main" id="{60A33C70-1989-86D5-1E95-4D4705F6E7CF}"/>
              </a:ext>
            </a:extLst>
          </p:cNvPr>
          <p:cNvSpPr txBox="1"/>
          <p:nvPr/>
        </p:nvSpPr>
        <p:spPr>
          <a:xfrm>
            <a:off x="656989" y="2337544"/>
            <a:ext cx="9058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Nick is reading a novel</a:t>
            </a:r>
            <a:r>
              <a:rPr lang="en-US" sz="2800" b="1" dirty="0">
                <a:solidFill>
                  <a:srgbClr val="FF0000"/>
                </a:solidFill>
              </a:rPr>
              <a:t> while </a:t>
            </a:r>
            <a:r>
              <a:rPr lang="en-US" sz="2800" b="1" dirty="0">
                <a:solidFill>
                  <a:srgbClr val="7030A0"/>
                </a:solidFill>
              </a:rPr>
              <a:t>Jack is reading a cartoon.</a:t>
            </a:r>
            <a:endParaRPr lang="vi-VN" sz="2800" b="1" dirty="0">
              <a:solidFill>
                <a:srgbClr val="7030A0"/>
              </a:solidFill>
            </a:endParaRPr>
          </a:p>
        </p:txBody>
      </p:sp>
      <p:sp>
        <p:nvSpPr>
          <p:cNvPr id="15" name="Hộp Văn bản 8">
            <a:extLst>
              <a:ext uri="{FF2B5EF4-FFF2-40B4-BE49-F238E27FC236}">
                <a16:creationId xmlns:a16="http://schemas.microsoft.com/office/drawing/2014/main" id="{60A33C70-1989-86D5-1E95-4D4705F6E7CF}"/>
              </a:ext>
            </a:extLst>
          </p:cNvPr>
          <p:cNvSpPr txBox="1"/>
          <p:nvPr/>
        </p:nvSpPr>
        <p:spPr>
          <a:xfrm>
            <a:off x="656989" y="2851804"/>
            <a:ext cx="9058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While </a:t>
            </a:r>
            <a:r>
              <a:rPr lang="en-US" sz="2800" b="1" dirty="0">
                <a:solidFill>
                  <a:srgbClr val="7030A0"/>
                </a:solidFill>
              </a:rPr>
              <a:t>Nick is reading a novel, Jack is reading a cartoon.</a:t>
            </a:r>
            <a:endParaRPr lang="vi-VN" sz="2800" b="1" dirty="0">
              <a:solidFill>
                <a:srgbClr val="7030A0"/>
              </a:solidFill>
            </a:endParaRPr>
          </a:p>
        </p:txBody>
      </p:sp>
      <p:sp>
        <p:nvSpPr>
          <p:cNvPr id="18" name="Hộp Văn bản 8">
            <a:extLst>
              <a:ext uri="{FF2B5EF4-FFF2-40B4-BE49-F238E27FC236}">
                <a16:creationId xmlns:a16="http://schemas.microsoft.com/office/drawing/2014/main" id="{60A33C70-1989-86D5-1E95-4D4705F6E7CF}"/>
              </a:ext>
            </a:extLst>
          </p:cNvPr>
          <p:cNvSpPr txBox="1"/>
          <p:nvPr/>
        </p:nvSpPr>
        <p:spPr>
          <a:xfrm>
            <a:off x="641589" y="3870234"/>
            <a:ext cx="10035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After</a:t>
            </a:r>
            <a:r>
              <a:rPr lang="en-US" sz="2800" b="1" dirty="0">
                <a:solidFill>
                  <a:srgbClr val="7030A0"/>
                </a:solidFill>
              </a:rPr>
              <a:t> the tornado hit, there were only a few houses left standing.</a:t>
            </a:r>
            <a:endParaRPr lang="vi-VN" sz="2800" b="1" dirty="0">
              <a:solidFill>
                <a:srgbClr val="7030A0"/>
              </a:solidFill>
            </a:endParaRPr>
          </a:p>
        </p:txBody>
      </p:sp>
      <p:sp>
        <p:nvSpPr>
          <p:cNvPr id="19" name="Hộp Văn bản 8">
            <a:extLst>
              <a:ext uri="{FF2B5EF4-FFF2-40B4-BE49-F238E27FC236}">
                <a16:creationId xmlns:a16="http://schemas.microsoft.com/office/drawing/2014/main" id="{60A33C70-1989-86D5-1E95-4D4705F6E7CF}"/>
              </a:ext>
            </a:extLst>
          </p:cNvPr>
          <p:cNvSpPr txBox="1"/>
          <p:nvPr/>
        </p:nvSpPr>
        <p:spPr>
          <a:xfrm>
            <a:off x="641589" y="4367343"/>
            <a:ext cx="10035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There were only a few houses left standing </a:t>
            </a:r>
            <a:r>
              <a:rPr lang="en-US" sz="2800" b="1" dirty="0">
                <a:solidFill>
                  <a:srgbClr val="FF0000"/>
                </a:solidFill>
              </a:rPr>
              <a:t>after</a:t>
            </a:r>
            <a:r>
              <a:rPr lang="en-US" sz="2800" b="1" dirty="0">
                <a:solidFill>
                  <a:srgbClr val="7030A0"/>
                </a:solidFill>
              </a:rPr>
              <a:t> the tornado hit.</a:t>
            </a:r>
            <a:endParaRPr lang="vi-VN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86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115" t="4976" r="2941" b="2987"/>
          <a:stretch/>
        </p:blipFill>
        <p:spPr>
          <a:xfrm>
            <a:off x="3336510" y="2179332"/>
            <a:ext cx="5229850" cy="43715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61004" y="867813"/>
            <a:ext cx="299043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Matching game: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54856" y="86130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7641" y="75866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7500" y="50151"/>
            <a:ext cx="333768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3904ADBA-CFA4-1F3C-E7D6-03C04C16EF9B}"/>
              </a:ext>
            </a:extLst>
          </p:cNvPr>
          <p:cNvSpPr txBox="1"/>
          <p:nvPr/>
        </p:nvSpPr>
        <p:spPr>
          <a:xfrm>
            <a:off x="8984528" y="3697785"/>
            <a:ext cx="3053711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Group B: </a:t>
            </a: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adverb clauses of time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18B369A-97D5-9794-A73C-07BAC4A0E72B}"/>
              </a:ext>
            </a:extLst>
          </p:cNvPr>
          <p:cNvSpPr txBox="1"/>
          <p:nvPr/>
        </p:nvSpPr>
        <p:spPr>
          <a:xfrm>
            <a:off x="3183178" y="1462017"/>
            <a:ext cx="5801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two groups, A and B.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1A43933-C860-1ED1-8F65-4DBDCBC08263}"/>
              </a:ext>
            </a:extLst>
          </p:cNvPr>
          <p:cNvSpPr txBox="1"/>
          <p:nvPr/>
        </p:nvSpPr>
        <p:spPr>
          <a:xfrm>
            <a:off x="239417" y="2620567"/>
            <a:ext cx="33539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0702A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Group A:</a:t>
            </a:r>
            <a:br>
              <a:rPr lang="en-US" sz="3200" b="1" dirty="0">
                <a:solidFill>
                  <a:srgbClr val="E0702A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E0702A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main clauses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408" y="758666"/>
            <a:ext cx="177165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7067" y="207665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523719" y="2002300"/>
            <a:ext cx="78673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the Complex sentences with adverb clauses of time;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641" y="282270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69215" y="516090"/>
            <a:ext cx="10377635" cy="753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rgbClr val="AD4F0F"/>
                </a:solidFill>
              </a:rPr>
              <a:t>Complex sentences with adverb clauses of time</a:t>
            </a:r>
            <a:endParaRPr lang="en-US" sz="32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6D9CBDD-F62A-874F-D4AE-0AE86734E40D}"/>
              </a:ext>
            </a:extLst>
          </p:cNvPr>
          <p:cNvSpPr txBox="1"/>
          <p:nvPr/>
        </p:nvSpPr>
        <p:spPr>
          <a:xfrm>
            <a:off x="350528" y="1466479"/>
            <a:ext cx="11632271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vi-VN" sz="2800" b="1" dirty="0">
                <a:solidFill>
                  <a:srgbClr val="202124"/>
                </a:solidFill>
                <a:latin typeface="inherit"/>
              </a:rPr>
              <a:t>– Câu phức gồm có một mệnh đề độc lập và ít nhất một mệnh đề phụ thuộc.</a:t>
            </a:r>
            <a:r>
              <a:rPr lang="vi-VN" altLang="vi-VN" sz="1100" b="1" dirty="0"/>
              <a:t> </a:t>
            </a:r>
            <a:endParaRPr lang="vi-VN" altLang="vi-VN" sz="2800" b="1" dirty="0"/>
          </a:p>
          <a:p>
            <a:endParaRPr lang="vi-VN" sz="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Example:</a:t>
            </a:r>
            <a:endParaRPr lang="vi-VN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Eg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roads were slippery</a:t>
            </a:r>
            <a:r>
              <a:rPr lang="vi-VN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en-US" sz="3200" b="1" i="1" dirty="0">
                <a:solidFill>
                  <a:srgbClr val="000099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when</a:t>
            </a:r>
            <a:r>
              <a:rPr lang="en-US" sz="3200" b="1" i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 rained.</a:t>
            </a:r>
            <a:endParaRPr lang="vi-VN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independent clause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			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dependent clause</a:t>
            </a:r>
          </a:p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mệnh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			(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mệnh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3200" b="1" i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altLang="vi-VN" sz="3200" b="1" dirty="0">
                <a:solidFill>
                  <a:srgbClr val="000099"/>
                </a:solidFill>
                <a:latin typeface="inherit"/>
              </a:rPr>
              <a:t>-  </a:t>
            </a:r>
            <a:r>
              <a:rPr lang="vi-VN" altLang="vi-VN" sz="3200" b="1" dirty="0">
                <a:solidFill>
                  <a:srgbClr val="000099"/>
                </a:solidFill>
                <a:latin typeface="inherit"/>
              </a:rPr>
              <a:t>Mệnh đề trạng ngữ là mệnh đề phụ thuộc</a:t>
            </a:r>
            <a:r>
              <a:rPr lang="en-US" altLang="vi-VN" sz="3200" b="1" dirty="0">
                <a:solidFill>
                  <a:srgbClr val="000099"/>
                </a:solidFill>
                <a:latin typeface="inherit"/>
              </a:rPr>
              <a:t>.</a:t>
            </a:r>
            <a:endParaRPr lang="vi-VN" sz="3200" b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altLang="vi-VN" sz="3200" b="1" dirty="0">
                <a:solidFill>
                  <a:srgbClr val="000099"/>
                </a:solidFill>
                <a:latin typeface="inherit"/>
              </a:rPr>
              <a:t>– Mệnh đề trạng từ chỉ thời gian diễn tả khi nào một việc gì đó xảy ra. Nó thường được giới thiệu bằng các từ nối thời gian:</a:t>
            </a:r>
            <a:endParaRPr lang="en-US" sz="3200" b="1" i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before, after, when, while, till / until, as soon as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…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8" y="80659"/>
            <a:ext cx="2804773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400" b="1" u="sng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n-US" sz="3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728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185651" y="124287"/>
            <a:ext cx="491613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85966" y="1711720"/>
            <a:ext cx="7289207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Do ex B4. (P. 56 )in the workbook.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 err="1"/>
              <a:t>Prepair</a:t>
            </a:r>
            <a:r>
              <a:rPr lang="en-US" sz="3600" dirty="0"/>
              <a:t> lesson 4 – Communication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536" y="3610773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WordArt 3"/>
          <p:cNvSpPr>
            <a:spLocks noChangeArrowheads="1" noChangeShapeType="1" noTextEdit="1"/>
          </p:cNvSpPr>
          <p:nvPr/>
        </p:nvSpPr>
        <p:spPr bwMode="auto">
          <a:xfrm>
            <a:off x="1219203" y="3048001"/>
            <a:ext cx="7988300" cy="2166939"/>
          </a:xfrm>
          <a:prstGeom prst="rect">
            <a:avLst/>
          </a:prstGeom>
        </p:spPr>
        <p:txBody>
          <a:bodyPr wrap="none" lIns="121904" tIns="60953" rIns="121904" bIns="60953" numCol="1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4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7600"/>
                    </a:gs>
                    <a:gs pos="50000">
                      <a:srgbClr val="FFFF00"/>
                    </a:gs>
                    <a:gs pos="100000">
                      <a:srgbClr val="767600"/>
                    </a:gs>
                  </a:gsLst>
                  <a:lin ang="5400000" scaled="1"/>
                </a:gradFill>
                <a:latin typeface="Arial"/>
                <a:cs typeface="Arial"/>
              </a:rPr>
              <a:t>Goodbye. See you again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1101762">
            <a:off x="7518400" y="5257801"/>
            <a:ext cx="914400" cy="792163"/>
            <a:chOff x="2736" y="1920"/>
            <a:chExt cx="457" cy="595"/>
          </a:xfrm>
        </p:grpSpPr>
        <p:sp>
          <p:nvSpPr>
            <p:cNvPr id="15385" name="Freeform 5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6" name="Freeform 6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588000" y="5562600"/>
            <a:ext cx="1449917" cy="1090613"/>
            <a:chOff x="3155" y="2736"/>
            <a:chExt cx="685" cy="687"/>
          </a:xfrm>
        </p:grpSpPr>
        <p:sp>
          <p:nvSpPr>
            <p:cNvPr id="15383" name="Freeform 8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4" name="Freeform 9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4937768">
            <a:off x="10036440" y="4999832"/>
            <a:ext cx="1087437" cy="1454149"/>
            <a:chOff x="3155" y="2736"/>
            <a:chExt cx="685" cy="687"/>
          </a:xfrm>
        </p:grpSpPr>
        <p:sp>
          <p:nvSpPr>
            <p:cNvPr id="15381" name="Freeform 11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2" name="Freeform 12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 rot="4937768">
            <a:off x="2520159" y="5587209"/>
            <a:ext cx="1087437" cy="1454151"/>
            <a:chOff x="3155" y="2736"/>
            <a:chExt cx="685" cy="687"/>
          </a:xfrm>
        </p:grpSpPr>
        <p:sp>
          <p:nvSpPr>
            <p:cNvPr id="15379" name="Freeform 14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0" name="Freeform 15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 rot="-1101762">
            <a:off x="0" y="3810001"/>
            <a:ext cx="914400" cy="792163"/>
            <a:chOff x="2736" y="1920"/>
            <a:chExt cx="457" cy="595"/>
          </a:xfrm>
        </p:grpSpPr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0" y="4876800"/>
            <a:ext cx="1449917" cy="1090613"/>
            <a:chOff x="3155" y="2736"/>
            <a:chExt cx="685" cy="687"/>
          </a:xfrm>
        </p:grpSpPr>
        <p:sp>
          <p:nvSpPr>
            <p:cNvPr id="15375" name="Freeform 20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6" name="Freeform 21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759200" y="6019802"/>
            <a:ext cx="1016000" cy="544513"/>
            <a:chOff x="3155" y="2736"/>
            <a:chExt cx="685" cy="687"/>
          </a:xfrm>
        </p:grpSpPr>
        <p:sp>
          <p:nvSpPr>
            <p:cNvPr id="15373" name="Freeform 23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4" name="Freeform 24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sp>
        <p:nvSpPr>
          <p:cNvPr id="261145" name="WordArt 25"/>
          <p:cNvSpPr>
            <a:spLocks noChangeArrowheads="1" noChangeShapeType="1" noTextEdit="1"/>
          </p:cNvSpPr>
          <p:nvPr/>
        </p:nvSpPr>
        <p:spPr bwMode="auto">
          <a:xfrm>
            <a:off x="2032000" y="762000"/>
            <a:ext cx="88392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04" tIns="60953" rIns="121904" bIns="60953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Thanks for your </a:t>
            </a:r>
            <a:r>
              <a:rPr lang="en-US" sz="4800" b="1" kern="10" dirty="0" err="1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atendance</a:t>
            </a:r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261146" name="proud_of_you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4487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65" fill="hold"/>
                                        <p:tgtEl>
                                          <p:spTgt spid="261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86 -0.83492 C -0.05399 -0.75215 -0.0533 -0.74797 -0.05712 -0.68978 C -0.05382 -0.65314 -0.0599 -0.64966 -0.04375 -0.63483 C -0.03368 -0.62694 -0.03229 -0.62903 -0.0224 -0.62462 C -0.01771 -0.62231 -0.00833 -0.6179 -0.00833 -0.61813 C 0.00729 -0.5815 0.00087 -0.53953 -0.01163 -0.50545 C -0.01372 -0.49942 -0.01511 -0.49316 -0.01806 -0.48899 C -0.02101 -0.48481 -0.02448 -0.48018 -0.02708 -0.47647 L -0.04445 -0.43891 C -0.04445 -0.43914 -0.04445 -0.43891 -0.04445 -0.43914 C -0.05174 -0.42847 -0.06129 -0.4192 -0.06667 -0.40575 C -0.06997 -0.3981 -0.07518 -0.38117 -0.07518 -0.38141 C -0.06649 -0.34176 -0.04358 -0.35474 -0.02309 -0.35219 C -0.01684 -0.35219 -0.01077 -0.35057 -0.00434 -0.34918 C 0.01545 -0.34083 0.0217 -0.34199 0.03646 -0.31139 C 0.04149 -0.30142 0.05121 -0.28055 0.05139 -0.28078 C 0.05642 -0.25829 0.0559 -0.22166 0.04444 -0.20427 C 0.04184 -0.20056 0.0276 -0.19546 0.02621 -0.19499 C 0.00312 -0.18479 -0.01719 -0.17297 -0.04045 -0.16717 C -0.04774 -0.1579 -0.0559 -0.15117 -0.06302 -0.14213 C -0.07292 -0.12822 -0.08143 -0.0895 -0.08386 -0.0684 C -0.08281 -0.05936 -0.08386 -0.04823 -0.08056 -0.04058 C -0.07153 -0.01878 -0.04809 -0.02087 -0.03559 -0.0153 C -0.03073 -0.01322 -0.02604 -0.00997 -0.02136 -0.00788 C -0.01268 -0.00487 -0.0033 -0.00464 0.00451 0.00232 C 0.00955 0.00603 0.01892 0.01762 0.01892 0.01716 C 0.02153 0.02365 0.02656 0.03223 0.02673 0.04127 C 0.02743 0.05843 0.01545 0.06608 0.00903 0.07466 C -0.00434 0.09274 -0.01945 0.10735 -0.03108 0.12891 C -0.0316 0.13285 -0.03386 0.13703 -0.03299 0.13981 C -0.03195 0.14445 -0.01667 0.15557 -0.01615 0.15488 C 0.00278 0.16392 0.02014 0.1616 0.03976 0.16021 " pathEditMode="relative" rAng="10656418" ptsTypes="fffffffFfffffffffffffffffffffffA">
                                      <p:cBhvr>
                                        <p:cTn id="42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4991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54 -0.97315 C 0.17222 -0.9588 0.16822 -0.93796 0.15763 -0.91019 C 0.14982 -0.86528 0.14375 -0.85787 0.14739 -0.82824 C 0.14843 -0.82199 0.14913 -0.81505 0.15104 -0.80972 C 0.15364 -0.8007 0.16024 -0.78357 0.16076 -0.78426 C 0.1592 -0.76621 0.15954 -0.75185 0.14791 -0.7375 C 0.1434 -0.73148 0.1342 -0.71991 0.13437 -0.72014 C 0.1276 -0.70278 0.12569 -0.7007 0.12517 -0.67732 C 0.12482 -0.64653 0.13229 -0.62917 0.12274 -0.65463 C 0.1118 -0.65255 0.11024 -0.64491 0.10052 -0.63009 C 0.075 -0.59259 0.10347 -0.64028 0.08194 -0.60255 C 0.07725 -0.56644 0.0776 -0.56945 0.08437 -0.54491 C 0.09513 -0.50533 0.07604 -0.56227 0.09131 -0.51968 C 0.08958 -0.48773 0.08472 -0.45324 0.07326 -0.42384 C 0.071 -0.41759 0.05954 -0.40903 0.05711 -0.40695 C 0.05451 -0.40208 0.05208 -0.39722 0.04947 -0.39306 C 0.04704 -0.38866 0.04427 -0.3882 0.04236 -0.38403 C 0.03802 -0.37431 0.03125 -0.35394 0.03142 -0.3544 C 0.03298 -0.34375 0.03663 -0.33472 0.03732 -0.32384 C 0.0375 -0.31783 0.0375 -0.31204 0.03819 -0.30533 C 0.03871 -0.29908 0.0434 -0.29468 0.04166 -0.28796 C 0.04045 -0.28264 0.03802 -0.29329 0.03611 -0.29583 C 0.02239 -0.29074 0.01371 -0.2706 0.00173 -0.25162 C -0.00035 -0.24491 -0.00973 -0.22153 -0.01077 -0.21644 C -0.01337 -0.20116 -0.01285 -0.17477 -0.0125 -0.16088 C -0.01441 -0.14908 -0.01875 -0.13611 -0.01737 -0.12755 C -0.01598 -0.11829 -0.00973 -0.11736 -0.00573 -0.11158 C -0.00122 -0.10602 0.00173 -0.09607 0.00347 -0.08565 C 0.0059 -0.07361 0.00798 -0.06065 0.01024 -0.04908 C 0.01128 -0.04445 0.0125 -0.03634 0.01267 -0.03681 C 0.00104 -0.03218 -0.00157 -0.0331 -0.01025 -0.01111 C -0.01702 0.01667 -0.03316 0.08055 -0.04532 0.10671 C -0.05139 0.11967 -0.06112 0.12153 -0.06823 0.13264 C -0.07101 0.13727 -0.07605 0.14583 -0.07587 0.1456 " pathEditMode="relative" rAng="11756402" ptsTypes="fffffffffffffffffffffffffffffffffA">
                                      <p:cBhvr>
                                        <p:cTn id="5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5618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" presetClass="path" presetSubtype="0" repeatCount="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69 0.0  0.125 0.07458  0.125 0.16647  C 0.125 0.25837  0.069 0.33295  0.0 0.33295  C -0.069 0.33295  -0.125 0.25837  -0.125 0.16647  C -0.125 0.07458  -0.069 0.0  0.0 0.0  Z" pathEditMode="relative" ptsTypes="">
                                      <p:cBhvr>
                                        <p:cTn id="70" dur="5000" spd="-1000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3000" fill="hold"/>
                                        <p:tgtEl>
                                          <p:spTgt spid="26112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1146"/>
                </p:tgtEl>
              </p:cMediaNode>
            </p:audio>
          </p:childTnLst>
        </p:cTn>
      </p:par>
    </p:tnLst>
    <p:bldLst>
      <p:bldP spid="261123" grpId="0" animBg="1"/>
      <p:bldP spid="2611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69215" y="516090"/>
            <a:ext cx="10377635" cy="753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rgbClr val="AD4F0F"/>
                </a:solidFill>
              </a:rPr>
              <a:t>Complex sentences with adverb clauses of time</a:t>
            </a:r>
            <a:endParaRPr lang="en-US" sz="32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6D9CBDD-F62A-874F-D4AE-0AE86734E40D}"/>
              </a:ext>
            </a:extLst>
          </p:cNvPr>
          <p:cNvSpPr txBox="1"/>
          <p:nvPr/>
        </p:nvSpPr>
        <p:spPr>
          <a:xfrm>
            <a:off x="350528" y="1466479"/>
            <a:ext cx="1163227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A complex sentence contains one independent clause and at least one dependent clause.</a:t>
            </a:r>
          </a:p>
          <a:p>
            <a:endParaRPr lang="vi-VN" sz="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Example:</a:t>
            </a:r>
            <a:endParaRPr lang="vi-VN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roads were slippery</a:t>
            </a:r>
            <a:r>
              <a:rPr lang="vi-VN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		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when it rained.</a:t>
            </a:r>
            <a:endParaRPr lang="vi-VN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independent clause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</a:t>
            </a:r>
            <a:r>
              <a:rPr lang="en-US" sz="32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dependent clause</a:t>
            </a:r>
          </a:p>
          <a:p>
            <a:endParaRPr lang="en-US" sz="800" b="1" i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An adverb clause is a 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dependent clause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vi-VN" sz="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An adverb clause of time 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shows when something happens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It is usually introduced by time connectors: 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before, after, when, while, till / until, as soon as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…</a:t>
            </a:r>
            <a:endParaRPr lang="vi-VN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8" y="97182"/>
            <a:ext cx="2804773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400" b="1" u="sng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n-US" sz="3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6571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69215" y="516090"/>
            <a:ext cx="10377635" cy="753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rgbClr val="AD4F0F"/>
                </a:solidFill>
              </a:rPr>
              <a:t>Complex sentences with adverb clauses of time</a:t>
            </a:r>
            <a:endParaRPr lang="en-US" sz="32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360" y="0"/>
            <a:ext cx="2804773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400" b="1" u="sng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n-US" sz="3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3498700" y="1289914"/>
            <a:ext cx="6262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/>
              <a:t>(</a:t>
            </a:r>
            <a:r>
              <a:rPr lang="en-US" sz="2400" b="1" i="1" dirty="0" err="1"/>
              <a:t>Câu</a:t>
            </a:r>
            <a:r>
              <a:rPr lang="en-US" sz="2400" b="1" i="1" dirty="0"/>
              <a:t> </a:t>
            </a:r>
            <a:r>
              <a:rPr lang="en-US" sz="2400" b="1" i="1" dirty="0" err="1"/>
              <a:t>phức</a:t>
            </a:r>
            <a:r>
              <a:rPr lang="en-US" sz="2400" b="1" i="1" dirty="0"/>
              <a:t> </a:t>
            </a:r>
            <a:r>
              <a:rPr lang="en-US" sz="2400" b="1" i="1" dirty="0" err="1"/>
              <a:t>với</a:t>
            </a:r>
            <a:r>
              <a:rPr lang="en-US" sz="2400" b="1" i="1" dirty="0"/>
              <a:t> </a:t>
            </a:r>
            <a:r>
              <a:rPr lang="en-US" sz="2400" b="1" i="1" dirty="0" err="1"/>
              <a:t>mệnh</a:t>
            </a:r>
            <a:r>
              <a:rPr lang="en-US" sz="2400" b="1" i="1" dirty="0"/>
              <a:t> </a:t>
            </a:r>
            <a:r>
              <a:rPr lang="en-US" sz="2400" b="1" i="1" dirty="0" err="1"/>
              <a:t>đề</a:t>
            </a:r>
            <a:r>
              <a:rPr lang="en-US" sz="2400" b="1" i="1" dirty="0"/>
              <a:t> </a:t>
            </a:r>
            <a:r>
              <a:rPr lang="en-US" sz="2400" b="1" i="1" dirty="0" err="1"/>
              <a:t>trạng</a:t>
            </a:r>
            <a:r>
              <a:rPr lang="en-US" sz="2400" b="1" i="1" dirty="0"/>
              <a:t> </a:t>
            </a:r>
            <a:r>
              <a:rPr lang="en-US" sz="2400" b="1" i="1" dirty="0" err="1"/>
              <a:t>ngữ</a:t>
            </a:r>
            <a:r>
              <a:rPr lang="en-US" sz="2400" b="1" i="1" dirty="0"/>
              <a:t> </a:t>
            </a:r>
            <a:r>
              <a:rPr lang="en-US" sz="2400" b="1" i="1" dirty="0" err="1"/>
              <a:t>chỉ</a:t>
            </a:r>
            <a:r>
              <a:rPr lang="en-US" sz="2400" b="1" i="1" dirty="0"/>
              <a:t> </a:t>
            </a:r>
            <a:r>
              <a:rPr lang="en-US" sz="2400" b="1" i="1" dirty="0" err="1"/>
              <a:t>thời</a:t>
            </a:r>
            <a:r>
              <a:rPr lang="en-US" sz="2400" b="1" i="1" dirty="0"/>
              <a:t> </a:t>
            </a:r>
            <a:r>
              <a:rPr lang="en-US" sz="2400" b="1" i="1" dirty="0" err="1"/>
              <a:t>gian</a:t>
            </a:r>
            <a:r>
              <a:rPr lang="en-US" sz="2400" b="1" i="1" dirty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835739" y="1690363"/>
            <a:ext cx="104418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A complex sentence contains one independent clause and at least one dependent clause.</a:t>
            </a:r>
          </a:p>
        </p:txBody>
      </p:sp>
      <p:sp>
        <p:nvSpPr>
          <p:cNvPr id="6" name="Rectangle 5"/>
          <p:cNvSpPr/>
          <p:nvPr/>
        </p:nvSpPr>
        <p:spPr>
          <a:xfrm>
            <a:off x="922236" y="2690976"/>
            <a:ext cx="11404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i="1" dirty="0">
                <a:solidFill>
                  <a:prstClr val="black"/>
                </a:solidFill>
              </a:rPr>
              <a:t>(</a:t>
            </a:r>
            <a:r>
              <a:rPr lang="vi-VN" sz="2400" b="1" i="1" dirty="0">
                <a:solidFill>
                  <a:prstClr val="black"/>
                </a:solidFill>
              </a:rPr>
              <a:t>Một câu phức chứa một mệnh đề độc lập và ít nhất một mệnh đề phụ thuộc.</a:t>
            </a:r>
            <a:r>
              <a:rPr lang="en-US" sz="2400" b="1" i="1" dirty="0">
                <a:solidFill>
                  <a:prstClr val="black"/>
                </a:solidFill>
              </a:rPr>
              <a:t>)</a:t>
            </a:r>
            <a:endParaRPr lang="vi-VN" sz="2400" b="1" i="1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3913" y="3152641"/>
            <a:ext cx="91931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Example:</a:t>
            </a:r>
            <a:endParaRPr lang="vi-VN" sz="2800" b="1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roads were slippery</a:t>
            </a:r>
            <a:r>
              <a:rPr 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when it rained.</a:t>
            </a:r>
            <a:endParaRPr lang="vi-VN" sz="32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2381" y="5769734"/>
            <a:ext cx="73840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/>
              <a:t>- </a:t>
            </a:r>
            <a:r>
              <a:rPr lang="en-US" sz="2800" b="1" i="1" dirty="0" err="1"/>
              <a:t>Mệnh</a:t>
            </a:r>
            <a:r>
              <a:rPr lang="en-US" sz="2800" b="1" i="1" dirty="0"/>
              <a:t> </a:t>
            </a:r>
            <a:r>
              <a:rPr lang="en-US" sz="2800" b="1" i="1" dirty="0" err="1"/>
              <a:t>đề</a:t>
            </a:r>
            <a:r>
              <a:rPr lang="en-US" sz="2800" b="1" i="1" dirty="0"/>
              <a:t> </a:t>
            </a:r>
            <a:r>
              <a:rPr lang="en-US" sz="2800" b="1" i="1" dirty="0" err="1"/>
              <a:t>trạng</a:t>
            </a:r>
            <a:r>
              <a:rPr lang="en-US" sz="2800" b="1" i="1" dirty="0"/>
              <a:t> </a:t>
            </a:r>
            <a:r>
              <a:rPr lang="en-US" sz="2800" b="1" i="1" dirty="0" err="1"/>
              <a:t>ngữ</a:t>
            </a:r>
            <a:r>
              <a:rPr lang="en-US" sz="2800" b="1" i="1" dirty="0"/>
              <a:t> </a:t>
            </a:r>
            <a:r>
              <a:rPr lang="en-US" sz="2800" b="1" i="1" dirty="0" err="1"/>
              <a:t>là</a:t>
            </a:r>
            <a:r>
              <a:rPr lang="en-US" sz="2800" b="1" i="1" dirty="0"/>
              <a:t> </a:t>
            </a:r>
            <a:r>
              <a:rPr lang="en-US" sz="2800" b="1" i="1" dirty="0" err="1"/>
              <a:t>mệnh</a:t>
            </a:r>
            <a:r>
              <a:rPr lang="en-US" sz="2800" b="1" i="1" dirty="0"/>
              <a:t> </a:t>
            </a:r>
            <a:r>
              <a:rPr lang="en-US" sz="2800" b="1" i="1" dirty="0" err="1"/>
              <a:t>đề</a:t>
            </a:r>
            <a:r>
              <a:rPr lang="en-US" sz="2800" b="1" i="1" dirty="0"/>
              <a:t> </a:t>
            </a:r>
            <a:r>
              <a:rPr lang="en-US" sz="2800" b="1" i="1" dirty="0" err="1"/>
              <a:t>phụ</a:t>
            </a:r>
            <a:r>
              <a:rPr lang="en-US" sz="2800" b="1" i="1" dirty="0"/>
              <a:t> </a:t>
            </a:r>
            <a:r>
              <a:rPr lang="en-US" sz="2800" b="1" i="1" dirty="0" err="1"/>
              <a:t>thuộc</a:t>
            </a:r>
            <a:r>
              <a:rPr lang="en-US" sz="2800" b="1" i="1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23913" y="5167637"/>
            <a:ext cx="8108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An adverb clause is a 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dependent clause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5739" y="4048113"/>
            <a:ext cx="37159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independent clause</a:t>
            </a:r>
          </a:p>
          <a:p>
            <a:pPr lvl="0" algn="r"/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mệnh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	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b="1" i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81715" y="4036462"/>
            <a:ext cx="45516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dependent clause</a:t>
            </a:r>
          </a:p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mệnh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lvl="0"/>
            <a:endParaRPr lang="en-US" sz="3200" b="1" i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220929" y="4048113"/>
            <a:ext cx="224175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32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5" grpId="0"/>
      <p:bldP spid="6" grpId="0"/>
      <p:bldP spid="8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869932"/>
            <a:ext cx="12192000" cy="1083309"/>
            <a:chOff x="0" y="-3"/>
            <a:chExt cx="12192000" cy="1083309"/>
          </a:xfrm>
          <a:solidFill>
            <a:schemeClr val="accent6"/>
          </a:solidFill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309406" y="926569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2185818"/>
            <a:ext cx="6111588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779" y="2055457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2" y="2259605"/>
            <a:ext cx="6235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 (P. 75)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99816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953519"/>
            <a:ext cx="8264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ENVIRONMENTAL PROTECTION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7430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5845" y="3276612"/>
            <a:ext cx="4953000" cy="26955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C61E83C-D5AF-47BA-85E1-F966CA6C844F}"/>
              </a:ext>
            </a:extLst>
          </p:cNvPr>
          <p:cNvSpPr txBox="1"/>
          <p:nvPr/>
        </p:nvSpPr>
        <p:spPr>
          <a:xfrm>
            <a:off x="2608903" y="98559"/>
            <a:ext cx="85491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D1DD74-912C-4BD9-BFB2-9144CFB73BD9}" type="datetime2">
              <a:rPr lang="en-US" altLang="vi-VN" sz="4000" b="1" smtClean="0">
                <a:solidFill>
                  <a:srgbClr val="FF0000"/>
                </a:solidFill>
                <a:latin typeface="Arial" panose="020B0604020202020204" pitchFamily="34" charset="0"/>
              </a:rPr>
              <a:pPr/>
              <a:t>Friday, January 19, 2024</a:t>
            </a:fld>
            <a:endParaRPr lang="vi-VN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1357EE-F30F-4376-AF98-351C649479A5}"/>
              </a:ext>
            </a:extLst>
          </p:cNvPr>
          <p:cNvSpPr/>
          <p:nvPr/>
        </p:nvSpPr>
        <p:spPr>
          <a:xfrm>
            <a:off x="1877960" y="939932"/>
            <a:ext cx="9163666" cy="188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OBJECTIVES</a:t>
            </a:r>
            <a:endParaRPr lang="vi-VN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the end of this lesson, Ss will be able to:</a:t>
            </a:r>
            <a:endParaRPr lang="vi-VN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Knowledge</a:t>
            </a:r>
            <a:endParaRPr lang="vi-VN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use the 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Complex sentences with adverb clauses of time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vi-VN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706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7AF1ED4-DB74-06AF-EB91-20300443BA87}"/>
              </a:ext>
            </a:extLst>
          </p:cNvPr>
          <p:cNvSpPr txBox="1"/>
          <p:nvPr/>
        </p:nvSpPr>
        <p:spPr>
          <a:xfrm>
            <a:off x="294257" y="0"/>
            <a:ext cx="255806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</a:p>
        </p:txBody>
      </p:sp>
      <p:sp>
        <p:nvSpPr>
          <p:cNvPr id="21" name="Hộp Văn bản 7">
            <a:extLst>
              <a:ext uri="{FF2B5EF4-FFF2-40B4-BE49-F238E27FC236}">
                <a16:creationId xmlns:a16="http://schemas.microsoft.com/office/drawing/2014/main" id="{C2A8E241-42BF-88C5-D2C3-3F6736F89F42}"/>
              </a:ext>
            </a:extLst>
          </p:cNvPr>
          <p:cNvSpPr txBox="1"/>
          <p:nvPr/>
        </p:nvSpPr>
        <p:spPr>
          <a:xfrm>
            <a:off x="1374470" y="1049962"/>
            <a:ext cx="972123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en-US" sz="32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 / take a bath /always/ I go to bed./ before/</a:t>
            </a:r>
          </a:p>
          <a:p>
            <a:endParaRPr lang="en-US" sz="3200" dirty="0">
              <a:solidFill>
                <a:srgbClr val="333333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dirty="0">
                <a:effectLst/>
                <a:ea typeface="Times New Roman" panose="02020603050405020304" pitchFamily="18" charset="0"/>
              </a:rPr>
              <a:t>2. </a:t>
            </a:r>
            <a:r>
              <a:rPr lang="en-US" sz="32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you/</a:t>
            </a:r>
            <a:r>
              <a:rPr lang="en-GB" sz="3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Will / wait here / I am / until ready?</a:t>
            </a:r>
          </a:p>
          <a:p>
            <a:endParaRPr lang="en-US" sz="3200" dirty="0">
              <a:solidFill>
                <a:srgbClr val="333333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3. I / was not at home / he / to see / when / came / me.</a:t>
            </a:r>
          </a:p>
          <a:p>
            <a:pPr lvl="0"/>
            <a:endParaRPr lang="en-US" sz="3200" dirty="0">
              <a:solidFill>
                <a:srgbClr val="333333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dirty="0">
                <a:ea typeface="Times New Roman" panose="02020603050405020304" pitchFamily="18" charset="0"/>
              </a:rPr>
              <a:t>4</a:t>
            </a:r>
            <a:r>
              <a:rPr lang="en-GB" sz="3200" dirty="0">
                <a:effectLst/>
                <a:ea typeface="Times New Roman" panose="02020603050405020304" pitchFamily="18" charset="0"/>
              </a:rPr>
              <a:t>. </a:t>
            </a:r>
            <a:r>
              <a:rPr lang="en-US" sz="32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I/  will / get home / you / call </a:t>
            </a:r>
            <a:r>
              <a:rPr lang="en-US" sz="3200" dirty="0">
                <a:ea typeface="Times New Roman" panose="02020603050405020304" pitchFamily="18" charset="0"/>
              </a:rPr>
              <a:t>/ </a:t>
            </a:r>
            <a:r>
              <a:rPr lang="en-US" sz="32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as soon as/  I</a:t>
            </a:r>
            <a:endParaRPr lang="vi-VN" sz="3200" dirty="0"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78324" y="108409"/>
            <a:ext cx="491352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Game: </a:t>
            </a:r>
            <a:r>
              <a:rPr lang="en-GB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Sentence puzzling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05412" y="1579517"/>
            <a:ext cx="704543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GB" sz="2700" b="1" i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GB" sz="2700" b="1" i="1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700" b="1" i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 always take a bath before I go to bed.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05411" y="2580319"/>
            <a:ext cx="706509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7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7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you wait here until I am ready?</a:t>
            </a:r>
            <a:endParaRPr lang="en-US" sz="2700" b="1" i="1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05411" y="3507911"/>
            <a:ext cx="7045430" cy="5078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US" sz="2700" b="1" i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700" b="1" i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I was not at home when he came to see me.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05411" y="4589392"/>
            <a:ext cx="5614166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7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will call you as soon </a:t>
            </a:r>
            <a:r>
              <a:rPr lang="en-US" sz="2700" b="1" i="1" dirty="0">
                <a:solidFill>
                  <a:srgbClr val="EF4B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I </a:t>
            </a:r>
            <a:r>
              <a:rPr lang="en-US" sz="2800" b="1" i="1" dirty="0">
                <a:solidFill>
                  <a:srgbClr val="EF4B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get home</a:t>
            </a:r>
            <a:r>
              <a:rPr lang="en-US" sz="2700" b="1" i="1" dirty="0">
                <a:solidFill>
                  <a:srgbClr val="EF4B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b="1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77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7AF1ED4-DB74-06AF-EB91-20300443BA87}"/>
              </a:ext>
            </a:extLst>
          </p:cNvPr>
          <p:cNvSpPr txBox="1"/>
          <p:nvPr/>
        </p:nvSpPr>
        <p:spPr>
          <a:xfrm>
            <a:off x="294257" y="0"/>
            <a:ext cx="255806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</a:p>
        </p:txBody>
      </p:sp>
      <p:sp>
        <p:nvSpPr>
          <p:cNvPr id="3" name="Rectangle 2"/>
          <p:cNvSpPr/>
          <p:nvPr/>
        </p:nvSpPr>
        <p:spPr>
          <a:xfrm>
            <a:off x="3778324" y="108409"/>
            <a:ext cx="491352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Game: </a:t>
            </a:r>
            <a:r>
              <a:rPr lang="en-GB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Sentence puzzling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05762" y="1614476"/>
            <a:ext cx="704543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GB" sz="2700" b="1" i="1" dirty="0">
                <a:ea typeface="Times New Roman" panose="02020603050405020304" pitchFamily="18" charset="0"/>
                <a:sym typeface="Wingdings" panose="05000000000000000000" pitchFamily="2" charset="2"/>
              </a:rPr>
              <a:t>1. </a:t>
            </a:r>
            <a:r>
              <a:rPr lang="en-US" sz="2700" b="1" i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 always take a bath before I go to bed.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05761" y="2615278"/>
            <a:ext cx="706509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7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2. </a:t>
            </a:r>
            <a:r>
              <a:rPr lang="en-US" sz="27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you wait here until I am ready?</a:t>
            </a:r>
            <a:endParaRPr lang="en-US" sz="2700" b="1" i="1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05761" y="3542870"/>
            <a:ext cx="7045430" cy="5078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US" sz="2700" b="1" i="1" dirty="0"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3. </a:t>
            </a:r>
            <a:r>
              <a:rPr lang="en-US" sz="2700" b="1" i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 was not at home when he came to see me.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05761" y="4600822"/>
            <a:ext cx="7205819" cy="5078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7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7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 will call you as soon as I arrive at the station.</a:t>
            </a:r>
            <a:endParaRPr lang="en-US" sz="2700" b="1" i="1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F6E18B71-AE3D-1211-0E7C-7990A9AE6161}"/>
              </a:ext>
            </a:extLst>
          </p:cNvPr>
          <p:cNvSpPr/>
          <p:nvPr/>
        </p:nvSpPr>
        <p:spPr>
          <a:xfrm>
            <a:off x="7852410" y="1614476"/>
            <a:ext cx="2823211" cy="47616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605233E4-90C7-E25B-D757-526173A44A0F}"/>
              </a:ext>
            </a:extLst>
          </p:cNvPr>
          <p:cNvSpPr/>
          <p:nvPr/>
        </p:nvSpPr>
        <p:spPr>
          <a:xfrm>
            <a:off x="7532773" y="2625391"/>
            <a:ext cx="2622108" cy="47616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12" name="Hình chữ nhật: Góc Tròn 10">
            <a:extLst>
              <a:ext uri="{FF2B5EF4-FFF2-40B4-BE49-F238E27FC236}">
                <a16:creationId xmlns:a16="http://schemas.microsoft.com/office/drawing/2014/main" id="{6E3AFD80-28E4-2350-3F8B-92CD78EB6413}"/>
              </a:ext>
            </a:extLst>
          </p:cNvPr>
          <p:cNvSpPr/>
          <p:nvPr/>
        </p:nvSpPr>
        <p:spPr>
          <a:xfrm>
            <a:off x="7541430" y="3519341"/>
            <a:ext cx="3637110" cy="47616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13" name="Hình chữ nhật: Góc Tròn 11">
            <a:extLst>
              <a:ext uri="{FF2B5EF4-FFF2-40B4-BE49-F238E27FC236}">
                <a16:creationId xmlns:a16="http://schemas.microsoft.com/office/drawing/2014/main" id="{DB5A562D-AB07-ED8F-42E9-69FB2DE773CD}"/>
              </a:ext>
            </a:extLst>
          </p:cNvPr>
          <p:cNvSpPr/>
          <p:nvPr/>
        </p:nvSpPr>
        <p:spPr>
          <a:xfrm>
            <a:off x="6904123" y="4616656"/>
            <a:ext cx="4807457" cy="47616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b="1062"/>
          <a:stretch/>
        </p:blipFill>
        <p:spPr>
          <a:xfrm>
            <a:off x="-1904" y="1005840"/>
            <a:ext cx="4507666" cy="446089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161883" y="2777758"/>
            <a:ext cx="361644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ADVERB CLAUSES OF TIME</a:t>
            </a:r>
          </a:p>
          <a:p>
            <a:pPr algn="ctr"/>
            <a:endParaRPr lang="en-US" sz="4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47708E-5522-471C-8A82-C0686D84C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Mệnh đề trạng ngữ chỉ thời gian</a:t>
            </a:r>
            <a:r>
              <a:rPr kumimoji="0" lang="vi-VN" altLang="vi-VN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vi-VN" altLang="vi-V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9DF473-F5F7-4CB3-BDC7-5D30ED56C7C3}"/>
              </a:ext>
            </a:extLst>
          </p:cNvPr>
          <p:cNvSpPr/>
          <p:nvPr/>
        </p:nvSpPr>
        <p:spPr>
          <a:xfrm>
            <a:off x="248575" y="5157020"/>
            <a:ext cx="59865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 dirty="0">
                <a:solidFill>
                  <a:srgbClr val="202124"/>
                </a:solidFill>
                <a:latin typeface="inherit"/>
              </a:rPr>
              <a:t>(</a:t>
            </a:r>
            <a:r>
              <a:rPr lang="vi-VN" altLang="vi-VN" sz="3200" b="1" dirty="0">
                <a:solidFill>
                  <a:srgbClr val="202124"/>
                </a:solidFill>
                <a:latin typeface="inherit"/>
              </a:rPr>
              <a:t>Mệnh đề trạng ngữ chỉ thời gian</a:t>
            </a:r>
            <a:r>
              <a:rPr lang="en-US" altLang="vi-VN" sz="3200" b="1" dirty="0">
                <a:solidFill>
                  <a:srgbClr val="202124"/>
                </a:solidFill>
                <a:latin typeface="inherit"/>
              </a:rPr>
              <a:t>)</a:t>
            </a:r>
            <a:r>
              <a:rPr lang="vi-VN" altLang="vi-VN" sz="1000" b="1" dirty="0"/>
              <a:t> </a:t>
            </a:r>
            <a:endParaRPr lang="vi-VN" alt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361729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7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69215" y="516090"/>
            <a:ext cx="10377635" cy="753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rgbClr val="AD4F0F"/>
                </a:solidFill>
              </a:rPr>
              <a:t>Complex sentences with adverb clauses of time</a:t>
            </a:r>
            <a:endParaRPr lang="en-US" sz="32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360" y="0"/>
            <a:ext cx="2804773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400" b="1" u="sng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n-US" sz="3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3498700" y="1289914"/>
            <a:ext cx="6262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/>
              <a:t>(</a:t>
            </a:r>
            <a:r>
              <a:rPr lang="en-US" sz="2400" b="1" i="1" dirty="0" err="1"/>
              <a:t>Câu</a:t>
            </a:r>
            <a:r>
              <a:rPr lang="en-US" sz="2400" b="1" i="1" dirty="0"/>
              <a:t> </a:t>
            </a:r>
            <a:r>
              <a:rPr lang="en-US" sz="2400" b="1" i="1" dirty="0" err="1"/>
              <a:t>phức</a:t>
            </a:r>
            <a:r>
              <a:rPr lang="en-US" sz="2400" b="1" i="1" dirty="0"/>
              <a:t> </a:t>
            </a:r>
            <a:r>
              <a:rPr lang="en-US" sz="2400" b="1" i="1" dirty="0" err="1"/>
              <a:t>với</a:t>
            </a:r>
            <a:r>
              <a:rPr lang="en-US" sz="2400" b="1" i="1" dirty="0"/>
              <a:t> </a:t>
            </a:r>
            <a:r>
              <a:rPr lang="en-US" sz="2400" b="1" i="1" dirty="0" err="1"/>
              <a:t>mệnh</a:t>
            </a:r>
            <a:r>
              <a:rPr lang="en-US" sz="2400" b="1" i="1" dirty="0"/>
              <a:t> </a:t>
            </a:r>
            <a:r>
              <a:rPr lang="en-US" sz="2400" b="1" i="1" dirty="0" err="1"/>
              <a:t>đề</a:t>
            </a:r>
            <a:r>
              <a:rPr lang="en-US" sz="2400" b="1" i="1" dirty="0"/>
              <a:t> </a:t>
            </a:r>
            <a:r>
              <a:rPr lang="en-US" sz="2400" b="1" i="1" dirty="0" err="1"/>
              <a:t>trạng</a:t>
            </a:r>
            <a:r>
              <a:rPr lang="en-US" sz="2400" b="1" i="1" dirty="0"/>
              <a:t> </a:t>
            </a:r>
            <a:r>
              <a:rPr lang="en-US" sz="2400" b="1" i="1" dirty="0" err="1"/>
              <a:t>ngữ</a:t>
            </a:r>
            <a:r>
              <a:rPr lang="en-US" sz="2400" b="1" i="1" dirty="0"/>
              <a:t> </a:t>
            </a:r>
            <a:r>
              <a:rPr lang="en-US" sz="2400" b="1" i="1" dirty="0" err="1"/>
              <a:t>chỉ</a:t>
            </a:r>
            <a:r>
              <a:rPr lang="en-US" sz="2400" b="1" i="1" dirty="0"/>
              <a:t> </a:t>
            </a:r>
            <a:r>
              <a:rPr lang="en-US" sz="2400" b="1" i="1" dirty="0" err="1"/>
              <a:t>thời</a:t>
            </a:r>
            <a:r>
              <a:rPr lang="en-US" sz="2400" b="1" i="1" dirty="0"/>
              <a:t> </a:t>
            </a:r>
            <a:r>
              <a:rPr lang="en-US" sz="2400" b="1" i="1" dirty="0" err="1"/>
              <a:t>gian</a:t>
            </a:r>
            <a:r>
              <a:rPr lang="en-US" sz="2400" b="1" i="1" dirty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835739" y="1690363"/>
            <a:ext cx="104418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A complex sentence contains one independent clause and at least one dependent clause.</a:t>
            </a:r>
          </a:p>
        </p:txBody>
      </p:sp>
      <p:sp>
        <p:nvSpPr>
          <p:cNvPr id="6" name="Rectangle 5"/>
          <p:cNvSpPr/>
          <p:nvPr/>
        </p:nvSpPr>
        <p:spPr>
          <a:xfrm>
            <a:off x="922236" y="2690976"/>
            <a:ext cx="11404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i="1" dirty="0">
                <a:solidFill>
                  <a:srgbClr val="EF4B66"/>
                </a:solidFill>
              </a:rPr>
              <a:t>(</a:t>
            </a:r>
            <a:r>
              <a:rPr lang="vi-VN" sz="2400" b="1" i="1" dirty="0">
                <a:solidFill>
                  <a:srgbClr val="EF4B66"/>
                </a:solidFill>
              </a:rPr>
              <a:t>Một câu phức chứa một mệnh đề độc lập và ít nhất một mệnh đề phụ thuộc.</a:t>
            </a:r>
            <a:r>
              <a:rPr lang="en-US" sz="2400" b="1" i="1" dirty="0">
                <a:solidFill>
                  <a:srgbClr val="EF4B66"/>
                </a:solidFill>
              </a:rPr>
              <a:t>)</a:t>
            </a:r>
            <a:endParaRPr lang="vi-VN" sz="2400" b="1" i="1" dirty="0">
              <a:solidFill>
                <a:srgbClr val="EF4B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3913" y="3152641"/>
            <a:ext cx="91931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Example:</a:t>
            </a:r>
            <a:endParaRPr lang="vi-VN" sz="2800" b="1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roads were slippery</a:t>
            </a:r>
            <a:r>
              <a:rPr 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when it rained.</a:t>
            </a:r>
            <a:endParaRPr lang="vi-VN" sz="32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2381" y="5769734"/>
            <a:ext cx="73840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/>
              <a:t>- </a:t>
            </a:r>
            <a:r>
              <a:rPr lang="en-US" sz="2800" b="1" i="1" dirty="0" err="1"/>
              <a:t>Mệnh</a:t>
            </a:r>
            <a:r>
              <a:rPr lang="en-US" sz="2800" b="1" i="1" dirty="0"/>
              <a:t> </a:t>
            </a:r>
            <a:r>
              <a:rPr lang="en-US" sz="2800" b="1" i="1" dirty="0" err="1"/>
              <a:t>đề</a:t>
            </a:r>
            <a:r>
              <a:rPr lang="en-US" sz="2800" b="1" i="1" dirty="0"/>
              <a:t> </a:t>
            </a:r>
            <a:r>
              <a:rPr lang="en-US" sz="2800" b="1" i="1" dirty="0" err="1"/>
              <a:t>trạng</a:t>
            </a:r>
            <a:r>
              <a:rPr lang="en-US" sz="2800" b="1" i="1" dirty="0"/>
              <a:t> </a:t>
            </a:r>
            <a:r>
              <a:rPr lang="en-US" sz="2800" b="1" i="1" dirty="0" err="1"/>
              <a:t>ngữ</a:t>
            </a:r>
            <a:r>
              <a:rPr lang="en-US" sz="2800" b="1" i="1" dirty="0"/>
              <a:t> </a:t>
            </a:r>
            <a:r>
              <a:rPr lang="en-US" sz="2800" b="1" i="1" dirty="0" err="1"/>
              <a:t>là</a:t>
            </a:r>
            <a:r>
              <a:rPr lang="en-US" sz="2800" b="1" i="1" dirty="0"/>
              <a:t> </a:t>
            </a:r>
            <a:r>
              <a:rPr lang="en-US" sz="2800" b="1" i="1" dirty="0" err="1"/>
              <a:t>mệnh</a:t>
            </a:r>
            <a:r>
              <a:rPr lang="en-US" sz="2800" b="1" i="1" dirty="0"/>
              <a:t> </a:t>
            </a:r>
            <a:r>
              <a:rPr lang="en-US" sz="2800" b="1" i="1" dirty="0" err="1"/>
              <a:t>đề</a:t>
            </a:r>
            <a:r>
              <a:rPr lang="en-US" sz="2800" b="1" i="1" dirty="0"/>
              <a:t> </a:t>
            </a:r>
            <a:r>
              <a:rPr lang="en-US" sz="2800" b="1" i="1" dirty="0" err="1"/>
              <a:t>phụ</a:t>
            </a:r>
            <a:r>
              <a:rPr lang="en-US" sz="2800" b="1" i="1" dirty="0"/>
              <a:t> </a:t>
            </a:r>
            <a:r>
              <a:rPr lang="en-US" sz="2800" b="1" i="1" dirty="0" err="1"/>
              <a:t>thuộc</a:t>
            </a:r>
            <a:r>
              <a:rPr lang="en-US" sz="2800" b="1" i="1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23913" y="5167637"/>
            <a:ext cx="8108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An adverb clause is a 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dependent clause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5739" y="4048113"/>
            <a:ext cx="37159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independent clause</a:t>
            </a:r>
          </a:p>
          <a:p>
            <a:pPr lvl="0" algn="r"/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mệnh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	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b="1" i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81715" y="4036462"/>
            <a:ext cx="45516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dependent clause</a:t>
            </a:r>
          </a:p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mệnh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lvl="0"/>
            <a:endParaRPr lang="en-US" sz="3200" b="1" i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220929" y="4048113"/>
            <a:ext cx="224175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E04399B-F18A-4A21-BA25-9540BE59CE97}"/>
              </a:ext>
            </a:extLst>
          </p:cNvPr>
          <p:cNvCxnSpPr>
            <a:cxnSpLocks/>
          </p:cNvCxnSpPr>
          <p:nvPr/>
        </p:nvCxnSpPr>
        <p:spPr>
          <a:xfrm>
            <a:off x="922236" y="4050252"/>
            <a:ext cx="38169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74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5" grpId="0"/>
      <p:bldP spid="6" grpId="0"/>
      <p:bldP spid="8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0439" y="1990551"/>
            <a:ext cx="1177904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i="1" dirty="0" err="1"/>
              <a:t>Mệnh</a:t>
            </a:r>
            <a:r>
              <a:rPr lang="en-US" sz="2800" b="1" i="1" dirty="0"/>
              <a:t> </a:t>
            </a:r>
            <a:r>
              <a:rPr lang="en-US" sz="2800" b="1" i="1" dirty="0" err="1"/>
              <a:t>đề</a:t>
            </a:r>
            <a:r>
              <a:rPr lang="en-US" sz="2800" b="1" i="1" dirty="0"/>
              <a:t> </a:t>
            </a:r>
            <a:r>
              <a:rPr lang="en-US" sz="2800" b="1" i="1" dirty="0" err="1"/>
              <a:t>trạng</a:t>
            </a:r>
            <a:r>
              <a:rPr lang="en-US" sz="2800" b="1" i="1" dirty="0"/>
              <a:t> </a:t>
            </a:r>
            <a:r>
              <a:rPr lang="en-US" sz="2800" b="1" i="1" dirty="0" err="1"/>
              <a:t>ngữ</a:t>
            </a:r>
            <a:r>
              <a:rPr lang="en-US" sz="2800" b="1" i="1" dirty="0"/>
              <a:t>  </a:t>
            </a:r>
            <a:r>
              <a:rPr lang="vi-VN" sz="2800" b="1" dirty="0">
                <a:solidFill>
                  <a:srgbClr val="FF0000"/>
                </a:solidFill>
              </a:rPr>
              <a:t>thường bắt đầu với các liên từ chỉ thời gian 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vi-VN" sz="2800" b="1" dirty="0">
                <a:solidFill>
                  <a:srgbClr val="FF0000"/>
                </a:solidFill>
              </a:rPr>
              <a:t>như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  <a:r>
              <a:rPr lang="vi-VN" sz="2800" b="1" dirty="0">
                <a:solidFill>
                  <a:srgbClr val="FF0000"/>
                </a:solidFill>
              </a:rPr>
              <a:t> </a:t>
            </a:r>
            <a:endParaRPr lang="en-US" sz="4000" b="1" i="1" dirty="0">
              <a:solidFill>
                <a:srgbClr val="FF0000"/>
              </a:solidFill>
            </a:endParaRPr>
          </a:p>
          <a:p>
            <a:r>
              <a:rPr lang="en-US" sz="2800" b="1" i="1" dirty="0">
                <a:solidFill>
                  <a:srgbClr val="000099"/>
                </a:solidFill>
              </a:rPr>
              <a:t>+ </a:t>
            </a:r>
            <a:r>
              <a:rPr lang="vi-VN" sz="2800" b="1" i="1" dirty="0">
                <a:solidFill>
                  <a:srgbClr val="000099"/>
                </a:solidFill>
              </a:rPr>
              <a:t>before </a:t>
            </a:r>
            <a:r>
              <a:rPr lang="en-US" sz="2800" b="1" i="1" dirty="0">
                <a:solidFill>
                  <a:srgbClr val="000099"/>
                </a:solidFill>
              </a:rPr>
              <a:t>: </a:t>
            </a:r>
            <a:r>
              <a:rPr lang="vi-VN" sz="2800" b="1" i="1" dirty="0">
                <a:solidFill>
                  <a:srgbClr val="000099"/>
                </a:solidFill>
              </a:rPr>
              <a:t>trước khi</a:t>
            </a:r>
            <a:endParaRPr lang="en-US" sz="2800" b="1" i="1" dirty="0">
              <a:solidFill>
                <a:srgbClr val="000099"/>
              </a:solidFill>
            </a:endParaRPr>
          </a:p>
          <a:p>
            <a:r>
              <a:rPr lang="en-US" sz="2800" b="1" i="1" dirty="0">
                <a:solidFill>
                  <a:srgbClr val="000099"/>
                </a:solidFill>
              </a:rPr>
              <a:t> +</a:t>
            </a:r>
            <a:r>
              <a:rPr lang="vi-VN" sz="2800" b="1" i="1" dirty="0">
                <a:solidFill>
                  <a:srgbClr val="000099"/>
                </a:solidFill>
              </a:rPr>
              <a:t> after </a:t>
            </a:r>
            <a:r>
              <a:rPr lang="en-US" sz="2800" b="1" i="1" dirty="0">
                <a:solidFill>
                  <a:srgbClr val="000099"/>
                </a:solidFill>
              </a:rPr>
              <a:t>: </a:t>
            </a:r>
            <a:r>
              <a:rPr lang="vi-VN" sz="2800" b="1" i="1" dirty="0">
                <a:solidFill>
                  <a:srgbClr val="000099"/>
                </a:solidFill>
              </a:rPr>
              <a:t>sau khi</a:t>
            </a:r>
            <a:endParaRPr lang="en-US" sz="2800" b="1" i="1" dirty="0">
              <a:solidFill>
                <a:srgbClr val="000099"/>
              </a:solidFill>
            </a:endParaRPr>
          </a:p>
          <a:p>
            <a:r>
              <a:rPr lang="en-US" sz="2800" b="1" i="1" dirty="0">
                <a:solidFill>
                  <a:srgbClr val="000099"/>
                </a:solidFill>
              </a:rPr>
              <a:t> + </a:t>
            </a:r>
            <a:r>
              <a:rPr lang="vi-VN" sz="2800" b="1" i="1" dirty="0">
                <a:solidFill>
                  <a:srgbClr val="000099"/>
                </a:solidFill>
              </a:rPr>
              <a:t>when</a:t>
            </a:r>
            <a:r>
              <a:rPr lang="en-US" sz="2800" b="1" i="1" dirty="0">
                <a:solidFill>
                  <a:srgbClr val="000099"/>
                </a:solidFill>
              </a:rPr>
              <a:t> : </a:t>
            </a:r>
            <a:r>
              <a:rPr lang="vi-VN" sz="2800" b="1" i="1" dirty="0">
                <a:solidFill>
                  <a:srgbClr val="000099"/>
                </a:solidFill>
              </a:rPr>
              <a:t>khi</a:t>
            </a:r>
            <a:endParaRPr lang="en-US" sz="2800" b="1" i="1" dirty="0">
              <a:solidFill>
                <a:srgbClr val="000099"/>
              </a:solidFill>
            </a:endParaRPr>
          </a:p>
          <a:p>
            <a:r>
              <a:rPr lang="en-US" sz="2800" b="1" i="1" dirty="0">
                <a:solidFill>
                  <a:srgbClr val="000099"/>
                </a:solidFill>
              </a:rPr>
              <a:t> + </a:t>
            </a:r>
            <a:r>
              <a:rPr lang="vi-VN" sz="2800" b="1" i="1" dirty="0">
                <a:solidFill>
                  <a:srgbClr val="000099"/>
                </a:solidFill>
              </a:rPr>
              <a:t> while</a:t>
            </a:r>
            <a:r>
              <a:rPr lang="en-US" sz="2800" b="1" i="1" dirty="0">
                <a:solidFill>
                  <a:srgbClr val="000099"/>
                </a:solidFill>
              </a:rPr>
              <a:t> : </a:t>
            </a:r>
            <a:r>
              <a:rPr lang="vi-VN" sz="2800" b="1" i="1" dirty="0">
                <a:solidFill>
                  <a:srgbClr val="000099"/>
                </a:solidFill>
              </a:rPr>
              <a:t>trong khi</a:t>
            </a:r>
            <a:endParaRPr lang="en-US" sz="2800" b="1" i="1" dirty="0">
              <a:solidFill>
                <a:srgbClr val="000099"/>
              </a:solidFill>
            </a:endParaRPr>
          </a:p>
          <a:p>
            <a:r>
              <a:rPr lang="en-US" sz="2800" b="1" i="1" dirty="0">
                <a:solidFill>
                  <a:srgbClr val="000099"/>
                </a:solidFill>
              </a:rPr>
              <a:t> + </a:t>
            </a:r>
            <a:r>
              <a:rPr lang="vi-VN" sz="2800" b="1" i="1" dirty="0">
                <a:solidFill>
                  <a:srgbClr val="000099"/>
                </a:solidFill>
              </a:rPr>
              <a:t> till/ until </a:t>
            </a:r>
            <a:r>
              <a:rPr lang="en-US" sz="2800" b="1" i="1" dirty="0">
                <a:solidFill>
                  <a:srgbClr val="000099"/>
                </a:solidFill>
              </a:rPr>
              <a:t>: </a:t>
            </a:r>
            <a:r>
              <a:rPr lang="vi-VN" sz="2800" b="1" i="1" dirty="0">
                <a:solidFill>
                  <a:srgbClr val="000099"/>
                </a:solidFill>
              </a:rPr>
              <a:t>cho đến khi</a:t>
            </a:r>
            <a:endParaRPr lang="en-US" sz="2800" b="1" i="1" dirty="0">
              <a:solidFill>
                <a:srgbClr val="000099"/>
              </a:solidFill>
            </a:endParaRPr>
          </a:p>
          <a:p>
            <a:r>
              <a:rPr lang="en-US" sz="2800" b="1" i="1" dirty="0">
                <a:solidFill>
                  <a:srgbClr val="000099"/>
                </a:solidFill>
              </a:rPr>
              <a:t> + </a:t>
            </a:r>
            <a:r>
              <a:rPr lang="vi-VN" sz="2800" b="1" i="1" dirty="0">
                <a:solidFill>
                  <a:srgbClr val="000099"/>
                </a:solidFill>
              </a:rPr>
              <a:t> as soon as </a:t>
            </a:r>
            <a:r>
              <a:rPr lang="en-US" sz="2800" b="1" i="1" dirty="0">
                <a:solidFill>
                  <a:srgbClr val="000099"/>
                </a:solidFill>
              </a:rPr>
              <a:t>: </a:t>
            </a:r>
            <a:r>
              <a:rPr lang="vi-VN" sz="2800" b="1" i="1" dirty="0">
                <a:solidFill>
                  <a:srgbClr val="000099"/>
                </a:solidFill>
              </a:rPr>
              <a:t>ngay khi</a:t>
            </a:r>
            <a:endParaRPr lang="en-US" sz="2800" b="1" i="1" dirty="0">
              <a:solidFill>
                <a:srgbClr val="000099"/>
              </a:solidFill>
            </a:endParaRPr>
          </a:p>
          <a:p>
            <a:r>
              <a:rPr lang="en-US" sz="2800" b="1" i="1" dirty="0">
                <a:solidFill>
                  <a:srgbClr val="000099"/>
                </a:solidFill>
              </a:rPr>
              <a:t> + </a:t>
            </a:r>
            <a:r>
              <a:rPr lang="vi-VN" sz="2800" b="1" i="1" dirty="0">
                <a:solidFill>
                  <a:srgbClr val="000099"/>
                </a:solidFill>
              </a:rPr>
              <a:t>…</a:t>
            </a:r>
          </a:p>
          <a:p>
            <a:endParaRPr lang="vi-VN" sz="2800" b="1" dirty="0">
              <a:solidFill>
                <a:srgbClr val="00009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6915" y="234438"/>
            <a:ext cx="103828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An adverb clause of time 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shows when something happens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lvl="0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It is usually introduced by time connectors: 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before, after, when, while, till / until, as soon as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…</a:t>
            </a:r>
            <a:endParaRPr lang="vi-VN" sz="32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8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1052289" y="393182"/>
            <a:ext cx="1066376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sentences and write I.C if the underlined clause is an independent clause or D.C if it is a dependent clause</a:t>
            </a: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C2857D99-7E44-76B9-9581-BF03AC396FF5}"/>
              </a:ext>
            </a:extLst>
          </p:cNvPr>
          <p:cNvSpPr/>
          <p:nvPr/>
        </p:nvSpPr>
        <p:spPr>
          <a:xfrm>
            <a:off x="496899" y="49975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AE87A8EE-A241-5F34-E951-B0C5D1E1BEC9}"/>
              </a:ext>
            </a:extLst>
          </p:cNvPr>
          <p:cNvSpPr txBox="1"/>
          <p:nvPr/>
        </p:nvSpPr>
        <p:spPr>
          <a:xfrm>
            <a:off x="549684" y="41339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9B14CF8-CF6A-27E0-BCA7-D53E35BDB374}"/>
              </a:ext>
            </a:extLst>
          </p:cNvPr>
          <p:cNvSpPr txBox="1"/>
          <p:nvPr/>
        </p:nvSpPr>
        <p:spPr>
          <a:xfrm>
            <a:off x="1691987" y="1320162"/>
            <a:ext cx="991990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I’ll wait for you here until you get back.</a:t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Make sure you lock the door when you go out.</a:t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You must get a permit before you build a campfire at a national park.</a:t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Don’t use too much water while you are having a shower.</a:t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As soon as my friends come, we will pick up rubbish on the beach.</a:t>
            </a:r>
            <a:r>
              <a:rPr lang="en-US" sz="3600" dirty="0"/>
              <a:t> </a:t>
            </a:r>
            <a:endParaRPr lang="vi-VN" sz="3600" dirty="0"/>
          </a:p>
        </p:txBody>
      </p: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DFA83789-B079-A68F-C512-4A58C13D59B1}"/>
              </a:ext>
            </a:extLst>
          </p:cNvPr>
          <p:cNvCxnSpPr/>
          <p:nvPr/>
        </p:nvCxnSpPr>
        <p:spPr>
          <a:xfrm flipV="1">
            <a:off x="2231070" y="1824149"/>
            <a:ext cx="3697782" cy="18672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1A480199-F364-DD44-A9BF-3AD64ED634B1}"/>
              </a:ext>
            </a:extLst>
          </p:cNvPr>
          <p:cNvSpPr/>
          <p:nvPr/>
        </p:nvSpPr>
        <p:spPr>
          <a:xfrm>
            <a:off x="496899" y="1295851"/>
            <a:ext cx="7192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I.C</a:t>
            </a:r>
            <a:endParaRPr lang="vi-VN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4C0380AF-6343-6797-A15D-C2C601300C78}"/>
              </a:ext>
            </a:extLst>
          </p:cNvPr>
          <p:cNvCxnSpPr>
            <a:cxnSpLocks/>
          </p:cNvCxnSpPr>
          <p:nvPr/>
        </p:nvCxnSpPr>
        <p:spPr>
          <a:xfrm>
            <a:off x="7600335" y="2359742"/>
            <a:ext cx="3134647" cy="22317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Hình chữ nhật 23">
            <a:extLst>
              <a:ext uri="{FF2B5EF4-FFF2-40B4-BE49-F238E27FC236}">
                <a16:creationId xmlns:a16="http://schemas.microsoft.com/office/drawing/2014/main" id="{68A3904E-7ABB-4A57-BAA7-6B633439BAEA}"/>
              </a:ext>
            </a:extLst>
          </p:cNvPr>
          <p:cNvSpPr/>
          <p:nvPr/>
        </p:nvSpPr>
        <p:spPr>
          <a:xfrm>
            <a:off x="496899" y="1824149"/>
            <a:ext cx="8955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D.C</a:t>
            </a:r>
            <a:endParaRPr lang="vi-VN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AB335BDC-4C8B-6E97-01B2-FDA7EADD6EE6}"/>
              </a:ext>
            </a:extLst>
          </p:cNvPr>
          <p:cNvCxnSpPr>
            <a:cxnSpLocks/>
          </p:cNvCxnSpPr>
          <p:nvPr/>
        </p:nvCxnSpPr>
        <p:spPr>
          <a:xfrm flipV="1">
            <a:off x="2379406" y="2871020"/>
            <a:ext cx="3942736" cy="19664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Hình chữ nhật 26">
            <a:extLst>
              <a:ext uri="{FF2B5EF4-FFF2-40B4-BE49-F238E27FC236}">
                <a16:creationId xmlns:a16="http://schemas.microsoft.com/office/drawing/2014/main" id="{0C1858D3-07CA-9755-FFDF-46BBC7B9F5FF}"/>
              </a:ext>
            </a:extLst>
          </p:cNvPr>
          <p:cNvSpPr/>
          <p:nvPr/>
        </p:nvSpPr>
        <p:spPr>
          <a:xfrm>
            <a:off x="543760" y="2382059"/>
            <a:ext cx="7192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I.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endParaRPr lang="vi-VN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29" name="Đường nối Thẳng 28">
            <a:extLst>
              <a:ext uri="{FF2B5EF4-FFF2-40B4-BE49-F238E27FC236}">
                <a16:creationId xmlns:a16="http://schemas.microsoft.com/office/drawing/2014/main" id="{E54CE65B-C000-E3F2-3E40-B05F33A44063}"/>
              </a:ext>
            </a:extLst>
          </p:cNvPr>
          <p:cNvCxnSpPr>
            <a:cxnSpLocks/>
          </p:cNvCxnSpPr>
          <p:nvPr/>
        </p:nvCxnSpPr>
        <p:spPr>
          <a:xfrm flipV="1">
            <a:off x="7225211" y="4010526"/>
            <a:ext cx="4052389" cy="24932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Hình chữ nhật 30">
            <a:extLst>
              <a:ext uri="{FF2B5EF4-FFF2-40B4-BE49-F238E27FC236}">
                <a16:creationId xmlns:a16="http://schemas.microsoft.com/office/drawing/2014/main" id="{54A03CBA-ACE6-BBF0-2060-1541E08D9618}"/>
              </a:ext>
            </a:extLst>
          </p:cNvPr>
          <p:cNvSpPr/>
          <p:nvPr/>
        </p:nvSpPr>
        <p:spPr>
          <a:xfrm>
            <a:off x="455626" y="3463787"/>
            <a:ext cx="8955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D.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endParaRPr lang="vi-VN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32" name="Đường nối Thẳng 31">
            <a:extLst>
              <a:ext uri="{FF2B5EF4-FFF2-40B4-BE49-F238E27FC236}">
                <a16:creationId xmlns:a16="http://schemas.microsoft.com/office/drawing/2014/main" id="{43599F55-D2FF-CBCA-A65D-DA7D39542412}"/>
              </a:ext>
            </a:extLst>
          </p:cNvPr>
          <p:cNvCxnSpPr>
            <a:cxnSpLocks/>
          </p:cNvCxnSpPr>
          <p:nvPr/>
        </p:nvCxnSpPr>
        <p:spPr>
          <a:xfrm flipV="1">
            <a:off x="1788047" y="4549995"/>
            <a:ext cx="1456598" cy="32572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Hình chữ nhật 33">
            <a:extLst>
              <a:ext uri="{FF2B5EF4-FFF2-40B4-BE49-F238E27FC236}">
                <a16:creationId xmlns:a16="http://schemas.microsoft.com/office/drawing/2014/main" id="{5A3241AB-666E-2340-3BA2-D682FF3B648D}"/>
              </a:ext>
            </a:extLst>
          </p:cNvPr>
          <p:cNvSpPr/>
          <p:nvPr/>
        </p:nvSpPr>
        <p:spPr>
          <a:xfrm>
            <a:off x="543760" y="4545515"/>
            <a:ext cx="8955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D.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endParaRPr lang="vi-VN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35" name="Đường nối Thẳng 34">
            <a:extLst>
              <a:ext uri="{FF2B5EF4-FFF2-40B4-BE49-F238E27FC236}">
                <a16:creationId xmlns:a16="http://schemas.microsoft.com/office/drawing/2014/main" id="{A0C59423-428B-B8C3-F8D6-1F647328AA7C}"/>
              </a:ext>
            </a:extLst>
          </p:cNvPr>
          <p:cNvCxnSpPr>
            <a:cxnSpLocks/>
          </p:cNvCxnSpPr>
          <p:nvPr/>
        </p:nvCxnSpPr>
        <p:spPr>
          <a:xfrm>
            <a:off x="2231070" y="5134357"/>
            <a:ext cx="5126982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12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7" grpId="0"/>
      <p:bldP spid="31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63959" y="894542"/>
            <a:ext cx="80226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A, B, or C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46770" y="8677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9555" y="76775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7E22F98-66D5-FFE9-167E-1278287F7B1C}"/>
              </a:ext>
            </a:extLst>
          </p:cNvPr>
          <p:cNvSpPr txBox="1"/>
          <p:nvPr/>
        </p:nvSpPr>
        <p:spPr>
          <a:xfrm>
            <a:off x="487067" y="1428189"/>
            <a:ext cx="1162047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I was not at home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he came to see me yesterday.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when                            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B.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until                              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C.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as soon as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We called the forest guard unit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we saw the bush fire.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as soon as                    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B.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while                            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C.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until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I went straight to the gym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I left home.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while                            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B.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before                           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C.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after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You can stay with us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you find a suitable place to stay.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as soon as                    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B.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before                           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C.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until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We cleaned up everything at the campsite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we left.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until                              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B.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before                           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C.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while</a:t>
            </a:r>
            <a:r>
              <a:rPr lang="en-US" sz="3200" dirty="0"/>
              <a:t> </a:t>
            </a:r>
            <a:endParaRPr lang="vi-VN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98072" y="40765"/>
            <a:ext cx="2895231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</a:p>
        </p:txBody>
      </p:sp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8E212046-F13E-D9DF-9CE9-D64313D583D8}"/>
              </a:ext>
            </a:extLst>
          </p:cNvPr>
          <p:cNvSpPr/>
          <p:nvPr/>
        </p:nvSpPr>
        <p:spPr>
          <a:xfrm>
            <a:off x="418102" y="1979475"/>
            <a:ext cx="562905" cy="5241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E0736BE2-8A86-B0AB-A417-DCD20F3CFD18}"/>
              </a:ext>
            </a:extLst>
          </p:cNvPr>
          <p:cNvSpPr/>
          <p:nvPr/>
        </p:nvSpPr>
        <p:spPr>
          <a:xfrm>
            <a:off x="438298" y="2942217"/>
            <a:ext cx="542709" cy="53197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08F0C2B8-77E9-984E-7F97-4490EEE6BF5E}"/>
              </a:ext>
            </a:extLst>
          </p:cNvPr>
          <p:cNvSpPr/>
          <p:nvPr/>
        </p:nvSpPr>
        <p:spPr>
          <a:xfrm>
            <a:off x="8336060" y="3909814"/>
            <a:ext cx="552796" cy="5241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CE901B56-660C-5D99-828E-F89A9985D9F5}"/>
              </a:ext>
            </a:extLst>
          </p:cNvPr>
          <p:cNvSpPr/>
          <p:nvPr/>
        </p:nvSpPr>
        <p:spPr>
          <a:xfrm>
            <a:off x="8345465" y="4879406"/>
            <a:ext cx="543391" cy="5241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221B989B-5A25-3954-C3B8-B256DCA4870C}"/>
              </a:ext>
            </a:extLst>
          </p:cNvPr>
          <p:cNvSpPr/>
          <p:nvPr/>
        </p:nvSpPr>
        <p:spPr>
          <a:xfrm>
            <a:off x="4380105" y="5894181"/>
            <a:ext cx="572895" cy="5241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3931</TotalTime>
  <Words>1424</Words>
  <Application>Microsoft Office PowerPoint</Application>
  <PresentationFormat>Widescreen</PresentationFormat>
  <Paragraphs>175</Paragraphs>
  <Slides>19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Bahnschrift SemiBold Condensed</vt:lpstr>
      <vt:lpstr>Calibri</vt:lpstr>
      <vt:lpstr>Calibri Light</vt:lpstr>
      <vt:lpstr>inherit</vt:lpstr>
      <vt:lpstr>Myriad Pro</vt:lpstr>
      <vt:lpstr>Times New Roman</vt:lpstr>
      <vt:lpstr>VNI-Ariston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248</cp:revision>
  <dcterms:created xsi:type="dcterms:W3CDTF">2020-12-09T02:04:09Z</dcterms:created>
  <dcterms:modified xsi:type="dcterms:W3CDTF">2024-01-19T16:39:53Z</dcterms:modified>
</cp:coreProperties>
</file>