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27" r:id="rId2"/>
    <p:sldId id="319" r:id="rId3"/>
    <p:sldId id="317" r:id="rId4"/>
    <p:sldId id="355" r:id="rId5"/>
    <p:sldId id="356" r:id="rId6"/>
    <p:sldId id="354" r:id="rId7"/>
    <p:sldId id="328" r:id="rId8"/>
    <p:sldId id="320" r:id="rId9"/>
    <p:sldId id="322" r:id="rId10"/>
    <p:sldId id="329" r:id="rId11"/>
    <p:sldId id="335" r:id="rId12"/>
    <p:sldId id="331" r:id="rId13"/>
    <p:sldId id="333" r:id="rId14"/>
    <p:sldId id="332" r:id="rId15"/>
    <p:sldId id="334" r:id="rId16"/>
    <p:sldId id="321" r:id="rId17"/>
    <p:sldId id="330" r:id="rId18"/>
    <p:sldId id="351" r:id="rId19"/>
    <p:sldId id="336" r:id="rId20"/>
    <p:sldId id="337" r:id="rId21"/>
    <p:sldId id="340" r:id="rId22"/>
    <p:sldId id="338" r:id="rId23"/>
    <p:sldId id="339" r:id="rId24"/>
    <p:sldId id="341" r:id="rId25"/>
    <p:sldId id="342" r:id="rId26"/>
    <p:sldId id="343" r:id="rId27"/>
    <p:sldId id="316" r:id="rId28"/>
    <p:sldId id="344" r:id="rId29"/>
    <p:sldId id="345" r:id="rId30"/>
    <p:sldId id="348" r:id="rId31"/>
    <p:sldId id="349" r:id="rId32"/>
    <p:sldId id="350" r:id="rId33"/>
    <p:sldId id="352" r:id="rId34"/>
    <p:sldId id="35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10" y="7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3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17.xml"/><Relationship Id="rId4" Type="http://schemas.openxmlformats.org/officeDocument/2006/relationships/audio" Target="../media/audio2.wav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5" y="0"/>
            <a:ext cx="9109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79516" y="2362705"/>
            <a:ext cx="7467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>
                <a:solidFill>
                  <a:srgbClr val="00B050"/>
                </a:solidFill>
                <a:latin typeface="Cooper Black" pitchFamily="18" charset="0"/>
              </a:rPr>
              <a:t>HELLO EVERY ONE !!!</a:t>
            </a:r>
            <a:endParaRPr lang="en-US" sz="4400" b="1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59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27132" y="151014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30" name="Oval 6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67981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54126" y="40707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37967" y="494620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211289" y="408463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266709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9006681" y="6019801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2133600" y="2717802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8915400" y="2735265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2197510" y="339858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2163994" y="339855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2197510" y="344947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2197510" y="3340100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9047165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9097962" y="33829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9103032" y="3354079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229465" y="341798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103032" y="3354081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097965" y="3382962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703" y="0"/>
            <a:ext cx="9121299" cy="609600"/>
          </a:xfrm>
          <a:prstGeom prst="rect">
            <a:avLst/>
          </a:prstGeom>
          <a:gradFill>
            <a:gsLst>
              <a:gs pos="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Lucky number Game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1188" y="1384983"/>
            <a:ext cx="2322868" cy="523220"/>
            <a:chOff x="1230086" y="1785257"/>
            <a:chExt cx="215339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80173" y="1378645"/>
            <a:ext cx="2211098" cy="523220"/>
            <a:chOff x="1230086" y="1785257"/>
            <a:chExt cx="204978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73850" y="927715"/>
            <a:ext cx="8343561" cy="531873"/>
            <a:chOff x="363373" y="1262747"/>
            <a:chExt cx="7734834" cy="531873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There _______ an interesting match on TV last night.</a:t>
              </a:r>
              <a:endParaRPr lang="en-US" sz="2800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64307" y="1378645"/>
            <a:ext cx="2211098" cy="523220"/>
            <a:chOff x="1230086" y="1785257"/>
            <a:chExt cx="2049781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was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7649620" y="1433562"/>
            <a:ext cx="49317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4677" y="3119006"/>
            <a:ext cx="1342646" cy="1577181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98579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976460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02152" y="11036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188761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80" y="190736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06509" y="932146"/>
            <a:ext cx="8076583" cy="523220"/>
            <a:chOff x="369902" y="2142097"/>
            <a:chExt cx="7180427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52076" y="1410204"/>
            <a:ext cx="1796143" cy="523220"/>
            <a:chOff x="1230086" y="1785257"/>
            <a:chExt cx="1796143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211" y="1403866"/>
            <a:ext cx="2349641" cy="523220"/>
            <a:chOff x="1230086" y="1785257"/>
            <a:chExt cx="2349641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played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69345" y="1403866"/>
            <a:ext cx="2349641" cy="523220"/>
            <a:chOff x="1230086" y="1785257"/>
            <a:chExt cx="2349641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is playing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4580173" y="144517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424677" y="3119006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1888613"/>
            <a:ext cx="379594" cy="41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206697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1893901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2066979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116715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80" y="118690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87843" y="1223580"/>
            <a:ext cx="8629568" cy="531873"/>
            <a:chOff x="363373" y="4026312"/>
            <a:chExt cx="7790310" cy="531873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9417" y="1767937"/>
            <a:ext cx="3374583" cy="523220"/>
            <a:chOff x="1230086" y="1785257"/>
            <a:chExt cx="3374583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69967" y="1761599"/>
            <a:ext cx="3002378" cy="523220"/>
            <a:chOff x="1230086" y="1785257"/>
            <a:chExt cx="3002378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don’t see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4101" y="1761599"/>
            <a:ext cx="3002378" cy="523220"/>
            <a:chOff x="1230086" y="1785257"/>
            <a:chExt cx="3002378" cy="523220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see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7645307" y="17762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424677" y="3119006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99" y="87266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6906" y="699585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297" y="1424288"/>
            <a:ext cx="420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8672" y="872663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5" y="183094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95648" y="1815844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638258" y="1170539"/>
            <a:ext cx="9057060" cy="531873"/>
            <a:chOff x="363373" y="3312302"/>
            <a:chExt cx="8206936" cy="531873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539" y="3312302"/>
              <a:ext cx="776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teacher ______us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810268" y="1671158"/>
            <a:ext cx="4113820" cy="523220"/>
            <a:chOff x="1230086" y="1785257"/>
            <a:chExt cx="411382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56421" y="1654196"/>
            <a:ext cx="3296328" cy="523220"/>
            <a:chOff x="1230086" y="1785257"/>
            <a:chExt cx="3296328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asking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440555" y="1654196"/>
            <a:ext cx="3296328" cy="523220"/>
            <a:chOff x="1230086" y="1785257"/>
            <a:chExt cx="3296328" cy="523220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doesn’t ask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1803525" y="168427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424677" y="3119006"/>
            <a:ext cx="1342646" cy="1577181"/>
          </a:xfrm>
          <a:prstGeom prst="rect">
            <a:avLst/>
          </a:prstGeom>
        </p:spPr>
      </p:pic>
      <p:sp>
        <p:nvSpPr>
          <p:cNvPr id="29" name="Action Button: Home 28">
            <a:hlinkClick r:id="rId8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1105945"/>
            <a:ext cx="369047" cy="39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22798" y="1105944"/>
            <a:ext cx="4150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1539" y="640955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128280" y="1084222"/>
            <a:ext cx="6869272" cy="531873"/>
            <a:chOff x="363373" y="3312302"/>
            <a:chExt cx="6869272" cy="531873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37045" y="1584841"/>
            <a:ext cx="3356954" cy="523220"/>
            <a:chOff x="1230086" y="1785257"/>
            <a:chExt cx="3356954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83198" y="1567879"/>
            <a:ext cx="2975954" cy="523220"/>
            <a:chOff x="1230086" y="1785257"/>
            <a:chExt cx="2975954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 you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67332" y="1567879"/>
            <a:ext cx="2975954" cy="523220"/>
            <a:chOff x="1230086" y="1785257"/>
            <a:chExt cx="2975954" cy="523220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 you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4585829" y="1562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24677" y="3119006"/>
            <a:ext cx="1342646" cy="1577181"/>
          </a:xfrm>
          <a:prstGeom prst="rect">
            <a:avLst/>
          </a:prstGeom>
        </p:spPr>
      </p:pic>
      <p:sp>
        <p:nvSpPr>
          <p:cNvPr id="27" name="Action Button: Home 26">
            <a:hlinkClick r:id="rId7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51410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9580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576122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4353054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4179976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904680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4353054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3453226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5311336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5296235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3472980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5640" y="211277"/>
            <a:ext cx="6768752" cy="1433923"/>
          </a:xfrm>
          <a:prstGeom prst="rect">
            <a:avLst/>
          </a:prstGeom>
          <a:noFill/>
        </p:spPr>
        <p:txBody>
          <a:bodyPr wrap="square" lIns="91427" tIns="45714" rIns="91427" bIns="45714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pic>
        <p:nvPicPr>
          <p:cNvPr id="27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3377" y="1887201"/>
            <a:ext cx="4424041" cy="4241506"/>
          </a:xfrm>
          <a:prstGeom prst="rect">
            <a:avLst/>
          </a:prstGeom>
        </p:spPr>
      </p:pic>
      <p:sp>
        <p:nvSpPr>
          <p:cNvPr id="26" name="Action Button: Home 25">
            <a:hlinkClick r:id="rId13" action="ppaction://hlinksldjump" highlightClick="1"/>
          </p:cNvPr>
          <p:cNvSpPr/>
          <p:nvPr/>
        </p:nvSpPr>
        <p:spPr>
          <a:xfrm>
            <a:off x="4701978" y="6414656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165083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1641500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057505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4860650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345247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3279401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004105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4860650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3452479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255265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4410761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4395660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257240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1189" y="1052464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80174" y="1046126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6509" y="1597187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52076" y="2075245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211" y="2068907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6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9417" y="3153438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69967" y="3147100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7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26159" y="4250975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72312" y="4234013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73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28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37045" y="5339547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83198" y="5322585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64308" y="1046126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69345" y="2068907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4101" y="3147100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56446" y="4234013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67332" y="5322585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7664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4580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7645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2019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4585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165083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1641500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057505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4860650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345247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3279401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004105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4860650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3452479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255265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4410761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4395660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257240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63032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1189" y="1052464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80174" y="1046126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6509" y="1597187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52076" y="2075245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211" y="2068907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6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9417" y="3153438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69967" y="3147100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7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26159" y="4250975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72312" y="4234013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73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28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37045" y="5339547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83198" y="5322585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64308" y="1046126"/>
            <a:ext cx="2080835" cy="481625"/>
            <a:chOff x="1230086" y="1785257"/>
            <a:chExt cx="2080835" cy="48162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42140" y="180521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was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69345" y="2068907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4101" y="3147100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56446" y="4234013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67332" y="5322585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7664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4580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7645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2019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4585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7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43777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5520" y="1073830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9058" y="1978954"/>
            <a:ext cx="836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3858" y="2837936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had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4354" y="3299601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1487" y="3311974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2050" y="3747411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3397" y="4195221"/>
            <a:ext cx="73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5279" y="4999245"/>
            <a:ext cx="102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51410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9580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576122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4353054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4179976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904680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4353054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3453226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5311336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5296235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3472980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2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943477" y="139702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</a:rPr>
              <a:t>Pelmanism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31952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</a:rPr>
              <a:t>GO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21126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81727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472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09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00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59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WENT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450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WAS/</a:t>
            </a:r>
          </a:p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WERE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09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00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59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DID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450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DRANK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80842" y="1480745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28387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8839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7963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4601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99756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59768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45100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1024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899756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15976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5100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31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5" y="2911723"/>
            <a:ext cx="4336475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2037699" y="1105350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0087" y="1105350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80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31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2" y="3174959"/>
            <a:ext cx="4594348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2037699" y="1105350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0087" y="1105350"/>
            <a:ext cx="587983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B : Yes, I played football with some friends .</a:t>
            </a:r>
            <a:r>
              <a:rPr lang="en-US" sz="2800" dirty="0"/>
              <a:t> And you?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C: Oh no,  </a:t>
            </a:r>
            <a:r>
              <a:rPr lang="en-US" sz="2800" dirty="0"/>
              <a:t>I visited my grandparents.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66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35890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4084" y="85644"/>
            <a:ext cx="224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FB7BD"/>
                </a:solidFill>
              </a:rPr>
              <a:t>Grammar 2: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2905" y="49653"/>
            <a:ext cx="219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Imperatives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3458" y="707961"/>
            <a:ext cx="10060561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chemeClr val="tx1"/>
                  </a:solidFill>
                </a:rPr>
                <a:t>Chew</a:t>
              </a:r>
              <a:r>
                <a:rPr lang="en-US" sz="2600" dirty="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 dirty="0">
                  <a:solidFill>
                    <a:schemeClr val="tx1"/>
                  </a:solidFill>
                </a:rPr>
                <a:t>Don’t swallow </a:t>
              </a:r>
              <a:r>
                <a:rPr lang="en-US" sz="2600" dirty="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8" y="4389519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4559147" y="5137338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Positive:   </a:t>
            </a:r>
            <a:r>
              <a:rPr lang="en-US" sz="2600" b="1" dirty="0">
                <a:solidFill>
                  <a:srgbClr val="FF0000"/>
                </a:solidFill>
              </a:rPr>
              <a:t>Vo</a:t>
            </a:r>
          </a:p>
          <a:p>
            <a:r>
              <a:rPr lang="en-US" sz="2600" b="1" dirty="0"/>
              <a:t>Negative:  </a:t>
            </a:r>
            <a:r>
              <a:rPr lang="en-US" sz="2600" b="1" dirty="0">
                <a:solidFill>
                  <a:srgbClr val="FF0000"/>
                </a:solidFill>
              </a:rPr>
              <a:t>Don’t + Vo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EE96A8-5D1C-4902-9D8D-34A94336EE5A}"/>
              </a:ext>
            </a:extLst>
          </p:cNvPr>
          <p:cNvCxnSpPr>
            <a:cxnSpLocks/>
          </p:cNvCxnSpPr>
          <p:nvPr/>
        </p:nvCxnSpPr>
        <p:spPr>
          <a:xfrm>
            <a:off x="1292975" y="4050891"/>
            <a:ext cx="727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450EB-F177-415F-A272-329D7E98979F}"/>
              </a:ext>
            </a:extLst>
          </p:cNvPr>
          <p:cNvCxnSpPr>
            <a:cxnSpLocks/>
          </p:cNvCxnSpPr>
          <p:nvPr/>
        </p:nvCxnSpPr>
        <p:spPr>
          <a:xfrm>
            <a:off x="1312607" y="4744065"/>
            <a:ext cx="1917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B22B66B-E00C-48BC-B69D-16ED056F4651}"/>
              </a:ext>
            </a:extLst>
          </p:cNvPr>
          <p:cNvSpPr/>
          <p:nvPr/>
        </p:nvSpPr>
        <p:spPr>
          <a:xfrm>
            <a:off x="4513931" y="5063613"/>
            <a:ext cx="3194559" cy="10046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3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7624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0" y="928734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17" y="586739"/>
            <a:ext cx="3153911" cy="2002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16" y="696074"/>
            <a:ext cx="2843343" cy="177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1" y="3762732"/>
            <a:ext cx="3476625" cy="1886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0" y="3677681"/>
            <a:ext cx="3476625" cy="1815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937C3E-BC6E-4D85-AE80-31C1F9EB5F96}"/>
              </a:ext>
            </a:extLst>
          </p:cNvPr>
          <p:cNvSpPr txBox="1"/>
          <p:nvPr/>
        </p:nvSpPr>
        <p:spPr>
          <a:xfrm>
            <a:off x="136430" y="2798682"/>
            <a:ext cx="3710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1.(Park / Don’t park) here.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B75B5-6C0A-4E03-AE6A-C063903302A7}"/>
              </a:ext>
            </a:extLst>
          </p:cNvPr>
          <p:cNvSpPr txBox="1"/>
          <p:nvPr/>
        </p:nvSpPr>
        <p:spPr>
          <a:xfrm>
            <a:off x="3476128" y="2625392"/>
            <a:ext cx="431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(Close / Open) the window. It’s windy outside.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DA94A-862F-4BEB-9891-505BBE5673B1}"/>
              </a:ext>
            </a:extLst>
          </p:cNvPr>
          <p:cNvSpPr txBox="1"/>
          <p:nvPr/>
        </p:nvSpPr>
        <p:spPr>
          <a:xfrm>
            <a:off x="7370423" y="2588765"/>
            <a:ext cx="579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(Tidy up / Don’t tidy up) your room.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FBEE8B-C919-416A-AD66-2624603A440A}"/>
              </a:ext>
            </a:extLst>
          </p:cNvPr>
          <p:cNvGrpSpPr/>
          <p:nvPr/>
        </p:nvGrpSpPr>
        <p:grpSpPr>
          <a:xfrm>
            <a:off x="136430" y="5700480"/>
            <a:ext cx="6927544" cy="455973"/>
            <a:chOff x="1748127" y="4983911"/>
            <a:chExt cx="4479816" cy="45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698E35-14E2-4AB0-AC88-4FB99B027A64}"/>
                </a:ext>
              </a:extLst>
            </p:cNvPr>
            <p:cNvSpPr txBox="1"/>
            <p:nvPr/>
          </p:nvSpPr>
          <p:spPr>
            <a:xfrm>
              <a:off x="1748127" y="4983911"/>
              <a:ext cx="4450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51E140-DD35-4296-AEDD-DFB66367C1D9}"/>
                </a:ext>
              </a:extLst>
            </p:cNvPr>
            <p:cNvSpPr txBox="1"/>
            <p:nvPr/>
          </p:nvSpPr>
          <p:spPr>
            <a:xfrm>
              <a:off x="1910256" y="5039774"/>
              <a:ext cx="4317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(Use / Don’t use) the lift when there is ﬁre.</a:t>
              </a:r>
              <a:endPara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16B44-3829-402D-B589-269A874E8061}"/>
              </a:ext>
            </a:extLst>
          </p:cNvPr>
          <p:cNvSpPr/>
          <p:nvPr/>
        </p:nvSpPr>
        <p:spPr>
          <a:xfrm>
            <a:off x="974554" y="622340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Lift : </a:t>
            </a:r>
            <a:r>
              <a:rPr lang="en-US" sz="2000" b="1" dirty="0" err="1">
                <a:solidFill>
                  <a:srgbClr val="0070C0"/>
                </a:solidFill>
              </a:rPr>
              <a:t>thang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2D4AEE-DA54-4ED6-80F1-D1361206DC56}"/>
              </a:ext>
            </a:extLst>
          </p:cNvPr>
          <p:cNvSpPr txBox="1"/>
          <p:nvPr/>
        </p:nvSpPr>
        <p:spPr>
          <a:xfrm>
            <a:off x="5875183" y="5813995"/>
            <a:ext cx="6071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(Try / Don’t try) to get up early to do some exercise.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1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4" y="530946"/>
            <a:ext cx="4271435" cy="4236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03137" y="5343563"/>
            <a:ext cx="4185729" cy="529697"/>
            <a:chOff x="1687305" y="4704464"/>
            <a:chExt cx="4185729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5603148" y="5345746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42" y="831273"/>
            <a:ext cx="5402694" cy="36579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743" y="4861782"/>
            <a:ext cx="4792517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4345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0" y="997527"/>
            <a:ext cx="5451775" cy="367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17832" y="4969937"/>
            <a:ext cx="6261674" cy="529697"/>
            <a:chOff x="1687305" y="4704464"/>
            <a:chExt cx="4668557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8175" y="4704464"/>
              <a:ext cx="431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3775118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0" y="542030"/>
            <a:ext cx="5368647" cy="38670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7698" y="4280838"/>
            <a:ext cx="7411102" cy="529697"/>
            <a:chOff x="1687305" y="4704464"/>
            <a:chExt cx="4792517" cy="52969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3779612" y="4295870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3919" y="550262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Lift : </a:t>
            </a:r>
            <a:r>
              <a:rPr lang="en-US" sz="2000" b="1" dirty="0" err="1">
                <a:solidFill>
                  <a:srgbClr val="0070C0"/>
                </a:solidFill>
              </a:rPr>
              <a:t>thang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0" y="969819"/>
            <a:ext cx="5022284" cy="33805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00110" y="4613036"/>
            <a:ext cx="8258290" cy="598972"/>
            <a:chOff x="1687305" y="4635189"/>
            <a:chExt cx="4804447" cy="598972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00" y="4635189"/>
              <a:ext cx="452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2451324" y="4613036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860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16058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68906" y="93791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90" y="5554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2165142" y="83252"/>
            <a:ext cx="880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9591" y="749453"/>
            <a:ext cx="8516039" cy="548509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11" y="917244"/>
            <a:ext cx="2974554" cy="95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0943" y="1882738"/>
            <a:ext cx="678138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4937" y="3498544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as the instruction on equipment.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2646" y="4045709"/>
            <a:ext cx="178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litter.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2647" y="4560509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your sports shoes.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74936" y="5059271"/>
            <a:ext cx="25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your fee first.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1216" y="5465617"/>
            <a:ext cx="419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Don’t eat or drink at the gym.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2551410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2542075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95808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576122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4353054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4179976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904680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4353054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3453226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5311336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5296235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3472980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" y="176182"/>
            <a:ext cx="121319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80842" y="1266511"/>
            <a:ext cx="9665584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Period 64: 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17341" y="2454089"/>
            <a:ext cx="6457345" cy="788922"/>
            <a:chOff x="267457" y="1811975"/>
            <a:chExt cx="6457345" cy="78892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57" y="1823286"/>
              <a:ext cx="961782" cy="77761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746179" y="3614389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Grammar: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77831" y="3605182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6B2167-2EB1-45CE-82FF-B49875D5B5A9}"/>
              </a:ext>
            </a:extLst>
          </p:cNvPr>
          <p:cNvSpPr txBox="1"/>
          <p:nvPr/>
        </p:nvSpPr>
        <p:spPr>
          <a:xfrm>
            <a:off x="2944559" y="2557730"/>
            <a:ext cx="257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A161C-792A-45E9-8536-33FCD8D3B418}"/>
              </a:ext>
            </a:extLst>
          </p:cNvPr>
          <p:cNvSpPr txBox="1"/>
          <p:nvPr/>
        </p:nvSpPr>
        <p:spPr>
          <a:xfrm>
            <a:off x="8736930" y="2524532"/>
            <a:ext cx="190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 19)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AB88D2-F8D0-4593-AE64-8D01EDDA03A1}"/>
              </a:ext>
            </a:extLst>
          </p:cNvPr>
          <p:cNvSpPr txBox="1"/>
          <p:nvPr/>
        </p:nvSpPr>
        <p:spPr>
          <a:xfrm>
            <a:off x="2153309" y="4694466"/>
            <a:ext cx="8446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the end of the lesson, students will be able to use the past simple tense and imperatives.</a:t>
            </a:r>
            <a:endParaRPr lang="vi-VN" sz="2000" b="1" dirty="0"/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854FC830-9B95-469A-ADB9-1744F0BA58FC}"/>
              </a:ext>
            </a:extLst>
          </p:cNvPr>
          <p:cNvSpPr txBox="1"/>
          <p:nvPr/>
        </p:nvSpPr>
        <p:spPr>
          <a:xfrm>
            <a:off x="3079123" y="448070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3399"/>
                </a:solidFill>
                <a:latin typeface="Arial" panose="020B0604020202020204" pitchFamily="34" charset="0"/>
              </a:rPr>
              <a:pPr/>
              <a:t>Thursday, February 15, 2024</a:t>
            </a:fld>
            <a:endParaRPr lang="vi-VN" sz="4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59931"/>
            <a:ext cx="10972800" cy="7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5160" y="1600350"/>
            <a:ext cx="9227131" cy="3257162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Do ex B1,2,4 (P. 9,10,11)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Make 3 sentences about yourself, using the past simple.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Give 3 orders or tell your friends to do an activity / everyday routine.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Prepare  lesson 5- skills 1..</a:t>
            </a: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4038600" y="-172143"/>
            <a:ext cx="4267200" cy="1485900"/>
          </a:xfrm>
          <a:prstGeom prst="rect">
            <a:avLst/>
          </a:prstGeom>
        </p:spPr>
        <p:txBody>
          <a:bodyPr wrap="none" lIns="91427" tIns="45714" rIns="91427" bIns="45714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6441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3678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7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78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7" y="256526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12" y="2555930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9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6128" y="346708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44849" y="348683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15"/>
            <a:ext cx="12093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5758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7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94735" y="709702"/>
          <a:ext cx="10117393" cy="3981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</a:t>
                      </a: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V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Vo 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Vo 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086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regular and irregular verbs in past simple tense.</a:t>
                      </a:r>
                    </a:p>
                    <a:p>
                      <a:r>
                        <a:rPr lang="en-GB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Ex:</a:t>
                      </a:r>
                      <a:r>
                        <a:rPr lang="en-GB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- went            ;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78603" y="5314949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* Adverbs of time are used with the past simple are:  </a:t>
            </a:r>
            <a:r>
              <a:rPr lang="en-US" sz="2200" b="1" i="1" dirty="0">
                <a:solidFill>
                  <a:srgbClr val="C00000"/>
                </a:solidFill>
              </a:rPr>
              <a:t>yesterday, 2 weeks/ 3 months… ago, last week/ month/ year/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553" y="652617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43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433090" y="80366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0" y="1548166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17" y="1206170"/>
            <a:ext cx="3153911" cy="222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16" y="1315506"/>
            <a:ext cx="2843343" cy="200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05" y="3966716"/>
            <a:ext cx="3476625" cy="244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31" y="3834494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1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7" y="256526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12" y="2555930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9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6128" y="346708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44849" y="348683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315"/>
            <a:ext cx="12093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5758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7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07922" y="535952"/>
          <a:ext cx="10333702" cy="4768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V(2/ed/)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V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(?):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Vo 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Vo 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5189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Irregular verbs                              Regular verbs.</a:t>
                      </a:r>
                    </a:p>
                    <a:p>
                      <a:r>
                        <a:rPr lang="en-GB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    -   V(2/ed)                               Vo      -    V(2/ed)</a:t>
                      </a:r>
                    </a:p>
                    <a:p>
                      <a:r>
                        <a:rPr lang="en-GB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-   went                                    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94498" y="5257266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Adverbs of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C00000"/>
                </a:solidFill>
              </a:rPr>
              <a:t>yesterday, ago, last, in 2000, in the past, when I was…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433" y="535952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077" y="648638"/>
            <a:ext cx="105761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537" y="1756064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5893" y="1791087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(+): I </a:t>
            </a:r>
            <a:r>
              <a:rPr lang="en-US" sz="2600" b="1" u="sng" dirty="0">
                <a:solidFill>
                  <a:srgbClr val="FF0000"/>
                </a:solidFill>
              </a:rPr>
              <a:t>was</a:t>
            </a:r>
            <a:r>
              <a:rPr lang="en-US" sz="2600" b="1" dirty="0"/>
              <a:t> at home yesterday.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5758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7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6CA42-75D5-411D-94D6-5C7897C70BE3}"/>
              </a:ext>
            </a:extLst>
          </p:cNvPr>
          <p:cNvSpPr/>
          <p:nvPr/>
        </p:nvSpPr>
        <p:spPr>
          <a:xfrm>
            <a:off x="2871712" y="2379709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(-): I </a:t>
            </a:r>
            <a:r>
              <a:rPr lang="en-US" sz="2600" b="1" u="sng" dirty="0">
                <a:solidFill>
                  <a:srgbClr val="FF0000"/>
                </a:solidFill>
              </a:rPr>
              <a:t>wasn’t</a:t>
            </a:r>
            <a:r>
              <a:rPr lang="en-US" sz="2600" b="1" dirty="0"/>
              <a:t>  at home yesterday.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505A0-518B-42D5-9BE5-3330F38001D9}"/>
              </a:ext>
            </a:extLst>
          </p:cNvPr>
          <p:cNvSpPr/>
          <p:nvPr/>
        </p:nvSpPr>
        <p:spPr>
          <a:xfrm>
            <a:off x="2839140" y="3047593"/>
            <a:ext cx="90873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(?): </a:t>
            </a:r>
            <a:r>
              <a:rPr lang="en-US" sz="2600" b="1" u="sng" dirty="0">
                <a:solidFill>
                  <a:srgbClr val="FF0000"/>
                </a:solidFill>
              </a:rPr>
              <a:t>Was</a:t>
            </a:r>
            <a:r>
              <a:rPr lang="en-US" sz="2600" b="1" dirty="0"/>
              <a:t> you at home yesterday.    Yes, I was.  /   No, I wasn’t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29613-7C3C-4147-92F2-6DAC948C12BB}"/>
              </a:ext>
            </a:extLst>
          </p:cNvPr>
          <p:cNvSpPr/>
          <p:nvPr/>
        </p:nvSpPr>
        <p:spPr>
          <a:xfrm>
            <a:off x="885170" y="1229128"/>
            <a:ext cx="7137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A. To be: was/ were (not)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8CA8A8-5488-46A0-9C3F-EF50A64CF78D}"/>
              </a:ext>
            </a:extLst>
          </p:cNvPr>
          <p:cNvSpPr/>
          <p:nvPr/>
        </p:nvSpPr>
        <p:spPr>
          <a:xfrm>
            <a:off x="1097592" y="3682803"/>
            <a:ext cx="367594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(+): S + was/ were + O.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9AB142-E6D1-4978-9326-65D8380047E0}"/>
              </a:ext>
            </a:extLst>
          </p:cNvPr>
          <p:cNvSpPr/>
          <p:nvPr/>
        </p:nvSpPr>
        <p:spPr>
          <a:xfrm>
            <a:off x="1097592" y="4277490"/>
            <a:ext cx="438286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(-): S + wasn’t/ weren’t +O.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75333-80C6-4DE3-80E1-AD3A8A3D7BAF}"/>
              </a:ext>
            </a:extLst>
          </p:cNvPr>
          <p:cNvSpPr/>
          <p:nvPr/>
        </p:nvSpPr>
        <p:spPr>
          <a:xfrm>
            <a:off x="1066845" y="4782511"/>
            <a:ext cx="3796489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(?): Was/ Were + S + O.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3B1A0D-3998-4364-9308-6A0AEF5768D3}"/>
              </a:ext>
            </a:extLst>
          </p:cNvPr>
          <p:cNvSpPr/>
          <p:nvPr/>
        </p:nvSpPr>
        <p:spPr>
          <a:xfrm>
            <a:off x="968523" y="5496855"/>
            <a:ext cx="6096000" cy="10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Yes, S + was/were.</a:t>
            </a: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No, S + wasn’t/ weren’t.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E9DA1-DB38-4E45-BA3C-CEAF01F98A58}"/>
              </a:ext>
            </a:extLst>
          </p:cNvPr>
          <p:cNvSpPr/>
          <p:nvPr/>
        </p:nvSpPr>
        <p:spPr>
          <a:xfrm>
            <a:off x="888605" y="3636215"/>
            <a:ext cx="4716048" cy="31029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F5D7C2-ECF8-4F40-8F31-8870D5E7F9C2}"/>
              </a:ext>
            </a:extLst>
          </p:cNvPr>
          <p:cNvSpPr/>
          <p:nvPr/>
        </p:nvSpPr>
        <p:spPr>
          <a:xfrm>
            <a:off x="5935251" y="4538799"/>
            <a:ext cx="5892955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- I/ he/ she/ it/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ít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was/ wasn’t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- you/ we/ they/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nhiều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were / weren’t </a:t>
            </a:r>
          </a:p>
        </p:txBody>
      </p:sp>
    </p:spTree>
    <p:extLst>
      <p:ext uri="{BB962C8B-B14F-4D97-AF65-F5344CB8AC3E}">
        <p14:creationId xmlns:p14="http://schemas.microsoft.com/office/powerpoint/2010/main" val="5735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  <p:bldP spid="19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7" y="550930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5562" y="1484382"/>
            <a:ext cx="1057618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512" y="2745202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9080" y="2576725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(+): I </a:t>
            </a:r>
            <a:r>
              <a:rPr lang="en-US" sz="2600" b="1" dirty="0"/>
              <a:t>played</a:t>
            </a:r>
            <a:r>
              <a:rPr lang="en-US" sz="2600" dirty="0"/>
              <a:t> badminton with </a:t>
            </a:r>
            <a:r>
              <a:rPr lang="en-US" sz="2600" dirty="0" err="1"/>
              <a:t>Phong</a:t>
            </a:r>
            <a:r>
              <a:rPr lang="en-US" sz="2600" dirty="0"/>
              <a:t>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5758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7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6CA42-75D5-411D-94D6-5C7897C70BE3}"/>
              </a:ext>
            </a:extLst>
          </p:cNvPr>
          <p:cNvSpPr/>
          <p:nvPr/>
        </p:nvSpPr>
        <p:spPr>
          <a:xfrm>
            <a:off x="2599080" y="3090930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(-): I didn’t </a:t>
            </a:r>
            <a:r>
              <a:rPr lang="en-US" sz="2600" b="1" dirty="0"/>
              <a:t>play</a:t>
            </a:r>
            <a:r>
              <a:rPr lang="en-US" sz="2600" dirty="0"/>
              <a:t> badminton…………………………….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505A0-518B-42D5-9BE5-3330F38001D9}"/>
              </a:ext>
            </a:extLst>
          </p:cNvPr>
          <p:cNvSpPr/>
          <p:nvPr/>
        </p:nvSpPr>
        <p:spPr>
          <a:xfrm>
            <a:off x="2599079" y="3671420"/>
            <a:ext cx="74691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(?): I didn’t </a:t>
            </a:r>
            <a:r>
              <a:rPr lang="en-US" sz="2600" b="1" dirty="0"/>
              <a:t>play</a:t>
            </a:r>
            <a:r>
              <a:rPr lang="en-US" sz="2600" dirty="0"/>
              <a:t> badminton…………………………….?</a:t>
            </a:r>
          </a:p>
          <a:p>
            <a:r>
              <a:rPr lang="en-US" sz="2600" dirty="0"/>
              <a:t>Yes, I did.           </a:t>
            </a:r>
          </a:p>
          <a:p>
            <a:r>
              <a:rPr lang="en-US" sz="2600" dirty="0"/>
              <a:t> No, I didn’t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29613-7C3C-4147-92F2-6DAC948C12BB}"/>
              </a:ext>
            </a:extLst>
          </p:cNvPr>
          <p:cNvSpPr/>
          <p:nvPr/>
        </p:nvSpPr>
        <p:spPr>
          <a:xfrm>
            <a:off x="1032655" y="2064872"/>
            <a:ext cx="71379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B. Verb  </a:t>
            </a:r>
          </a:p>
        </p:txBody>
      </p:sp>
    </p:spTree>
    <p:extLst>
      <p:ext uri="{BB962C8B-B14F-4D97-AF65-F5344CB8AC3E}">
        <p14:creationId xmlns:p14="http://schemas.microsoft.com/office/powerpoint/2010/main" val="17468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290" y="1683198"/>
            <a:ext cx="11798710" cy="4943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75" y="94079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0666" y="204252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0667" y="3067259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9080" y="3677473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(+): I </a:t>
            </a:r>
            <a:r>
              <a:rPr lang="en-US" sz="2600" b="1" dirty="0"/>
              <a:t>played</a:t>
            </a:r>
            <a:r>
              <a:rPr lang="en-US" sz="2600" dirty="0"/>
              <a:t> badminton with </a:t>
            </a:r>
            <a:r>
              <a:rPr lang="en-US" sz="2600" dirty="0" err="1"/>
              <a:t>Phong</a:t>
            </a:r>
            <a:r>
              <a:rPr lang="en-US" sz="2600" dirty="0"/>
              <a:t>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5758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7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6CA42-75D5-411D-94D6-5C7897C70BE3}"/>
              </a:ext>
            </a:extLst>
          </p:cNvPr>
          <p:cNvSpPr/>
          <p:nvPr/>
        </p:nvSpPr>
        <p:spPr>
          <a:xfrm>
            <a:off x="2599080" y="4191678"/>
            <a:ext cx="7469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(-): I didn’t </a:t>
            </a:r>
            <a:r>
              <a:rPr lang="en-US" sz="2600" b="1" dirty="0"/>
              <a:t>play</a:t>
            </a:r>
            <a:r>
              <a:rPr lang="en-US" sz="2600" dirty="0"/>
              <a:t> badminton…………………………….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505A0-518B-42D5-9BE5-3330F38001D9}"/>
              </a:ext>
            </a:extLst>
          </p:cNvPr>
          <p:cNvSpPr/>
          <p:nvPr/>
        </p:nvSpPr>
        <p:spPr>
          <a:xfrm>
            <a:off x="2599079" y="4846897"/>
            <a:ext cx="74691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(?): I didn’t </a:t>
            </a:r>
            <a:r>
              <a:rPr lang="en-US" sz="2600" b="1" dirty="0"/>
              <a:t>play</a:t>
            </a:r>
            <a:r>
              <a:rPr lang="en-US" sz="2600" dirty="0"/>
              <a:t> badminton…………………………….?</a:t>
            </a:r>
          </a:p>
          <a:p>
            <a:r>
              <a:rPr lang="en-US" sz="2600" dirty="0"/>
              <a:t>Yes, I did.           </a:t>
            </a:r>
          </a:p>
          <a:p>
            <a:r>
              <a:rPr lang="en-US" sz="2600" dirty="0"/>
              <a:t> No, I didn’t</a:t>
            </a:r>
          </a:p>
        </p:txBody>
      </p:sp>
    </p:spTree>
    <p:extLst>
      <p:ext uri="{BB962C8B-B14F-4D97-AF65-F5344CB8AC3E}">
        <p14:creationId xmlns:p14="http://schemas.microsoft.com/office/powerpoint/2010/main" val="250757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27" y="256526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12" y="2555930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22798" y="5761225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9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6128" y="346708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44849" y="348683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228"/>
            <a:ext cx="120936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25758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 1: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47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simple </a:t>
            </a:r>
            <a:r>
              <a:rPr lang="en-US" sz="2800" b="1" i="1" dirty="0"/>
              <a:t>( </a:t>
            </a:r>
            <a:r>
              <a:rPr lang="en-US" sz="2800" b="1" i="1" dirty="0" err="1"/>
              <a:t>Thì</a:t>
            </a:r>
            <a:r>
              <a:rPr lang="en-US" sz="2800" b="1" i="1" dirty="0"/>
              <a:t> </a:t>
            </a:r>
            <a:r>
              <a:rPr lang="en-US" sz="2800" b="1" i="1" dirty="0" err="1"/>
              <a:t>quá</a:t>
            </a:r>
            <a:r>
              <a:rPr lang="en-US" sz="2800" b="1" i="1" dirty="0"/>
              <a:t> </a:t>
            </a:r>
            <a:r>
              <a:rPr lang="en-US" sz="2800" b="1" i="1" dirty="0" err="1"/>
              <a:t>khứ</a:t>
            </a:r>
            <a:r>
              <a:rPr lang="en-US" sz="2800" b="1" i="1" dirty="0"/>
              <a:t> </a:t>
            </a:r>
            <a:r>
              <a:rPr lang="en-US" sz="2800" b="1" i="1" dirty="0" err="1"/>
              <a:t>đơn</a:t>
            </a:r>
            <a:r>
              <a:rPr lang="en-US" sz="2800" b="1" i="1" dirty="0"/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12"/>
              </p:ext>
            </p:extLst>
          </p:nvPr>
        </p:nvGraphicFramePr>
        <p:xfrm>
          <a:off x="707922" y="535952"/>
          <a:ext cx="10333702" cy="400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8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V(2/ed/)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V</a:t>
                      </a:r>
                      <a:r>
                        <a:rPr lang="en-US" sz="2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(?):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Vo 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3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5189">
                <a:tc gridSpan="3">
                  <a:txBody>
                    <a:bodyPr/>
                    <a:lstStyle/>
                    <a:p>
                      <a:r>
                        <a:rPr lang="en-US" sz="24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Irregular verbs                              Regular verbs.</a:t>
                      </a:r>
                    </a:p>
                    <a:p>
                      <a:r>
                        <a:rPr lang="en-GB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    -   V(2)                               Vo      -    V(ed)</a:t>
                      </a:r>
                    </a:p>
                    <a:p>
                      <a:r>
                        <a:rPr lang="en-GB" sz="2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-   went                                    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94498" y="5257266"/>
            <a:ext cx="8947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Adverbs of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C00000"/>
                </a:solidFill>
              </a:rPr>
              <a:t>yesterday, ago, last, in 2000, in the past, when (</a:t>
            </a:r>
            <a:r>
              <a:rPr lang="en-US" sz="2200" b="1" i="1" dirty="0" err="1">
                <a:solidFill>
                  <a:srgbClr val="C00000"/>
                </a:solidFill>
              </a:rPr>
              <a:t>trong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câu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</a:rPr>
              <a:t>khẳng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en-US" sz="2200" b="1" i="1">
                <a:solidFill>
                  <a:srgbClr val="C00000"/>
                </a:solidFill>
              </a:rPr>
              <a:t>định)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5433" y="535952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7" y="1650835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42" y="1641500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5" y="4057505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4860650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90" y="3452479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2797" y="3279401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8188" y="4004105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2798" y="4860650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4563" y="3452479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9258" y="2552651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66" y="4410761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11539" y="4395660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7979" y="257240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21466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2482191" y="121467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041189" y="1052464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80174" y="1046126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6509" y="1597187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52076" y="2075245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5211" y="2068907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6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9417" y="3153438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69967" y="3147100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17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26159" y="4250975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572312" y="4234013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073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28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037045" y="5339547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583198" y="5322585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664308" y="1046126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69345" y="2068907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654101" y="3147100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656446" y="4234013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67332" y="5322585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</TotalTime>
  <Words>2622</Words>
  <Application>Microsoft Office PowerPoint</Application>
  <PresentationFormat>Widescreen</PresentationFormat>
  <Paragraphs>495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.VnArabia</vt:lpstr>
      <vt:lpstr>.VnAvantH</vt:lpstr>
      <vt:lpstr>.VnTifani Heavy</vt:lpstr>
      <vt:lpstr>Arial</vt:lpstr>
      <vt:lpstr>Calibri</vt:lpstr>
      <vt:lpstr>Calibri Light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168</cp:revision>
  <dcterms:created xsi:type="dcterms:W3CDTF">2020-12-09T02:04:09Z</dcterms:created>
  <dcterms:modified xsi:type="dcterms:W3CDTF">2024-02-15T16:11:17Z</dcterms:modified>
</cp:coreProperties>
</file>