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7" r:id="rId2"/>
    <p:sldId id="260" r:id="rId3"/>
    <p:sldId id="274" r:id="rId4"/>
    <p:sldId id="275" r:id="rId5"/>
    <p:sldId id="276" r:id="rId6"/>
    <p:sldId id="277" r:id="rId7"/>
    <p:sldId id="273" r:id="rId8"/>
    <p:sldId id="272" r:id="rId9"/>
    <p:sldId id="278" r:id="rId10"/>
    <p:sldId id="258" r:id="rId11"/>
    <p:sldId id="259" r:id="rId12"/>
    <p:sldId id="261" r:id="rId13"/>
    <p:sldId id="279" r:id="rId14"/>
    <p:sldId id="262" r:id="rId15"/>
    <p:sldId id="280" r:id="rId16"/>
    <p:sldId id="265" r:id="rId17"/>
    <p:sldId id="263" r:id="rId18"/>
    <p:sldId id="281" r:id="rId19"/>
    <p:sldId id="264" r:id="rId20"/>
    <p:sldId id="284" r:id="rId21"/>
    <p:sldId id="266" r:id="rId22"/>
    <p:sldId id="285" r:id="rId23"/>
    <p:sldId id="267" r:id="rId24"/>
    <p:sldId id="283" r:id="rId25"/>
    <p:sldId id="286" r:id="rId26"/>
    <p:sldId id="287" r:id="rId27"/>
    <p:sldId id="269" r:id="rId2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6" autoAdjust="0"/>
    <p:restoredTop sz="94557" autoAdjust="0"/>
  </p:normalViewPr>
  <p:slideViewPr>
    <p:cSldViewPr>
      <p:cViewPr varScale="1">
        <p:scale>
          <a:sx n="53" d="100"/>
          <a:sy n="53" d="100"/>
        </p:scale>
        <p:origin x="117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BCDBF-8BA2-4F4D-A8B9-B4EA31B9D359}" type="datetimeFigureOut">
              <a:rPr lang="en-VN" smtClean="0"/>
              <a:t>02/25/2024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6FB29-ADD5-824F-BAF0-224124F52BC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8987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Kim Dung 0336032445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6FB29-ADD5-824F-BAF0-224124F52BC7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560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Kim Dung 0336032445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6FB29-ADD5-824F-BAF0-224124F52BC7}" type="slidenum">
              <a:rPr lang="en-VN" smtClean="0"/>
              <a:t>13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28050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Kim Dung 0336032445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6FB29-ADD5-824F-BAF0-224124F52BC7}" type="slidenum">
              <a:rPr lang="en-VN" smtClean="0"/>
              <a:t>27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73967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3.svg"/><Relationship Id="rId3" Type="http://schemas.openxmlformats.org/officeDocument/2006/relationships/image" Target="../media/image11.svg"/><Relationship Id="rId7" Type="http://schemas.openxmlformats.org/officeDocument/2006/relationships/image" Target="../media/image51.svg"/><Relationship Id="rId12" Type="http://schemas.openxmlformats.org/officeDocument/2006/relationships/image" Target="../media/image52.png"/><Relationship Id="rId17" Type="http://schemas.openxmlformats.org/officeDocument/2006/relationships/image" Target="../media/image38.svg"/><Relationship Id="rId2" Type="http://schemas.openxmlformats.org/officeDocument/2006/relationships/image" Target="../media/image10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34.svg"/><Relationship Id="rId5" Type="http://schemas.openxmlformats.org/officeDocument/2006/relationships/image" Target="../media/image49.svg"/><Relationship Id="rId15" Type="http://schemas.openxmlformats.org/officeDocument/2006/relationships/image" Target="../media/image36.svg"/><Relationship Id="rId10" Type="http://schemas.openxmlformats.org/officeDocument/2006/relationships/image" Target="../media/image33.png"/><Relationship Id="rId4" Type="http://schemas.openxmlformats.org/officeDocument/2006/relationships/image" Target="../media/image48.png"/><Relationship Id="rId9" Type="http://schemas.openxmlformats.org/officeDocument/2006/relationships/image" Target="../media/image32.sv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55.svg"/><Relationship Id="rId7" Type="http://schemas.openxmlformats.org/officeDocument/2006/relationships/image" Target="../media/image3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5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5.sv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1.svg"/><Relationship Id="rId7" Type="http://schemas.openxmlformats.org/officeDocument/2006/relationships/image" Target="../media/image6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49.svg"/><Relationship Id="rId10" Type="http://schemas.openxmlformats.org/officeDocument/2006/relationships/image" Target="../media/image64.png"/><Relationship Id="rId4" Type="http://schemas.openxmlformats.org/officeDocument/2006/relationships/image" Target="../media/image48.png"/><Relationship Id="rId9" Type="http://schemas.openxmlformats.org/officeDocument/2006/relationships/image" Target="../media/image6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Relationship Id="rId9" Type="http://schemas.openxmlformats.org/officeDocument/2006/relationships/image" Target="../media/image4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9.svg"/><Relationship Id="rId7" Type="http://schemas.openxmlformats.org/officeDocument/2006/relationships/image" Target="../media/image71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38.svg"/><Relationship Id="rId5" Type="http://schemas.openxmlformats.org/officeDocument/2006/relationships/image" Target="../media/image36.svg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Relationship Id="rId9" Type="http://schemas.openxmlformats.org/officeDocument/2006/relationships/image" Target="../media/image4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36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Relationship Id="rId9" Type="http://schemas.openxmlformats.org/officeDocument/2006/relationships/image" Target="../media/image4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9.svg"/><Relationship Id="rId7" Type="http://schemas.openxmlformats.org/officeDocument/2006/relationships/image" Target="../media/image36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Relationship Id="rId9" Type="http://schemas.openxmlformats.org/officeDocument/2006/relationships/image" Target="../media/image46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6.svg"/><Relationship Id="rId3" Type="http://schemas.openxmlformats.org/officeDocument/2006/relationships/image" Target="../media/image78.svg"/><Relationship Id="rId7" Type="http://schemas.openxmlformats.org/officeDocument/2006/relationships/image" Target="../media/image80.svg"/><Relationship Id="rId12" Type="http://schemas.openxmlformats.org/officeDocument/2006/relationships/image" Target="../media/image4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40.svg"/><Relationship Id="rId5" Type="http://schemas.openxmlformats.org/officeDocument/2006/relationships/image" Target="../media/image69.svg"/><Relationship Id="rId10" Type="http://schemas.openxmlformats.org/officeDocument/2006/relationships/image" Target="../media/image39.png"/><Relationship Id="rId4" Type="http://schemas.openxmlformats.org/officeDocument/2006/relationships/image" Target="../media/image68.png"/><Relationship Id="rId9" Type="http://schemas.openxmlformats.org/officeDocument/2006/relationships/image" Target="../media/image36.svg"/><Relationship Id="rId1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6.svg"/><Relationship Id="rId3" Type="http://schemas.openxmlformats.org/officeDocument/2006/relationships/image" Target="../media/image78.svg"/><Relationship Id="rId7" Type="http://schemas.openxmlformats.org/officeDocument/2006/relationships/image" Target="../media/image80.svg"/><Relationship Id="rId12" Type="http://schemas.openxmlformats.org/officeDocument/2006/relationships/image" Target="../media/image4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40.svg"/><Relationship Id="rId5" Type="http://schemas.openxmlformats.org/officeDocument/2006/relationships/image" Target="../media/image69.svg"/><Relationship Id="rId10" Type="http://schemas.openxmlformats.org/officeDocument/2006/relationships/image" Target="../media/image39.png"/><Relationship Id="rId4" Type="http://schemas.openxmlformats.org/officeDocument/2006/relationships/image" Target="../media/image68.png"/><Relationship Id="rId9" Type="http://schemas.openxmlformats.org/officeDocument/2006/relationships/image" Target="../media/image36.svg"/><Relationship Id="rId14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13" Type="http://schemas.openxmlformats.org/officeDocument/2006/relationships/image" Target="../media/image45.png"/><Relationship Id="rId3" Type="http://schemas.openxmlformats.org/officeDocument/2006/relationships/image" Target="../media/image77.png"/><Relationship Id="rId7" Type="http://schemas.openxmlformats.org/officeDocument/2006/relationships/image" Target="../media/image79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svg"/><Relationship Id="rId11" Type="http://schemas.openxmlformats.org/officeDocument/2006/relationships/image" Target="../media/image39.png"/><Relationship Id="rId5" Type="http://schemas.openxmlformats.org/officeDocument/2006/relationships/image" Target="../media/image68.png"/><Relationship Id="rId15" Type="http://schemas.openxmlformats.org/officeDocument/2006/relationships/image" Target="../media/image82.png"/><Relationship Id="rId10" Type="http://schemas.openxmlformats.org/officeDocument/2006/relationships/image" Target="../media/image36.svg"/><Relationship Id="rId4" Type="http://schemas.openxmlformats.org/officeDocument/2006/relationships/image" Target="../media/image78.svg"/><Relationship Id="rId9" Type="http://schemas.openxmlformats.org/officeDocument/2006/relationships/image" Target="../media/image35.png"/><Relationship Id="rId14" Type="http://schemas.openxmlformats.org/officeDocument/2006/relationships/image" Target="../media/image4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976068"/>
            <a:ext cx="18288000" cy="2493880"/>
            <a:chOff x="0" y="0"/>
            <a:chExt cx="6186311" cy="843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43609"/>
            </a:xfrm>
            <a:custGeom>
              <a:avLst/>
              <a:gdLst/>
              <a:ahLst/>
              <a:cxnLst/>
              <a:rect l="l" t="t" r="r" b="b"/>
              <a:pathLst>
                <a:path w="6186311" h="843609">
                  <a:moveTo>
                    <a:pt x="0" y="0"/>
                  </a:moveTo>
                  <a:lnTo>
                    <a:pt x="6186311" y="0"/>
                  </a:lnTo>
                  <a:lnTo>
                    <a:pt x="6186311" y="843609"/>
                  </a:lnTo>
                  <a:lnTo>
                    <a:pt x="0" y="8436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44" b="31324"/>
          <a:stretch>
            <a:fillRect/>
          </a:stretch>
        </p:blipFill>
        <p:spPr>
          <a:xfrm>
            <a:off x="-178714" y="7498152"/>
            <a:ext cx="18742690" cy="27720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185274" y="1738534"/>
            <a:ext cx="10100592" cy="70199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440352" y="1028700"/>
            <a:ext cx="1086396" cy="10863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872785" y="1000125"/>
            <a:ext cx="1073367" cy="1130942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68281AC4-FD75-07FE-C8E8-27D8C41E57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03" y="2106467"/>
            <a:ext cx="12094963" cy="48917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A3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734607"/>
            <a:ext cx="16230600" cy="7523693"/>
            <a:chOff x="0" y="0"/>
            <a:chExt cx="21640800" cy="1003159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0" y="0"/>
              <a:ext cx="12568052" cy="1003159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V="1">
              <a:off x="9072748" y="0"/>
              <a:ext cx="12568052" cy="10031591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2405558" y="3044113"/>
            <a:ext cx="11205048" cy="5141003"/>
            <a:chOff x="62675" y="-420969"/>
            <a:chExt cx="14940064" cy="6854671"/>
          </a:xfrm>
        </p:grpSpPr>
        <p:sp>
          <p:nvSpPr>
            <p:cNvPr id="6" name="TextBox 6"/>
            <p:cNvSpPr txBox="1"/>
            <p:nvPr/>
          </p:nvSpPr>
          <p:spPr>
            <a:xfrm>
              <a:off x="62675" y="-420969"/>
              <a:ext cx="14940064" cy="10879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878"/>
                </a:lnSpc>
              </a:pPr>
              <a:r>
                <a:rPr lang="en-US" sz="4500" b="1" dirty="0">
                  <a:solidFill>
                    <a:srgbClr val="A5A35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4500" b="1" dirty="0" err="1">
                  <a:solidFill>
                    <a:srgbClr val="A5A35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4500" b="1" dirty="0">
                  <a:solidFill>
                    <a:srgbClr val="A5A35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A5A35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sz="4500" b="1" dirty="0">
                  <a:solidFill>
                    <a:srgbClr val="A5A35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A5A35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4500" b="1" dirty="0">
                  <a:solidFill>
                    <a:srgbClr val="A5A35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A5A35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ngụ</a:t>
              </a:r>
              <a:r>
                <a:rPr lang="en-US" sz="4500" b="1" dirty="0">
                  <a:solidFill>
                    <a:srgbClr val="A5A35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A5A35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endParaRPr lang="en-US" sz="4500" b="1" dirty="0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2675" y="1209707"/>
              <a:ext cx="14369389" cy="52239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ngụ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xuôi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vần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mượn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loài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cỏ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triết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4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VN" sz="4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63374" y="644391"/>
            <a:ext cx="2181186" cy="2433371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6B4C7794-1106-233A-660D-AFB1F49CE2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00" y="5520698"/>
            <a:ext cx="4572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A3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2205506" y="3595118"/>
            <a:ext cx="6431663" cy="51336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9758299" y="3595118"/>
            <a:ext cx="6431663" cy="51336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31869" y="1484356"/>
            <a:ext cx="14224261" cy="121552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40562" y="1068641"/>
            <a:ext cx="11806875" cy="144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73"/>
              </a:lnSpc>
              <a:spcBef>
                <a:spcPct val="0"/>
              </a:spcBef>
            </a:pPr>
            <a:r>
              <a:rPr lang="en-US" sz="5500" b="1" dirty="0">
                <a:solidFill>
                  <a:srgbClr val="FFE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500" b="1" dirty="0" err="1">
                <a:solidFill>
                  <a:srgbClr val="FFE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500" b="1" dirty="0">
                <a:solidFill>
                  <a:srgbClr val="FFE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E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500" b="1" dirty="0">
                <a:solidFill>
                  <a:srgbClr val="FFE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E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5500" b="1" dirty="0">
                <a:solidFill>
                  <a:srgbClr val="FFE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E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5500" b="1" dirty="0">
                <a:solidFill>
                  <a:srgbClr val="FFE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E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500" b="1" dirty="0">
                <a:solidFill>
                  <a:srgbClr val="FFE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E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5500" b="1" dirty="0">
                <a:solidFill>
                  <a:srgbClr val="FFE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E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5500" b="1" dirty="0">
                <a:solidFill>
                  <a:srgbClr val="FFE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E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endParaRPr lang="en-US" sz="5500" b="1" dirty="0">
              <a:solidFill>
                <a:srgbClr val="FFE7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569273" y="5023421"/>
            <a:ext cx="5660327" cy="3121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45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4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96209" y="5023421"/>
            <a:ext cx="5489193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5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VN" sz="4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500" b="1" dirty="0">
              <a:solidFill>
                <a:srgbClr val="24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277715" y="3238106"/>
            <a:ext cx="1392832" cy="143995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724922" y="3238106"/>
            <a:ext cx="1392832" cy="143995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541369" y="3295535"/>
            <a:ext cx="830066" cy="1142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57"/>
              </a:lnSpc>
              <a:spcBef>
                <a:spcPct val="0"/>
              </a:spcBef>
            </a:pPr>
            <a:r>
              <a:rPr lang="en-US" sz="6755" b="1" dirty="0">
                <a:solidFill>
                  <a:srgbClr val="FFE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27920" y="3295535"/>
            <a:ext cx="672535" cy="1142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57"/>
              </a:lnSpc>
              <a:spcBef>
                <a:spcPct val="0"/>
              </a:spcBef>
            </a:pPr>
            <a:r>
              <a:rPr lang="en-US" sz="6755" b="1" dirty="0">
                <a:solidFill>
                  <a:srgbClr val="FFE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70" b="74471"/>
          <a:stretch>
            <a:fillRect/>
          </a:stretch>
        </p:blipFill>
        <p:spPr>
          <a:xfrm>
            <a:off x="667268" y="9688637"/>
            <a:ext cx="16999589" cy="88612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4713068" y="6355666"/>
            <a:ext cx="3968392" cy="414158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32406">
            <a:off x="355584" y="8897007"/>
            <a:ext cx="3579719" cy="194606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895624" y="8171876"/>
            <a:ext cx="3101130" cy="283048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702558" y="7169763"/>
            <a:ext cx="652285" cy="10021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941">
            <a:off x="10349165" y="1485306"/>
            <a:ext cx="6731077" cy="7316388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989616" y="2265731"/>
            <a:ext cx="5636357" cy="5773579"/>
            <a:chOff x="0" y="0"/>
            <a:chExt cx="2086610" cy="2137410"/>
          </a:xfrm>
        </p:grpSpPr>
        <p:sp>
          <p:nvSpPr>
            <p:cNvPr id="7" name="Freeform 7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4"/>
              <a:stretch>
                <a:fillRect t="-33372" b="-19505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0227616" y="6179569"/>
            <a:ext cx="2142762" cy="22405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5155169" y="1633549"/>
            <a:ext cx="1470804" cy="22596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872C81-B90E-603A-48BA-1ED75E7F591B}"/>
              </a:ext>
            </a:extLst>
          </p:cNvPr>
          <p:cNvSpPr txBox="1"/>
          <p:nvPr/>
        </p:nvSpPr>
        <p:spPr>
          <a:xfrm>
            <a:off x="924942" y="695744"/>
            <a:ext cx="9144000" cy="8895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en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VN" sz="3600" dirty="0">
                <a:effectLst/>
              </a:rPr>
              <a:t> </a:t>
            </a:r>
            <a:endParaRPr lang="en-V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458941">
            <a:off x="10349165" y="1485306"/>
            <a:ext cx="6731077" cy="73163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0227616" y="6179569"/>
            <a:ext cx="2142762" cy="22405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5155169" y="1633549"/>
            <a:ext cx="1470804" cy="22596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872C81-B90E-603A-48BA-1ED75E7F591B}"/>
              </a:ext>
            </a:extLst>
          </p:cNvPr>
          <p:cNvSpPr txBox="1"/>
          <p:nvPr/>
        </p:nvSpPr>
        <p:spPr>
          <a:xfrm>
            <a:off x="2075584" y="3502817"/>
            <a:ext cx="9144000" cy="2302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6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Văn bản </a:t>
            </a:r>
          </a:p>
          <a:p>
            <a:pPr algn="just">
              <a:lnSpc>
                <a:spcPct val="114000"/>
              </a:lnSpc>
            </a:pPr>
            <a:r>
              <a:rPr lang="vi-VN" sz="6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“Ếch ngồi đáy giếng”</a:t>
            </a:r>
            <a:endParaRPr lang="en-VN" sz="6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6E9977-7378-FB72-34BB-7B8456C109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511" y="3163319"/>
            <a:ext cx="66802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5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>
            <a:extLst>
              <a:ext uri="{FF2B5EF4-FFF2-40B4-BE49-F238E27FC236}">
                <a16:creationId xmlns:a16="http://schemas.microsoft.com/office/drawing/2014/main" id="{9940E226-D02D-FF54-7B77-88F2EB946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 flipV="1">
            <a:off x="12435635" y="4515591"/>
            <a:ext cx="5362931" cy="307897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47216" y="1600800"/>
            <a:ext cx="14224261" cy="12155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 flipV="1">
            <a:off x="503449" y="4580623"/>
            <a:ext cx="5362931" cy="30789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 flipV="1">
            <a:off x="8273872" y="4602113"/>
            <a:ext cx="5362931" cy="30740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275544" y="4602113"/>
            <a:ext cx="5362931" cy="307409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875183" y="1309584"/>
            <a:ext cx="10368327" cy="1237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14"/>
              </a:lnSpc>
              <a:spcBef>
                <a:spcPct val="0"/>
              </a:spcBef>
            </a:pPr>
            <a:r>
              <a:rPr lang="en-US" sz="5000" b="1" dirty="0" err="1">
                <a:solidFill>
                  <a:srgbClr val="FFE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b="1" dirty="0">
                <a:solidFill>
                  <a:srgbClr val="FFE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E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5000" b="1" dirty="0">
                <a:solidFill>
                  <a:srgbClr val="FFE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E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5000" b="1" dirty="0">
                <a:solidFill>
                  <a:srgbClr val="FFE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E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5000" b="1" dirty="0">
              <a:solidFill>
                <a:srgbClr val="FFE7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56179" y="6763943"/>
            <a:ext cx="1888408" cy="20566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20092" y="5437997"/>
            <a:ext cx="850670" cy="13068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5927974" y="5437997"/>
            <a:ext cx="850670" cy="1306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5419588" y="6706793"/>
            <a:ext cx="1888408" cy="205668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183264" y="7322009"/>
            <a:ext cx="1847617" cy="167965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9121236-BC62-D959-6E3B-8244EE797C08}"/>
              </a:ext>
            </a:extLst>
          </p:cNvPr>
          <p:cNvSpPr txBox="1"/>
          <p:nvPr/>
        </p:nvSpPr>
        <p:spPr>
          <a:xfrm>
            <a:off x="2208905" y="3643917"/>
            <a:ext cx="2377353" cy="3444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" name="Picture 20">
            <a:extLst>
              <a:ext uri="{FF2B5EF4-FFF2-40B4-BE49-F238E27FC236}">
                <a16:creationId xmlns:a16="http://schemas.microsoft.com/office/drawing/2014/main" id="{65025B05-BCB0-433C-824F-8C274F8B9C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55337" y="7297764"/>
            <a:ext cx="1847617" cy="167965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E856DFC-F919-9EB8-4DD1-8B32D49B463B}"/>
              </a:ext>
            </a:extLst>
          </p:cNvPr>
          <p:cNvSpPr txBox="1"/>
          <p:nvPr/>
        </p:nvSpPr>
        <p:spPr>
          <a:xfrm>
            <a:off x="5809631" y="3695699"/>
            <a:ext cx="2115169" cy="4011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vung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tể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D48B38-34D3-032A-AC8B-94A19887AD04}"/>
              </a:ext>
            </a:extLst>
          </p:cNvPr>
          <p:cNvSpPr txBox="1"/>
          <p:nvPr/>
        </p:nvSpPr>
        <p:spPr>
          <a:xfrm>
            <a:off x="9807958" y="3538908"/>
            <a:ext cx="2602333" cy="2878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dềnh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E594BE-EEF4-0F8B-19DD-EC1B071EAFC8}"/>
              </a:ext>
            </a:extLst>
          </p:cNvPr>
          <p:cNvSpPr txBox="1"/>
          <p:nvPr/>
        </p:nvSpPr>
        <p:spPr>
          <a:xfrm>
            <a:off x="13982500" y="3389758"/>
            <a:ext cx="2635788" cy="2967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(4)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nghênh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trâu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giẫm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bẹp</a:t>
            </a:r>
            <a:r>
              <a:rPr lang="de-DE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VN" sz="3200" dirty="0">
                <a:effectLst/>
              </a:rPr>
              <a:t> </a:t>
            </a:r>
            <a:endParaRPr lang="en-VN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628"/>
          <a:stretch>
            <a:fillRect/>
          </a:stretch>
        </p:blipFill>
        <p:spPr>
          <a:xfrm>
            <a:off x="8458105" y="2564041"/>
            <a:ext cx="8801195" cy="56460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219201" y="2959101"/>
            <a:ext cx="7637017" cy="4193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49"/>
              </a:lnSpc>
            </a:pPr>
            <a:r>
              <a:rPr lang="en-US" sz="10138" dirty="0">
                <a:solidFill>
                  <a:srgbClr val="E16F1F"/>
                </a:solidFill>
                <a:latin typeface="Jingleberry Bold"/>
              </a:rPr>
              <a:t>II. ĐỌC VÀ</a:t>
            </a:r>
          </a:p>
          <a:p>
            <a:pPr algn="ctr">
              <a:lnSpc>
                <a:spcPts val="10949"/>
              </a:lnSpc>
            </a:pPr>
            <a:r>
              <a:rPr lang="en-US" sz="10138" dirty="0">
                <a:solidFill>
                  <a:srgbClr val="E16F1F"/>
                </a:solidFill>
                <a:latin typeface="Jingleberry Bold"/>
              </a:rPr>
              <a:t>TÌM HIỂU </a:t>
            </a:r>
          </a:p>
          <a:p>
            <a:pPr algn="ctr">
              <a:lnSpc>
                <a:spcPts val="10949"/>
              </a:lnSpc>
            </a:pPr>
            <a:r>
              <a:rPr lang="en-US" sz="10138" dirty="0">
                <a:solidFill>
                  <a:srgbClr val="E16F1F"/>
                </a:solidFill>
                <a:latin typeface="Jingleberry Bold"/>
              </a:rPr>
              <a:t>CHI TIẾT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81127" y="2211794"/>
            <a:ext cx="4466793" cy="7044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306732" y="1587661"/>
            <a:ext cx="10612486" cy="132449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38555" b="37313"/>
          <a:stretch>
            <a:fillRect/>
          </a:stretch>
        </p:blipFill>
        <p:spPr>
          <a:xfrm>
            <a:off x="9273593" y="7320225"/>
            <a:ext cx="7390646" cy="152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55850">
            <a:off x="-281020" y="4242026"/>
            <a:ext cx="2344257" cy="180294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406860" y="2095316"/>
            <a:ext cx="1200508" cy="1258497"/>
            <a:chOff x="0" y="0"/>
            <a:chExt cx="1600678" cy="167799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578460" y="0"/>
              <a:ext cx="1022218" cy="1003632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336370" y="1151713"/>
              <a:ext cx="484181" cy="52628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501816"/>
              <a:ext cx="336370" cy="311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3602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A3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628"/>
          <a:stretch>
            <a:fillRect/>
          </a:stretch>
        </p:blipFill>
        <p:spPr>
          <a:xfrm>
            <a:off x="1028700" y="2105806"/>
            <a:ext cx="10329531" cy="662652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08517" y="2997217"/>
            <a:ext cx="9369895" cy="4655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128"/>
              </a:lnSpc>
            </a:pPr>
            <a:r>
              <a:rPr lang="en-US" sz="10191" b="1" dirty="0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0191" b="1" dirty="0" err="1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10191" b="1" dirty="0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191" b="1" dirty="0" err="1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0191" b="1" dirty="0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191" b="1" dirty="0" err="1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0191" b="1" dirty="0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191" b="1" dirty="0" err="1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0191" b="1" dirty="0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191" b="1" dirty="0" err="1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10191" b="1" dirty="0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191" b="1" dirty="0" err="1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10191" b="1" dirty="0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191" b="1" dirty="0" err="1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0191" b="1" dirty="0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191" b="1" dirty="0" err="1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10191" b="1" dirty="0">
              <a:solidFill>
                <a:srgbClr val="A5A3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652345" y="1718118"/>
            <a:ext cx="6804160" cy="131481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920889" y="1718118"/>
            <a:ext cx="4916217" cy="7753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94078" y="2981045"/>
            <a:ext cx="498646" cy="5562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252580" y="1868447"/>
            <a:ext cx="747969" cy="8344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" r="20091" b="73545"/>
          <a:stretch>
            <a:fillRect/>
          </a:stretch>
        </p:blipFill>
        <p:spPr>
          <a:xfrm>
            <a:off x="4118871" y="9607789"/>
            <a:ext cx="14330923" cy="96697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8783" y="8472272"/>
            <a:ext cx="2794658" cy="255076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30772" y="8472272"/>
            <a:ext cx="3625127" cy="340102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77720" y="6303893"/>
            <a:ext cx="4016984" cy="419229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6863637" y="8049055"/>
            <a:ext cx="652285" cy="1002113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CDDCE0C-0401-DB60-ED1D-B779EFB09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688121"/>
              </p:ext>
            </p:extLst>
          </p:nvPr>
        </p:nvGraphicFramePr>
        <p:xfrm>
          <a:off x="914400" y="876300"/>
          <a:ext cx="16764000" cy="8853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4594">
                  <a:extLst>
                    <a:ext uri="{9D8B030D-6E8A-4147-A177-3AD203B41FA5}">
                      <a16:colId xmlns:a16="http://schemas.microsoft.com/office/drawing/2014/main" val="1155938012"/>
                    </a:ext>
                  </a:extLst>
                </a:gridCol>
                <a:gridCol w="5151206">
                  <a:extLst>
                    <a:ext uri="{9D8B030D-6E8A-4147-A177-3AD203B41FA5}">
                      <a16:colId xmlns:a16="http://schemas.microsoft.com/office/drawing/2014/main" val="899701794"/>
                    </a:ext>
                  </a:extLst>
                </a:gridCol>
                <a:gridCol w="7338200">
                  <a:extLst>
                    <a:ext uri="{9D8B030D-6E8A-4147-A177-3AD203B41FA5}">
                      <a16:colId xmlns:a16="http://schemas.microsoft.com/office/drawing/2014/main" val="3488605859"/>
                    </a:ext>
                  </a:extLst>
                </a:gridCol>
              </a:tblGrid>
              <a:tr h="821699"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</a:pPr>
                      <a:r>
                        <a:rPr lang="de-DE" sz="4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de-DE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4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de-DE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4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VN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42" marR="41342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</a:pPr>
                      <a:r>
                        <a:rPr lang="de-DE" sz="4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hiện</a:t>
                      </a:r>
                      <a:endParaRPr lang="en-VN" sz="4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42" marR="41342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</a:pPr>
                      <a:r>
                        <a:rPr lang="de-DE" sz="4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de-DE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4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VN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42" marR="41342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893896"/>
                  </a:ext>
                </a:extLst>
              </a:tr>
              <a:tr h="1103024"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</a:pPr>
                      <a:r>
                        <a:rPr lang="de-DE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de-DE" sz="4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de-DE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4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VN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42" marR="41342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</a:pP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42" marR="41342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</a:pP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ctr">
                        <a:lnSpc>
                          <a:spcPct val="115000"/>
                        </a:lnSpc>
                      </a:pP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42" marR="41342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538208"/>
                  </a:ext>
                </a:extLst>
              </a:tr>
              <a:tr h="1384425"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</a:pPr>
                      <a:r>
                        <a:rPr lang="de-DE" sz="4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Nhân vật</a:t>
                      </a:r>
                      <a:endParaRPr lang="en-VN" sz="4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42" marR="41342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</a:pP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42" marR="41342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</a:pP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42" marR="41342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160507"/>
                  </a:ext>
                </a:extLst>
              </a:tr>
              <a:tr h="2510026"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</a:pPr>
                      <a:r>
                        <a:rPr lang="de-DE" sz="4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Cốt truyện </a:t>
                      </a:r>
                      <a:endParaRPr lang="en-VN" sz="4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42" marR="41342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</a:pP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42" marR="41342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</a:pP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42" marR="41342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070559"/>
                  </a:ext>
                </a:extLst>
              </a:tr>
              <a:tr h="2791426"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</a:pPr>
                      <a:r>
                        <a:rPr lang="de-DE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de-DE" sz="4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de-DE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4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huống</a:t>
                      </a:r>
                      <a:endParaRPr lang="en-VN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42" marR="41342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</a:pP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42" marR="41342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</a:pP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42" marR="41342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53543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0FF5862-06F2-3CEF-7E8C-CE9BD1A276FF}"/>
              </a:ext>
            </a:extLst>
          </p:cNvPr>
          <p:cNvSpPr txBox="1"/>
          <p:nvPr/>
        </p:nvSpPr>
        <p:spPr>
          <a:xfrm>
            <a:off x="6629400" y="2019300"/>
            <a:ext cx="2221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VN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62279B-69D7-4AD7-E560-AFE00CA35963}"/>
              </a:ext>
            </a:extLst>
          </p:cNvPr>
          <p:cNvSpPr txBox="1"/>
          <p:nvPr/>
        </p:nvSpPr>
        <p:spPr>
          <a:xfrm>
            <a:off x="11049000" y="1711523"/>
            <a:ext cx="6019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4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F11010-E1FB-6A13-4EEB-88EFC1FAB95A}"/>
              </a:ext>
            </a:extLst>
          </p:cNvPr>
          <p:cNvSpPr txBox="1"/>
          <p:nvPr/>
        </p:nvSpPr>
        <p:spPr>
          <a:xfrm>
            <a:off x="5404025" y="2981583"/>
            <a:ext cx="4736432" cy="1463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ctr">
              <a:lnSpc>
                <a:spcPct val="115000"/>
              </a:lnSpc>
            </a:pP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Nhái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R="30480" algn="ctr">
              <a:lnSpc>
                <a:spcPct val="115000"/>
              </a:lnSpc>
            </a:pP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VN" sz="4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CFEE9B-19DA-F3D6-D693-63004EE872FA}"/>
              </a:ext>
            </a:extLst>
          </p:cNvPr>
          <p:cNvSpPr txBox="1"/>
          <p:nvPr/>
        </p:nvSpPr>
        <p:spPr>
          <a:xfrm>
            <a:off x="10661984" y="3359283"/>
            <a:ext cx="6793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4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F21B79-B076-05F3-8DD6-FC5D6CDEBD84}"/>
              </a:ext>
            </a:extLst>
          </p:cNvPr>
          <p:cNvSpPr txBox="1"/>
          <p:nvPr/>
        </p:nvSpPr>
        <p:spPr>
          <a:xfrm>
            <a:off x="5549835" y="4699266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4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C644DF-CD53-A798-4702-E24A47039053}"/>
              </a:ext>
            </a:extLst>
          </p:cNvPr>
          <p:cNvSpPr txBox="1"/>
          <p:nvPr/>
        </p:nvSpPr>
        <p:spPr>
          <a:xfrm>
            <a:off x="11454134" y="4678684"/>
            <a:ext cx="52095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4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3E183D-74F2-FD32-9FAF-A5849E28BC52}"/>
              </a:ext>
            </a:extLst>
          </p:cNvPr>
          <p:cNvSpPr txBox="1"/>
          <p:nvPr/>
        </p:nvSpPr>
        <p:spPr>
          <a:xfrm>
            <a:off x="5409466" y="7298204"/>
            <a:ext cx="47309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dềnh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VN" sz="4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A01B68-A479-4439-E763-07022DBA723C}"/>
              </a:ext>
            </a:extLst>
          </p:cNvPr>
          <p:cNvSpPr txBox="1"/>
          <p:nvPr/>
        </p:nvSpPr>
        <p:spPr>
          <a:xfrm>
            <a:off x="11418040" y="7517918"/>
            <a:ext cx="51174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de-DE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A3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628"/>
          <a:stretch>
            <a:fillRect/>
          </a:stretch>
        </p:blipFill>
        <p:spPr>
          <a:xfrm>
            <a:off x="1028700" y="2105806"/>
            <a:ext cx="10329531" cy="662652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08517" y="3867361"/>
            <a:ext cx="9369895" cy="3103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128"/>
              </a:lnSpc>
            </a:pPr>
            <a:r>
              <a:rPr lang="en-US" sz="10191" b="1" dirty="0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0191" b="1" dirty="0" err="1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10191" b="1" dirty="0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191" b="1" dirty="0" err="1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0191" b="1" dirty="0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191" b="1" dirty="0" err="1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0191" b="1" dirty="0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191" b="1" dirty="0" err="1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0191" b="1" dirty="0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191" b="1" dirty="0" err="1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10191" b="1" dirty="0">
              <a:solidFill>
                <a:srgbClr val="A5A3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652345" y="1718118"/>
            <a:ext cx="6804160" cy="131481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920889" y="1718118"/>
            <a:ext cx="4916217" cy="7753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94078" y="2981045"/>
            <a:ext cx="498646" cy="5562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252580" y="1868447"/>
            <a:ext cx="747969" cy="83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9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8" r="12815" b="67703"/>
          <a:stretch>
            <a:fillRect/>
          </a:stretch>
        </p:blipFill>
        <p:spPr>
          <a:xfrm>
            <a:off x="0" y="9511501"/>
            <a:ext cx="18510070" cy="14687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129055" y="-2667199"/>
            <a:ext cx="5130245" cy="6171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58889" y="8626007"/>
            <a:ext cx="3101130" cy="283048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555959" y="8626007"/>
            <a:ext cx="3101130" cy="2830486"/>
          </a:xfrm>
          <a:prstGeom prst="rect">
            <a:avLst/>
          </a:prstGeom>
        </p:spPr>
      </p:pic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4759821F-1ACA-880F-B0BF-FE2E54E39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379539"/>
              </p:ext>
            </p:extLst>
          </p:nvPr>
        </p:nvGraphicFramePr>
        <p:xfrm>
          <a:off x="685800" y="647700"/>
          <a:ext cx="16992600" cy="8763000"/>
        </p:xfrm>
        <a:graphic>
          <a:graphicData uri="http://schemas.openxmlformats.org/drawingml/2006/table">
            <a:tbl>
              <a:tblPr firstRow="1" firstCol="1" bandRow="1"/>
              <a:tblGrid>
                <a:gridCol w="3429000">
                  <a:extLst>
                    <a:ext uri="{9D8B030D-6E8A-4147-A177-3AD203B41FA5}">
                      <a16:colId xmlns:a16="http://schemas.microsoft.com/office/drawing/2014/main" val="3440043041"/>
                    </a:ext>
                  </a:extLst>
                </a:gridCol>
                <a:gridCol w="6373112">
                  <a:extLst>
                    <a:ext uri="{9D8B030D-6E8A-4147-A177-3AD203B41FA5}">
                      <a16:colId xmlns:a16="http://schemas.microsoft.com/office/drawing/2014/main" val="2014553454"/>
                    </a:ext>
                  </a:extLst>
                </a:gridCol>
                <a:gridCol w="7190488">
                  <a:extLst>
                    <a:ext uri="{9D8B030D-6E8A-4147-A177-3AD203B41FA5}">
                      <a16:colId xmlns:a16="http://schemas.microsoft.com/office/drawing/2014/main" val="2544740579"/>
                    </a:ext>
                  </a:extLst>
                </a:gridCol>
              </a:tblGrid>
              <a:tr h="235795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935" marR="117935" marT="16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 nghĩ, thái độ, hành động của nhân vật Ếch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935" marR="117935" marT="16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 chung</a:t>
                      </a:r>
                      <a:endParaRPr lang="vi-VN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(Bối cảnh sống của ếch như thế nào? Nhận thức và tính cách của nhân vật ếch  được biểu hiện như thế nào?)</a:t>
                      </a:r>
                      <a:endParaRPr lang="vi-VN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935" marR="117935" marT="16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14474"/>
                  </a:ext>
                </a:extLst>
              </a:tr>
              <a:tr h="3484042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Khi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935" marR="117935" marT="16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935" marR="117935" marT="16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935" marR="117935" marT="16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672156"/>
                  </a:ext>
                </a:extLst>
              </a:tr>
              <a:tr h="2921000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Khi ếch ra ngoài giếng</a:t>
                      </a:r>
                      <a:endParaRPr lang="vi-VN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Trời mưa nước trong giếng dềnh lên, đưa Ếch ra ngoài.</a:t>
                      </a:r>
                      <a:endParaRPr lang="vi-VN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935" marR="117935" marT="16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935" marR="117935" marT="16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935" marR="117935" marT="16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334954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53DF73A7-F4D5-8C61-72CE-CDEB93E42C72}"/>
              </a:ext>
            </a:extLst>
          </p:cNvPr>
          <p:cNvSpPr txBox="1"/>
          <p:nvPr/>
        </p:nvSpPr>
        <p:spPr>
          <a:xfrm>
            <a:off x="4270820" y="3240528"/>
            <a:ext cx="6016180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Hàng ngày, cất tiếng kêu ồm ộp làm vang động cả giếng.</a:t>
            </a:r>
            <a:endParaRPr lang="vi-VN" sz="2800" b="0" i="0" u="none" strike="noStrike" dirty="0">
              <a:effectLst/>
              <a:latin typeface="Arial" panose="020B0604020202020204" pitchFamily="34" charset="0"/>
            </a:endParaRPr>
          </a:p>
          <a:p>
            <a:pPr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Tưởng bầu trời trên đầu chỉ bé bằng chiếc vung và nó thì oai như một vị chúa tể.</a:t>
            </a:r>
            <a:endParaRPr lang="en-VN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A7CC41-EF99-6239-F0E1-83E15F7750BB}"/>
              </a:ext>
            </a:extLst>
          </p:cNvPr>
          <p:cNvSpPr txBox="1"/>
          <p:nvPr/>
        </p:nvSpPr>
        <p:spPr>
          <a:xfrm>
            <a:off x="10591800" y="3240528"/>
            <a:ext cx="7010400" cy="207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Ếch sống trong môi trường chật hẹp, trong một thời gian dài.</a:t>
            </a:r>
            <a:endParaRPr lang="vi-VN" sz="2800" b="0" i="0" u="none" strike="noStrike" dirty="0">
              <a:effectLst/>
              <a:latin typeface="Arial" panose="020B0604020202020204" pitchFamily="34" charset="0"/>
            </a:endParaRPr>
          </a:p>
          <a:p>
            <a:pPr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Ếch thiếu hiểu biết, biết nhận thức hạn hẹp, nông cạn nhưng lại chủ quan, kiêu ngạo.</a:t>
            </a:r>
            <a:endParaRPr lang="en-VN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1EED46-A786-9C48-C507-C98620D272E0}"/>
              </a:ext>
            </a:extLst>
          </p:cNvPr>
          <p:cNvSpPr txBox="1"/>
          <p:nvPr/>
        </p:nvSpPr>
        <p:spPr>
          <a:xfrm>
            <a:off x="4290873" y="6605759"/>
            <a:ext cx="6016180" cy="207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Nghênh ngang đi lại khắp nơi, cất tiếng kêu ồm ộp.</a:t>
            </a:r>
            <a:endParaRPr lang="vi-VN" sz="2800" b="0" i="0" u="none" strike="noStrike" dirty="0">
              <a:effectLst/>
              <a:latin typeface="Arial" panose="020B0604020202020204" pitchFamily="34" charset="0"/>
            </a:endParaRPr>
          </a:p>
          <a:p>
            <a:pPr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Nhâng nháo đưa cặp mắt nhìn lên trời, chả thèm để ý xung quanh...</a:t>
            </a:r>
            <a:endParaRPr lang="en-VN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45F301-A453-7B3E-DAEE-974C8ED01B49}"/>
              </a:ext>
            </a:extLst>
          </p:cNvPr>
          <p:cNvSpPr txBox="1"/>
          <p:nvPr/>
        </p:nvSpPr>
        <p:spPr>
          <a:xfrm>
            <a:off x="10583581" y="6654385"/>
            <a:ext cx="7010401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Môi trường sống của Ếch đã thay đổi, rộng lớn hơn, nhiều thứ mới lạ hơn.</a:t>
            </a:r>
            <a:endParaRPr lang="vi-VN" sz="2800" b="0" i="0" u="none" strike="noStrike" dirty="0">
              <a:effectLst/>
              <a:latin typeface="Arial" panose="020B0604020202020204" pitchFamily="34" charset="0"/>
            </a:endParaRPr>
          </a:p>
          <a:p>
            <a:pPr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Ếch vẫn chủ quan, kiêu ngạo, coi thường mọi thứ, không chịu quan sát môi trường sống mới để điều chỉnh thái độ sống.</a:t>
            </a:r>
            <a:endParaRPr lang="en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628"/>
          <a:stretch>
            <a:fillRect/>
          </a:stretch>
        </p:blipFill>
        <p:spPr>
          <a:xfrm>
            <a:off x="8458105" y="2564041"/>
            <a:ext cx="8801195" cy="56460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219201" y="5244951"/>
            <a:ext cx="7637017" cy="139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49"/>
              </a:lnSpc>
            </a:pPr>
            <a:r>
              <a:rPr lang="en-US" sz="10138" dirty="0">
                <a:solidFill>
                  <a:srgbClr val="E16F1F"/>
                </a:solidFill>
                <a:latin typeface="Jingleberry Bold"/>
              </a:rPr>
              <a:t>KHỞI ĐỘNG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81127" y="2211794"/>
            <a:ext cx="4466793" cy="7044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028700" y="1587661"/>
            <a:ext cx="10612486" cy="132449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38555" b="37313"/>
          <a:stretch>
            <a:fillRect/>
          </a:stretch>
        </p:blipFill>
        <p:spPr>
          <a:xfrm>
            <a:off x="9219201" y="6818894"/>
            <a:ext cx="7390646" cy="152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55850">
            <a:off x="1060694" y="4128299"/>
            <a:ext cx="2344257" cy="180294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406860" y="2095316"/>
            <a:ext cx="1200508" cy="1258497"/>
            <a:chOff x="0" y="0"/>
            <a:chExt cx="1600678" cy="167799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578460" y="0"/>
              <a:ext cx="1022218" cy="1003632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336370" y="1151713"/>
              <a:ext cx="484181" cy="52628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501816"/>
              <a:ext cx="336370" cy="3112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A3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628"/>
          <a:stretch>
            <a:fillRect/>
          </a:stretch>
        </p:blipFill>
        <p:spPr>
          <a:xfrm>
            <a:off x="1028700" y="2105806"/>
            <a:ext cx="10329531" cy="662652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08517" y="3867361"/>
            <a:ext cx="9369895" cy="1551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128"/>
              </a:lnSpc>
            </a:pPr>
            <a:r>
              <a:rPr lang="en-US" sz="10191" b="1" dirty="0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0191" b="1" dirty="0" err="1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0191" b="1" dirty="0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191" b="1" dirty="0" err="1">
                <a:solidFill>
                  <a:srgbClr val="A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10191" b="1" dirty="0">
              <a:solidFill>
                <a:srgbClr val="A5A3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652345" y="1718118"/>
            <a:ext cx="6804160" cy="131481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920889" y="1718118"/>
            <a:ext cx="4916217" cy="7753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94078" y="2981045"/>
            <a:ext cx="498646" cy="5562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252580" y="1868447"/>
            <a:ext cx="747969" cy="83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95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333077" y="3508367"/>
            <a:ext cx="5420677" cy="5295212"/>
            <a:chOff x="0" y="0"/>
            <a:chExt cx="4828540" cy="4716780"/>
          </a:xfrm>
        </p:grpSpPr>
        <p:sp>
          <p:nvSpPr>
            <p:cNvPr id="4" name="Freeform 4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FECB70"/>
            </a:solidFill>
            <a:ln w="12700">
              <a:solidFill>
                <a:srgbClr val="000000"/>
              </a:solidFill>
            </a:ln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17" r="12717" b="73586"/>
          <a:stretch>
            <a:fillRect/>
          </a:stretch>
        </p:blipFill>
        <p:spPr>
          <a:xfrm>
            <a:off x="-161794" y="9305925"/>
            <a:ext cx="18594668" cy="12011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73586"/>
          <a:stretch>
            <a:fillRect/>
          </a:stretch>
        </p:blipFill>
        <p:spPr>
          <a:xfrm flipV="1">
            <a:off x="-1059021" y="-172462"/>
            <a:ext cx="22332040" cy="120116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28B90B1-644B-AB2D-4962-9E28819C1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854" y="3496961"/>
            <a:ext cx="6743700" cy="5969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D48007-23E6-F2AE-C356-951FB75B994A}"/>
              </a:ext>
            </a:extLst>
          </p:cNvPr>
          <p:cNvSpPr txBox="1"/>
          <p:nvPr/>
        </p:nvSpPr>
        <p:spPr>
          <a:xfrm>
            <a:off x="6310210" y="1604459"/>
            <a:ext cx="11644713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buFont typeface="Wingdings" pitchFamily="2" charset="2"/>
              <a:buChar char="v"/>
            </a:pP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VN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 typeface="Wingdings" pitchFamily="2" charset="2"/>
              <a:buChar char="v"/>
            </a:pP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 typeface="Wingdings" pitchFamily="2" charset="2"/>
              <a:buChar char="v"/>
            </a:pP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mang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 typeface="Wingdings" pitchFamily="2" charset="2"/>
              <a:buChar char="v"/>
            </a:pP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kiêu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ngạo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thiển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cận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de-DE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VN" sz="3500" dirty="0">
                <a:effectLst/>
              </a:rPr>
              <a:t> </a:t>
            </a:r>
            <a:endParaRPr lang="en-VN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628"/>
          <a:stretch>
            <a:fillRect/>
          </a:stretch>
        </p:blipFill>
        <p:spPr>
          <a:xfrm>
            <a:off x="8458105" y="2564041"/>
            <a:ext cx="8801195" cy="56460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238957" y="3538338"/>
            <a:ext cx="7637017" cy="2795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49"/>
              </a:lnSpc>
            </a:pPr>
            <a:r>
              <a:rPr lang="en-US" sz="10138" dirty="0">
                <a:solidFill>
                  <a:srgbClr val="E16F1F"/>
                </a:solidFill>
                <a:latin typeface="Jingleberry Bold"/>
              </a:rPr>
              <a:t>III.</a:t>
            </a:r>
          </a:p>
          <a:p>
            <a:pPr algn="ctr">
              <a:lnSpc>
                <a:spcPts val="10949"/>
              </a:lnSpc>
            </a:pPr>
            <a:r>
              <a:rPr lang="en-US" sz="10138" dirty="0">
                <a:solidFill>
                  <a:srgbClr val="E16F1F"/>
                </a:solidFill>
                <a:latin typeface="Jingleberry Bold"/>
              </a:rPr>
              <a:t>TỔNG KẾT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81127" y="2211794"/>
            <a:ext cx="4466793" cy="7044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306732" y="1587661"/>
            <a:ext cx="10612486" cy="132449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38555" b="37313"/>
          <a:stretch>
            <a:fillRect/>
          </a:stretch>
        </p:blipFill>
        <p:spPr>
          <a:xfrm>
            <a:off x="9362142" y="6332073"/>
            <a:ext cx="7390646" cy="152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55850">
            <a:off x="-281020" y="4242026"/>
            <a:ext cx="2344257" cy="180294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406860" y="2095316"/>
            <a:ext cx="1200508" cy="1258497"/>
            <a:chOff x="0" y="0"/>
            <a:chExt cx="1600678" cy="167799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578460" y="0"/>
              <a:ext cx="1022218" cy="1003632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336370" y="1151713"/>
              <a:ext cx="484181" cy="52628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501816"/>
              <a:ext cx="336370" cy="311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3542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2316656" y="607982"/>
            <a:ext cx="3882277" cy="1404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41"/>
              </a:lnSpc>
              <a:spcBef>
                <a:spcPct val="0"/>
              </a:spcBef>
            </a:pPr>
            <a:r>
              <a:rPr lang="en-US" sz="4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5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5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5" r="13269" b="72539"/>
          <a:stretch>
            <a:fillRect/>
          </a:stretch>
        </p:blipFill>
        <p:spPr>
          <a:xfrm>
            <a:off x="-923177" y="9258300"/>
            <a:ext cx="19271453" cy="124878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20324" y="7782341"/>
            <a:ext cx="3336980" cy="304575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986714" y="7782341"/>
            <a:ext cx="3670375" cy="335005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5BA05C6-B456-325A-763B-C54BE8A4BC36}"/>
              </a:ext>
            </a:extLst>
          </p:cNvPr>
          <p:cNvSpPr txBox="1"/>
          <p:nvPr/>
        </p:nvSpPr>
        <p:spPr>
          <a:xfrm>
            <a:off x="2235549" y="2561711"/>
            <a:ext cx="6477000" cy="5505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thấm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thía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VN" sz="3500" dirty="0">
                <a:effectLst/>
              </a:rPr>
              <a:t> </a:t>
            </a:r>
            <a:endParaRPr lang="en-VN" sz="3500" dirty="0"/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296E7605-3226-A98B-A780-8385BE053EC9}"/>
              </a:ext>
            </a:extLst>
          </p:cNvPr>
          <p:cNvSpPr txBox="1"/>
          <p:nvPr/>
        </p:nvSpPr>
        <p:spPr>
          <a:xfrm>
            <a:off x="10668000" y="607982"/>
            <a:ext cx="3882277" cy="1404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41"/>
              </a:lnSpc>
              <a:spcBef>
                <a:spcPct val="0"/>
              </a:spcBef>
            </a:pPr>
            <a:r>
              <a:rPr lang="en-US" sz="4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5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D21537-6BE7-910E-2D6C-0E56EC0FFB1E}"/>
              </a:ext>
            </a:extLst>
          </p:cNvPr>
          <p:cNvSpPr txBox="1"/>
          <p:nvPr/>
        </p:nvSpPr>
        <p:spPr>
          <a:xfrm>
            <a:off x="9982200" y="2518767"/>
            <a:ext cx="7400298" cy="5183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ngạo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ý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VN" sz="3200" dirty="0">
                <a:effectLst/>
              </a:rPr>
              <a:t> </a:t>
            </a:r>
            <a:endParaRPr lang="en-V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8" r="12815" b="67703"/>
          <a:stretch>
            <a:fillRect/>
          </a:stretch>
        </p:blipFill>
        <p:spPr>
          <a:xfrm>
            <a:off x="0" y="9511501"/>
            <a:ext cx="18510070" cy="14687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129055" y="-2667199"/>
            <a:ext cx="5130245" cy="6171641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251341" y="990140"/>
            <a:ext cx="8446724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5500" b="1" dirty="0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5500" b="1" dirty="0" err="1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500" b="1" dirty="0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500" b="1" dirty="0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500" b="1" dirty="0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500" b="1" dirty="0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500" b="1" dirty="0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5500" b="1" dirty="0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5500" b="1" dirty="0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endParaRPr lang="en-US" sz="5500" b="1" dirty="0">
              <a:solidFill>
                <a:srgbClr val="E16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58889" y="8626007"/>
            <a:ext cx="3101130" cy="283048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555959" y="8626007"/>
            <a:ext cx="3101130" cy="283048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327232" y="1639851"/>
            <a:ext cx="1338286" cy="149301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67026" y="1028700"/>
            <a:ext cx="724106" cy="807826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6DA4DFFB-FDD7-613C-502D-B92E4D9EE1DD}"/>
              </a:ext>
            </a:extLst>
          </p:cNvPr>
          <p:cNvSpPr/>
          <p:nvPr/>
        </p:nvSpPr>
        <p:spPr>
          <a:xfrm>
            <a:off x="1028700" y="3504442"/>
            <a:ext cx="6362700" cy="6007059"/>
          </a:xfrm>
          <a:prstGeom prst="ellipse">
            <a:avLst/>
          </a:prstGeom>
          <a:solidFill>
            <a:schemeClr val="accent2">
              <a:lumMod val="40000"/>
              <a:lumOff val="60000"/>
              <a:alpha val="2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C8CF61A-B3E6-06C5-BFB2-3AB87DEA0EE3}"/>
              </a:ext>
            </a:extLst>
          </p:cNvPr>
          <p:cNvSpPr/>
          <p:nvPr/>
        </p:nvSpPr>
        <p:spPr>
          <a:xfrm>
            <a:off x="5766355" y="3568405"/>
            <a:ext cx="6362700" cy="6007059"/>
          </a:xfrm>
          <a:prstGeom prst="ellipse">
            <a:avLst/>
          </a:prstGeom>
          <a:solidFill>
            <a:schemeClr val="accent2">
              <a:lumMod val="40000"/>
              <a:lumOff val="60000"/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6EFDD86-61BA-89A5-7DF9-586997B7789E}"/>
              </a:ext>
            </a:extLst>
          </p:cNvPr>
          <p:cNvSpPr/>
          <p:nvPr/>
        </p:nvSpPr>
        <p:spPr>
          <a:xfrm>
            <a:off x="10759840" y="3504442"/>
            <a:ext cx="6362700" cy="600705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46275F-42EA-339A-82C9-F6F1811800B0}"/>
              </a:ext>
            </a:extLst>
          </p:cNvPr>
          <p:cNvSpPr txBox="1"/>
          <p:nvPr/>
        </p:nvSpPr>
        <p:spPr>
          <a:xfrm>
            <a:off x="2159995" y="5080432"/>
            <a:ext cx="3733800" cy="285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765B42-6B60-1586-FC1A-5C94D5D21490}"/>
              </a:ext>
            </a:extLst>
          </p:cNvPr>
          <p:cNvSpPr txBox="1"/>
          <p:nvPr/>
        </p:nvSpPr>
        <p:spPr>
          <a:xfrm>
            <a:off x="7224698" y="4799747"/>
            <a:ext cx="3246171" cy="3416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49E955-17F2-EA3D-4735-C38F4FAB6E2B}"/>
              </a:ext>
            </a:extLst>
          </p:cNvPr>
          <p:cNvSpPr txBox="1"/>
          <p:nvPr/>
        </p:nvSpPr>
        <p:spPr>
          <a:xfrm>
            <a:off x="12147549" y="4757584"/>
            <a:ext cx="3838895" cy="3425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VN" sz="3200" dirty="0">
                <a:effectLst/>
              </a:rPr>
              <a:t> 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22348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3" grpId="0"/>
      <p:bldP spid="35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15" r="26868"/>
          <a:stretch>
            <a:fillRect/>
          </a:stretch>
        </p:blipFill>
        <p:spPr>
          <a:xfrm>
            <a:off x="7736442" y="1954481"/>
            <a:ext cx="7326528" cy="15339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06" r="2631" b="58484"/>
          <a:stretch>
            <a:fillRect/>
          </a:stretch>
        </p:blipFill>
        <p:spPr>
          <a:xfrm>
            <a:off x="-26437" y="8881271"/>
            <a:ext cx="18374713" cy="164273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878366" y="2566217"/>
            <a:ext cx="4419240" cy="9803912"/>
            <a:chOff x="0" y="0"/>
            <a:chExt cx="5892320" cy="1307188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892320" cy="8977218"/>
            </a:xfrm>
            <a:prstGeom prst="rect">
              <a:avLst/>
            </a:prstGeom>
          </p:spPr>
        </p:pic>
        <p:grpSp>
          <p:nvGrpSpPr>
            <p:cNvPr id="7" name="Group 7"/>
            <p:cNvGrpSpPr/>
            <p:nvPr/>
          </p:nvGrpSpPr>
          <p:grpSpPr>
            <a:xfrm>
              <a:off x="0" y="5528082"/>
              <a:ext cx="5892320" cy="7543800"/>
              <a:chOff x="0" y="0"/>
              <a:chExt cx="1494903" cy="19138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9490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94903" h="1913890">
                    <a:moveTo>
                      <a:pt x="0" y="0"/>
                    </a:moveTo>
                    <a:lnTo>
                      <a:pt x="1494903" y="0"/>
                    </a:lnTo>
                    <a:lnTo>
                      <a:pt x="1494903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2BCD6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035351" y="5340680"/>
            <a:ext cx="5866335" cy="535436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01701" y="1028700"/>
            <a:ext cx="2141849" cy="19471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01701" y="3492156"/>
            <a:ext cx="899339" cy="10033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9CA79D-A317-386A-7B74-F029372A8346}"/>
              </a:ext>
            </a:extLst>
          </p:cNvPr>
          <p:cNvSpPr txBox="1"/>
          <p:nvPr/>
        </p:nvSpPr>
        <p:spPr>
          <a:xfrm>
            <a:off x="8305800" y="2247900"/>
            <a:ext cx="675717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F0D825-B65E-7482-FE0E-4B2822A46397}"/>
              </a:ext>
            </a:extLst>
          </p:cNvPr>
          <p:cNvSpPr txBox="1"/>
          <p:nvPr/>
        </p:nvSpPr>
        <p:spPr>
          <a:xfrm>
            <a:off x="7148233" y="4429198"/>
            <a:ext cx="9684326" cy="3214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vi-VN" sz="45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một đoạn văn (khoảng 6 – 8 dòng) nêu lên bài học cho bản thân từ câu chuyện trên, trong đoạn văn có sử dụng thành ngữ “Ếch ngồi đáy giếng”.</a:t>
            </a:r>
            <a:endParaRPr lang="en-VN" sz="4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172E545-90A5-26BB-3485-426C83B2C6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6637" y="7184025"/>
            <a:ext cx="3544836" cy="362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64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15" r="26868"/>
          <a:stretch>
            <a:fillRect/>
          </a:stretch>
        </p:blipFill>
        <p:spPr>
          <a:xfrm>
            <a:off x="7736442" y="1954481"/>
            <a:ext cx="7326528" cy="15339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06" r="2631" b="58484"/>
          <a:stretch>
            <a:fillRect/>
          </a:stretch>
        </p:blipFill>
        <p:spPr>
          <a:xfrm>
            <a:off x="-26437" y="8881271"/>
            <a:ext cx="18374713" cy="164273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878366" y="2566217"/>
            <a:ext cx="4419240" cy="9803912"/>
            <a:chOff x="0" y="0"/>
            <a:chExt cx="5892320" cy="1307188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892320" cy="8977218"/>
            </a:xfrm>
            <a:prstGeom prst="rect">
              <a:avLst/>
            </a:prstGeom>
          </p:spPr>
        </p:pic>
        <p:grpSp>
          <p:nvGrpSpPr>
            <p:cNvPr id="7" name="Group 7"/>
            <p:cNvGrpSpPr/>
            <p:nvPr/>
          </p:nvGrpSpPr>
          <p:grpSpPr>
            <a:xfrm>
              <a:off x="0" y="5528082"/>
              <a:ext cx="5892320" cy="7543800"/>
              <a:chOff x="0" y="0"/>
              <a:chExt cx="1494903" cy="19138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9490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94903" h="1913890">
                    <a:moveTo>
                      <a:pt x="0" y="0"/>
                    </a:moveTo>
                    <a:lnTo>
                      <a:pt x="1494903" y="0"/>
                    </a:lnTo>
                    <a:lnTo>
                      <a:pt x="1494903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2BCD6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035351" y="5340680"/>
            <a:ext cx="5866335" cy="535436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01701" y="1028700"/>
            <a:ext cx="2141849" cy="19471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01701" y="3492156"/>
            <a:ext cx="899339" cy="10033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9CA79D-A317-386A-7B74-F029372A8346}"/>
              </a:ext>
            </a:extLst>
          </p:cNvPr>
          <p:cNvSpPr txBox="1"/>
          <p:nvPr/>
        </p:nvSpPr>
        <p:spPr>
          <a:xfrm>
            <a:off x="8305800" y="2247900"/>
            <a:ext cx="675717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F0D825-B65E-7482-FE0E-4B2822A46397}"/>
              </a:ext>
            </a:extLst>
          </p:cNvPr>
          <p:cNvSpPr txBox="1"/>
          <p:nvPr/>
        </p:nvSpPr>
        <p:spPr>
          <a:xfrm>
            <a:off x="7148233" y="4429198"/>
            <a:ext cx="9684326" cy="3214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vi-VN" sz="45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cuộc sống có nhiều câu chuyện tương tự như truyện "Ếch ngồi đáy giếng", em hãy nêu lên một câu chuyện như thế.</a:t>
            </a:r>
            <a:endParaRPr lang="en-VN" sz="4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603CD63-2CFD-4753-CEF4-ABC05A01A92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802" y="6712279"/>
            <a:ext cx="4300732" cy="39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98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315" r="26868"/>
          <a:stretch>
            <a:fillRect/>
          </a:stretch>
        </p:blipFill>
        <p:spPr>
          <a:xfrm>
            <a:off x="7736442" y="1954481"/>
            <a:ext cx="7326528" cy="15339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315" r="26868"/>
          <a:stretch>
            <a:fillRect/>
          </a:stretch>
        </p:blipFill>
        <p:spPr>
          <a:xfrm>
            <a:off x="7736442" y="3307248"/>
            <a:ext cx="9313308" cy="19499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806" r="2631" b="58484"/>
          <a:stretch>
            <a:fillRect/>
          </a:stretch>
        </p:blipFill>
        <p:spPr>
          <a:xfrm>
            <a:off x="-26437" y="8881271"/>
            <a:ext cx="18374713" cy="164273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878366" y="2566217"/>
            <a:ext cx="4419240" cy="9803912"/>
            <a:chOff x="0" y="0"/>
            <a:chExt cx="5892320" cy="1307188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892320" cy="8977218"/>
            </a:xfrm>
            <a:prstGeom prst="rect">
              <a:avLst/>
            </a:prstGeom>
          </p:spPr>
        </p:pic>
        <p:grpSp>
          <p:nvGrpSpPr>
            <p:cNvPr id="7" name="Group 7"/>
            <p:cNvGrpSpPr/>
            <p:nvPr/>
          </p:nvGrpSpPr>
          <p:grpSpPr>
            <a:xfrm>
              <a:off x="0" y="5528082"/>
              <a:ext cx="5892320" cy="7543800"/>
              <a:chOff x="0" y="0"/>
              <a:chExt cx="1494903" cy="19138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9490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94903" h="1913890">
                    <a:moveTo>
                      <a:pt x="0" y="0"/>
                    </a:moveTo>
                    <a:lnTo>
                      <a:pt x="1494903" y="0"/>
                    </a:lnTo>
                    <a:lnTo>
                      <a:pt x="1494903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2BCD6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035351" y="5340680"/>
            <a:ext cx="5866335" cy="535436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01701" y="1028700"/>
            <a:ext cx="2141849" cy="19471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01701" y="3492156"/>
            <a:ext cx="899339" cy="1003319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DFB06416-8899-638D-92FD-D0305E57334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076" y="1059873"/>
            <a:ext cx="10395729" cy="52444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Chó Sói và Cừu Non – Kể chuyện cho bé">
            <a:extLst>
              <a:ext uri="{FF2B5EF4-FFF2-40B4-BE49-F238E27FC236}">
                <a16:creationId xmlns:a16="http://schemas.microsoft.com/office/drawing/2014/main" id="{3C05DA5C-A7E3-60D1-BDD0-6223EE195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0" b="11286"/>
          <a:stretch/>
        </p:blipFill>
        <p:spPr bwMode="auto">
          <a:xfrm>
            <a:off x="20" y="1923"/>
            <a:ext cx="18287980" cy="102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E64A805-B79D-F693-6855-6C2DE0A56257}"/>
              </a:ext>
            </a:extLst>
          </p:cNvPr>
          <p:cNvSpPr/>
          <p:nvPr/>
        </p:nvSpPr>
        <p:spPr>
          <a:xfrm>
            <a:off x="7696200" y="8724900"/>
            <a:ext cx="57912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CHÓ SÓI VÀ CỪU NON</a:t>
            </a:r>
          </a:p>
        </p:txBody>
      </p:sp>
    </p:spTree>
    <p:extLst>
      <p:ext uri="{BB962C8B-B14F-4D97-AF65-F5344CB8AC3E}">
        <p14:creationId xmlns:p14="http://schemas.microsoft.com/office/powerpoint/2010/main" val="345626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Bài Học Từ Truyện Ngụ Ngôn Dê Đen và Dê Trắng Qua Cầu">
            <a:extLst>
              <a:ext uri="{FF2B5EF4-FFF2-40B4-BE49-F238E27FC236}">
                <a16:creationId xmlns:a16="http://schemas.microsoft.com/office/drawing/2014/main" id="{ED952874-9974-FA81-EC97-D52BE3EFC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923"/>
            <a:ext cx="18287980" cy="102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15B94E4-D698-BC49-71E9-0A70C5A1BFBF}"/>
              </a:ext>
            </a:extLst>
          </p:cNvPr>
          <p:cNvSpPr/>
          <p:nvPr/>
        </p:nvSpPr>
        <p:spPr>
          <a:xfrm>
            <a:off x="7696200" y="8724900"/>
            <a:ext cx="57912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 ĐEN VÀ DÊ TRẮNG</a:t>
            </a:r>
          </a:p>
        </p:txBody>
      </p:sp>
    </p:spTree>
    <p:extLst>
      <p:ext uri="{BB962C8B-B14F-4D97-AF65-F5344CB8AC3E}">
        <p14:creationId xmlns:p14="http://schemas.microsoft.com/office/powerpoint/2010/main" val="10344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07E03488-B27E-3A67-90E7-4BD7D29BD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3" b="-1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2" name="AutoShape 2" descr="Ý nghĩa Truyện ngụ ngôn Con cáo và chùm nho">
            <a:extLst>
              <a:ext uri="{FF2B5EF4-FFF2-40B4-BE49-F238E27FC236}">
                <a16:creationId xmlns:a16="http://schemas.microsoft.com/office/drawing/2014/main" id="{84367E74-E023-351F-8A68-72D6CC62FB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44FC64-382C-41B2-F21D-FAF50C0AB289}"/>
              </a:ext>
            </a:extLst>
          </p:cNvPr>
          <p:cNvSpPr/>
          <p:nvPr/>
        </p:nvSpPr>
        <p:spPr>
          <a:xfrm>
            <a:off x="7696200" y="8724900"/>
            <a:ext cx="57912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CÁO VÀ CHÙM NHO</a:t>
            </a:r>
            <a:endParaRPr lang="en-V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7DC20A84-AB05-D6C3-2BC5-F5B0621AA6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8519B87-FA8A-5E26-03FF-A8B3F8A2534F}"/>
              </a:ext>
            </a:extLst>
          </p:cNvPr>
          <p:cNvSpPr/>
          <p:nvPr/>
        </p:nvSpPr>
        <p:spPr>
          <a:xfrm>
            <a:off x="7696200" y="8724900"/>
            <a:ext cx="57912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ĐẼO CÀY GIỮA ĐƯỜNG</a:t>
            </a:r>
            <a:endParaRPr lang="en-V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5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19CBBA1-E3AF-C10D-5AF1-7D6516EBDB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6683F9E-272D-1C93-6CF0-93ACD03AF4FC}"/>
              </a:ext>
            </a:extLst>
          </p:cNvPr>
          <p:cNvSpPr/>
          <p:nvPr/>
        </p:nvSpPr>
        <p:spPr>
          <a:xfrm>
            <a:off x="7696200" y="8724900"/>
            <a:ext cx="57912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ẾCH NGỒI ĐÁY GIẾNG</a:t>
            </a:r>
            <a:endParaRPr lang="en-V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4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A3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66863"/>
          <a:stretch>
            <a:fillRect/>
          </a:stretch>
        </p:blipFill>
        <p:spPr>
          <a:xfrm>
            <a:off x="621143" y="9492218"/>
            <a:ext cx="17045713" cy="11502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94640" y="6483306"/>
            <a:ext cx="3968392" cy="41415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5646494" y="8171876"/>
            <a:ext cx="3101130" cy="28304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197059" y="6767293"/>
            <a:ext cx="652285" cy="10021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2160877" cy="19644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8100000">
            <a:off x="15457198" y="-834376"/>
            <a:ext cx="3604204" cy="372615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19EC51D-9046-E0C4-6E07-F288F1127AC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61262"/>
            <a:ext cx="16236950" cy="7159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653F15-5C8A-B7FB-F6A6-71520087E0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63" y="5778341"/>
            <a:ext cx="4630673" cy="47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34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628"/>
          <a:stretch>
            <a:fillRect/>
          </a:stretch>
        </p:blipFill>
        <p:spPr>
          <a:xfrm>
            <a:off x="8458105" y="2564041"/>
            <a:ext cx="8801195" cy="56460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219201" y="2959101"/>
            <a:ext cx="7637017" cy="4193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49"/>
              </a:lnSpc>
            </a:pPr>
            <a:r>
              <a:rPr lang="en-US" sz="10138" dirty="0">
                <a:solidFill>
                  <a:srgbClr val="E16F1F"/>
                </a:solidFill>
                <a:latin typeface="Jingleberry Bold"/>
              </a:rPr>
              <a:t>I. ĐỌC VÀ</a:t>
            </a:r>
          </a:p>
          <a:p>
            <a:pPr algn="ctr">
              <a:lnSpc>
                <a:spcPts val="10949"/>
              </a:lnSpc>
            </a:pPr>
            <a:r>
              <a:rPr lang="en-US" sz="10138" dirty="0">
                <a:solidFill>
                  <a:srgbClr val="E16F1F"/>
                </a:solidFill>
                <a:latin typeface="Jingleberry Bold"/>
              </a:rPr>
              <a:t>TÌM HIỂU CHUNG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81127" y="2211794"/>
            <a:ext cx="4466793" cy="7044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306732" y="1587661"/>
            <a:ext cx="10612486" cy="132449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38555" b="37313"/>
          <a:stretch>
            <a:fillRect/>
          </a:stretch>
        </p:blipFill>
        <p:spPr>
          <a:xfrm>
            <a:off x="9273593" y="7320225"/>
            <a:ext cx="7390646" cy="152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55850">
            <a:off x="-281020" y="4242026"/>
            <a:ext cx="2344257" cy="180294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406860" y="2095316"/>
            <a:ext cx="1200508" cy="1258497"/>
            <a:chOff x="0" y="0"/>
            <a:chExt cx="1600678" cy="167799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578460" y="0"/>
              <a:ext cx="1022218" cy="1003632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336370" y="1151713"/>
              <a:ext cx="484181" cy="52628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501816"/>
              <a:ext cx="336370" cy="311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4160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1177</Words>
  <Application>Microsoft Office PowerPoint</Application>
  <PresentationFormat>Tùy chỉnh</PresentationFormat>
  <Paragraphs>94</Paragraphs>
  <Slides>27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3" baseType="lpstr">
      <vt:lpstr>Arial</vt:lpstr>
      <vt:lpstr>Times New Roman</vt:lpstr>
      <vt:lpstr>Wingdings</vt:lpstr>
      <vt:lpstr>Calibri</vt:lpstr>
      <vt:lpstr>Jingleberry Bold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Yellow Illustration Science Class Education Video Presentation</dc:title>
  <cp:lastModifiedBy>Thúy Nguyễn</cp:lastModifiedBy>
  <cp:revision>4</cp:revision>
  <dcterms:created xsi:type="dcterms:W3CDTF">2006-08-16T00:00:00Z</dcterms:created>
  <dcterms:modified xsi:type="dcterms:W3CDTF">2024-02-25T14:41:00Z</dcterms:modified>
  <dc:identifier>DAFXE_xBfVU</dc:identifier>
</cp:coreProperties>
</file>