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301" r:id="rId3"/>
    <p:sldId id="304" r:id="rId4"/>
    <p:sldId id="307" r:id="rId5"/>
    <p:sldId id="309" r:id="rId6"/>
    <p:sldId id="310" r:id="rId7"/>
    <p:sldId id="311" r:id="rId8"/>
    <p:sldId id="263"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52" autoAdjust="0"/>
  </p:normalViewPr>
  <p:slideViewPr>
    <p:cSldViewPr>
      <p:cViewPr>
        <p:scale>
          <a:sx n="96" d="100"/>
          <a:sy n="96" d="100"/>
        </p:scale>
        <p:origin x="-1066" y="-58"/>
      </p:cViewPr>
      <p:guideLst>
        <p:guide orient="horz" pos="2156"/>
        <p:guide pos="293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4165D-C407-47A3-974A-1EFBBB074680}" type="datetimeFigureOut">
              <a:rPr lang="en-US" smtClean="0"/>
              <a:pPr/>
              <a:t>24/02/2024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7832F-BC32-4109-B7B4-F450320823BA}" type="slidenum">
              <a:rPr lang="en-US" smtClean="0"/>
              <a:pPr/>
              <a:t>‹#›</a:t>
            </a:fld>
            <a:endParaRPr lang="en-US"/>
          </a:p>
        </p:txBody>
      </p:sp>
    </p:spTree>
    <p:extLst>
      <p:ext uri="{BB962C8B-B14F-4D97-AF65-F5344CB8AC3E}">
        <p14:creationId xmlns:p14="http://schemas.microsoft.com/office/powerpoint/2010/main" val="176426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7832F-BC32-4109-B7B4-F450320823B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174C1-861D-4787-A7BF-D36EE937515F}" type="datetimeFigureOut">
              <a:rPr lang="en-US" smtClean="0"/>
              <a:pPr/>
              <a:t>24/02/2024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61C61-3C6D-4E79-BF74-E8719CD268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174C1-861D-4787-A7BF-D36EE937515F}" type="datetimeFigureOut">
              <a:rPr lang="en-US" smtClean="0"/>
              <a:pPr/>
              <a:t>24/02/2024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61C61-3C6D-4E79-BF74-E8719CD268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653" cy="6858000"/>
          </a:xfrm>
          <a:prstGeom prst="rect">
            <a:avLst/>
          </a:prstGeom>
        </p:spPr>
      </p:pic>
      <p:sp>
        <p:nvSpPr>
          <p:cNvPr id="5" name="Title 4"/>
          <p:cNvSpPr>
            <a:spLocks noGrp="1"/>
          </p:cNvSpPr>
          <p:nvPr>
            <p:ph type="title"/>
          </p:nvPr>
        </p:nvSpPr>
        <p:spPr>
          <a:xfrm>
            <a:off x="0" y="1524000"/>
            <a:ext cx="8991600" cy="838200"/>
          </a:xfrm>
        </p:spPr>
        <p:txBody>
          <a:bodyPr>
            <a:noAutofit/>
          </a:bodyPr>
          <a:lstStyle/>
          <a:p>
            <a:r>
              <a:rPr lang="en-US" sz="3800" b="1" dirty="0" smtClean="0">
                <a:latin typeface="Times New Roman" panose="02020603050405020304" pitchFamily="18" charset="0"/>
                <a:cs typeface="Times New Roman" panose="02020603050405020304" pitchFamily="18" charset="0"/>
              </a:rPr>
              <a:t>TRƯỜNG </a:t>
            </a:r>
            <a:r>
              <a:rPr lang="en-US" sz="3800" b="1" smtClean="0">
                <a:latin typeface="Times New Roman" panose="02020603050405020304" pitchFamily="18" charset="0"/>
                <a:cs typeface="Times New Roman" panose="02020603050405020304" pitchFamily="18" charset="0"/>
              </a:rPr>
              <a:t>THCS TT YÊN VIÊN</a:t>
            </a:r>
            <a:r>
              <a:rPr lang="en-US" sz="3800" b="1" dirty="0" smtClean="0">
                <a:latin typeface="Times New Roman" panose="02020603050405020304" pitchFamily="18" charset="0"/>
                <a:cs typeface="Times New Roman" panose="02020603050405020304" pitchFamily="18" charset="0"/>
              </a:rPr>
              <a:t/>
            </a:r>
            <a:br>
              <a:rPr lang="en-US" sz="3800" b="1" dirty="0" smtClean="0">
                <a:latin typeface="Times New Roman" panose="02020603050405020304" pitchFamily="18" charset="0"/>
                <a:cs typeface="Times New Roman" panose="02020603050405020304" pitchFamily="18" charset="0"/>
              </a:rPr>
            </a:br>
            <a:r>
              <a:rPr lang="en-US" sz="3800" b="1" dirty="0" err="1" smtClean="0">
                <a:latin typeface="Times New Roman" panose="02020603050405020304" pitchFamily="18" charset="0"/>
                <a:cs typeface="Times New Roman" panose="02020603050405020304" pitchFamily="18" charset="0"/>
              </a:rPr>
              <a:t>GIỚI</a:t>
            </a:r>
            <a:r>
              <a:rPr lang="en-US" sz="3800" b="1" dirty="0" smtClean="0">
                <a:latin typeface="Times New Roman" panose="02020603050405020304" pitchFamily="18" charset="0"/>
                <a:cs typeface="Times New Roman" panose="02020603050405020304" pitchFamily="18" charset="0"/>
              </a:rPr>
              <a:t> </a:t>
            </a:r>
            <a:r>
              <a:rPr lang="en-US" sz="3800" b="1" dirty="0" err="1" smtClean="0">
                <a:latin typeface="Times New Roman" panose="02020603050405020304" pitchFamily="18" charset="0"/>
                <a:cs typeface="Times New Roman" panose="02020603050405020304" pitchFamily="18" charset="0"/>
              </a:rPr>
              <a:t>THIỆU</a:t>
            </a:r>
            <a:r>
              <a:rPr lang="en-US" sz="3800" b="1" dirty="0" smtClean="0">
                <a:latin typeface="Times New Roman" panose="02020603050405020304" pitchFamily="18" charset="0"/>
                <a:cs typeface="Times New Roman" panose="02020603050405020304" pitchFamily="18" charset="0"/>
              </a:rPr>
              <a:t> </a:t>
            </a:r>
            <a:r>
              <a:rPr lang="en-US" sz="3800" b="1" dirty="0" err="1" smtClean="0">
                <a:latin typeface="Times New Roman" panose="02020603050405020304" pitchFamily="18" charset="0"/>
                <a:cs typeface="Times New Roman" panose="02020603050405020304" pitchFamily="18" charset="0"/>
              </a:rPr>
              <a:t>SÁCH</a:t>
            </a:r>
            <a:r>
              <a:rPr lang="en-US" sz="3800" b="1" dirty="0" smtClean="0">
                <a:latin typeface="Times New Roman" panose="02020603050405020304" pitchFamily="18" charset="0"/>
                <a:cs typeface="Times New Roman" panose="02020603050405020304" pitchFamily="18" charset="0"/>
              </a:rPr>
              <a:t> </a:t>
            </a:r>
            <a:r>
              <a:rPr lang="en-US" sz="3800" b="1" err="1" smtClean="0">
                <a:latin typeface="Times New Roman" panose="02020603050405020304" pitchFamily="18" charset="0"/>
                <a:cs typeface="Times New Roman" panose="02020603050405020304" pitchFamily="18" charset="0"/>
              </a:rPr>
              <a:t>THÁNG</a:t>
            </a:r>
            <a:r>
              <a:rPr lang="en-US" sz="3800" b="1" smtClean="0">
                <a:latin typeface="Times New Roman" panose="02020603050405020304" pitchFamily="18" charset="0"/>
                <a:cs typeface="Times New Roman" panose="02020603050405020304" pitchFamily="18" charset="0"/>
              </a:rPr>
              <a:t> 02/ </a:t>
            </a:r>
            <a:r>
              <a:rPr lang="en-US" sz="3800" b="1" dirty="0" smtClean="0">
                <a:latin typeface="Times New Roman" panose="02020603050405020304" pitchFamily="18" charset="0"/>
                <a:cs typeface="Times New Roman" panose="02020603050405020304" pitchFamily="18" charset="0"/>
              </a:rPr>
              <a:t>202</a:t>
            </a:r>
            <a:r>
              <a:rPr lang="vi-VN" sz="3800" b="1" dirty="0" smtClean="0">
                <a:latin typeface="Times New Roman" panose="02020603050405020304" pitchFamily="18" charset="0"/>
                <a:cs typeface="Times New Roman" panose="02020603050405020304" pitchFamily="18" charset="0"/>
              </a:rPr>
              <a:t>4</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04800" y="2362200"/>
            <a:ext cx="8458200" cy="1122832"/>
          </a:xfrm>
          <a:prstGeom prst="rect">
            <a:avLst/>
          </a:prstGeom>
          <a:noFill/>
        </p:spPr>
        <p:txBody>
          <a:bodyPr wrap="none" lIns="91440" tIns="45720" rIns="91440" bIns="45720">
            <a:prstTxWarp prst="textPlain">
              <a:avLst>
                <a:gd name="adj" fmla="val 51918"/>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i="1" cap="none" spc="50" smtClean="0">
                <a:ln w="11430"/>
                <a:solidFill>
                  <a:srgbClr val="7030A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a:t>
            </a:r>
            <a:r>
              <a:rPr lang="en-US" sz="5400" i="1" spc="50" smtClean="0">
                <a:ln w="11430"/>
                <a:solidFill>
                  <a:srgbClr val="7030A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ào xuân Giáp Thìn </a:t>
            </a:r>
            <a:endParaRPr lang="en-US" sz="5400" i="1" cap="none" spc="50" dirty="0">
              <a:ln w="11430"/>
              <a:solidFill>
                <a:srgbClr val="7030A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81000" y="3633449"/>
            <a:ext cx="8260079" cy="2061866"/>
          </a:xfrm>
          <a:prstGeom prst="rect">
            <a:avLst/>
          </a:prstGeom>
          <a:noFill/>
        </p:spPr>
        <p:txBody>
          <a:bodyPr wrap="none" lIns="91440" tIns="45720" rIns="91440" bIns="45720">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Giới</a:t>
            </a:r>
            <a:r>
              <a:rPr lang="en-US" sz="54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thiệu</a:t>
            </a:r>
            <a:r>
              <a:rPr lang="en-US" sz="54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cuốn</a:t>
            </a:r>
            <a:r>
              <a:rPr lang="en-US" sz="54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sách</a:t>
            </a:r>
            <a:endParaRPr lang="en-US" sz="54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5400" b="1" spc="5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Mưa suốt tháng giêng</a:t>
            </a:r>
            <a:endParaRPr lang="en-US" sz="54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3124200" cy="4906963"/>
          </a:xfrm>
        </p:spPr>
        <p:txBody>
          <a:bodyPr>
            <a:normAutofit fontScale="92500" lnSpcReduction="10000"/>
          </a:bodyPr>
          <a:lstStyle/>
          <a:p>
            <a:pPr>
              <a:buNone/>
            </a:pPr>
            <a:r>
              <a:rPr lang="vi-VN" b="1" i="1" smtClean="0">
                <a:solidFill>
                  <a:srgbClr val="C00000"/>
                </a:solidFill>
                <a:latin typeface="+mj-lt"/>
              </a:rPr>
              <a:t>      </a:t>
            </a:r>
            <a:endParaRPr lang="en-US" b="1" i="1" smtClean="0">
              <a:solidFill>
                <a:srgbClr val="C00000"/>
              </a:solidFill>
              <a:latin typeface="+mj-lt"/>
            </a:endParaRPr>
          </a:p>
          <a:p>
            <a:pPr>
              <a:buNone/>
            </a:pPr>
            <a:endParaRPr lang="vi-VN" b="1" i="1" dirty="0" smtClean="0">
              <a:solidFill>
                <a:srgbClr val="C00000"/>
              </a:solidFill>
              <a:latin typeface="+mj-lt"/>
            </a:endParaRPr>
          </a:p>
          <a:p>
            <a:pPr algn="ctr">
              <a:buNone/>
            </a:pPr>
            <a:r>
              <a:rPr lang="vi-VN" i="1" smtClean="0">
                <a:solidFill>
                  <a:srgbClr val="C00000"/>
                </a:solidFill>
                <a:latin typeface="+mj-lt"/>
              </a:rPr>
              <a:t>     </a:t>
            </a:r>
            <a:r>
              <a:rPr lang="en-US" i="1" smtClean="0">
                <a:solidFill>
                  <a:srgbClr val="C00000"/>
                </a:solidFill>
                <a:latin typeface="+mj-lt"/>
              </a:rPr>
              <a:t>“</a:t>
            </a:r>
            <a:r>
              <a:rPr lang="en-US" b="1" i="1" smtClean="0">
                <a:solidFill>
                  <a:srgbClr val="C00000"/>
                </a:solidFill>
                <a:latin typeface="+mj-lt"/>
              </a:rPr>
              <a:t>Mưa suốt tháng Giêng”</a:t>
            </a:r>
          </a:p>
          <a:p>
            <a:pPr>
              <a:buNone/>
            </a:pPr>
            <a:r>
              <a:rPr lang="en-US" i="1" smtClean="0">
                <a:solidFill>
                  <a:srgbClr val="C00000"/>
                </a:solidFill>
                <a:latin typeface="+mj-lt"/>
              </a:rPr>
              <a:t> là một tập truyện ngắn của nhiều tác giả, được Nhà xuất bản </a:t>
            </a:r>
            <a:r>
              <a:rPr lang="en-US" i="1" smtClean="0">
                <a:solidFill>
                  <a:srgbClr val="C00000"/>
                </a:solidFill>
                <a:latin typeface="+mj-lt"/>
              </a:rPr>
              <a:t>Văn </a:t>
            </a:r>
            <a:r>
              <a:rPr lang="en-US" i="1" smtClean="0">
                <a:solidFill>
                  <a:srgbClr val="C00000"/>
                </a:solidFill>
                <a:latin typeface="+mj-lt"/>
              </a:rPr>
              <a:t>học ấn hành năm 2017.</a:t>
            </a:r>
            <a:endParaRPr lang="vi-VN" i="1" dirty="0" smtClean="0">
              <a:solidFill>
                <a:srgbClr val="C00000"/>
              </a:solidFill>
              <a:latin typeface="+mj-lt"/>
            </a:endParaRPr>
          </a:p>
          <a:p>
            <a:endParaRPr lang="en-US" dirty="0"/>
          </a:p>
        </p:txBody>
      </p:sp>
      <p:sp>
        <p:nvSpPr>
          <p:cNvPr id="4" name="Title 1"/>
          <p:cNvSpPr>
            <a:spLocks noGrp="1"/>
          </p:cNvSpPr>
          <p:nvPr>
            <p:ph type="title"/>
          </p:nvPr>
        </p:nvSpPr>
        <p:spPr>
          <a:xfrm>
            <a:off x="457200" y="274638"/>
            <a:ext cx="8229600" cy="715962"/>
          </a:xfrm>
        </p:spPr>
        <p:txBody>
          <a:bodyPr>
            <a:noAutofit/>
          </a:bodyPr>
          <a:lstStyle/>
          <a:p>
            <a:r>
              <a:rPr lang="en-US" sz="3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THƯ</a:t>
            </a:r>
            <a:r>
              <a:rPr lang="en-US"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ViỆN</a:t>
            </a:r>
            <a:r>
              <a:rPr lang="en-US"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TRƯỜNG</a:t>
            </a:r>
            <a:r>
              <a:rPr lang="en-US"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000" b="1"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THCS</a:t>
            </a:r>
            <a:r>
              <a:rPr lang="en-US" sz="3000" b="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TT YÊN VIÊN</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5" name="Picture 4" descr="https://indecalnhanh.net/wp-content/uploads/2023/10/HOA-DAO-13.jpg"/>
          <p:cNvPicPr/>
          <p:nvPr/>
        </p:nvPicPr>
        <p:blipFill>
          <a:blip r:embed="rId3" cstate="print"/>
          <a:srcRect/>
          <a:stretch>
            <a:fillRect/>
          </a:stretch>
        </p:blipFill>
        <p:spPr bwMode="auto">
          <a:xfrm>
            <a:off x="762001" y="914400"/>
            <a:ext cx="1371599" cy="1371600"/>
          </a:xfrm>
          <a:prstGeom prst="rect">
            <a:avLst/>
          </a:prstGeom>
          <a:noFill/>
          <a:ln w="9525">
            <a:noFill/>
            <a:miter lim="800000"/>
            <a:headEnd/>
            <a:tailEnd/>
          </a:ln>
        </p:spPr>
      </p:pic>
      <p:pic>
        <p:nvPicPr>
          <p:cNvPr id="7" name="Picture 6" descr="Hoa Mai Hình ảnh PNG | Vector Và Các Tập Tin PSD | Tải Về Miễn Phí Trên  Pngtree"/>
          <p:cNvPicPr/>
          <p:nvPr/>
        </p:nvPicPr>
        <p:blipFill>
          <a:blip r:embed="rId4"/>
          <a:srcRect/>
          <a:stretch>
            <a:fillRect/>
          </a:stretch>
        </p:blipFill>
        <p:spPr bwMode="auto">
          <a:xfrm>
            <a:off x="6858000" y="5410200"/>
            <a:ext cx="2057400" cy="10668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1143000"/>
            <a:ext cx="3575726" cy="421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G:\HINHNEN\Khung hinh mau\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304800"/>
            <a:ext cx="6705600" cy="533400"/>
          </a:xfrm>
        </p:spPr>
        <p:txBody>
          <a:bodyPr>
            <a:noAutofit/>
          </a:bodyPr>
          <a:lstStyle/>
          <a:p>
            <a:r>
              <a:rPr lang="en-US" sz="1800" b="1" dirty="0" err="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THƯ</a:t>
            </a:r>
            <a:r>
              <a:rPr lang="en-US" sz="1800" b="1" dirty="0"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 V</a:t>
            </a:r>
            <a:r>
              <a:rPr lang="vi-VN" sz="1800" b="1" dirty="0"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I</a:t>
            </a:r>
            <a:r>
              <a:rPr lang="en-US" sz="1800" b="1" dirty="0" err="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ỆN</a:t>
            </a:r>
            <a:r>
              <a:rPr lang="en-US" sz="1800" b="1" dirty="0"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 </a:t>
            </a:r>
            <a:r>
              <a:rPr lang="en-US" sz="1800" b="1" dirty="0" err="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TRƯỜNG</a:t>
            </a:r>
            <a:r>
              <a:rPr lang="en-US" sz="1800" b="1" dirty="0"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 </a:t>
            </a:r>
            <a:r>
              <a:rPr lang="en-US" sz="1800" b="1" err="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THCS</a:t>
            </a:r>
            <a:r>
              <a:rPr lang="en-US" sz="1800" b="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 TT YÊN VIÊN</a:t>
            </a:r>
            <a:endParaRPr lang="en-US" sz="1800" b="1" dirty="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6400"/>
            <a:ext cx="3429000" cy="39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2286000"/>
            <a:ext cx="2590800" cy="3416320"/>
          </a:xfrm>
          <a:prstGeom prst="rect">
            <a:avLst/>
          </a:prstGeom>
          <a:noFill/>
        </p:spPr>
        <p:txBody>
          <a:bodyPr wrap="square" rtlCol="0">
            <a:spAutoFit/>
          </a:bodyPr>
          <a:lstStyle/>
          <a:p>
            <a:pPr algn="just"/>
            <a:r>
              <a:rPr lang="en-US" smtClean="0"/>
              <a:t>Là tập hợp truyện ngắn được đăng trên báo Tiền phong chủ nhật, bạn đọc sẽ gặp trên hai mươi khuôn mặt văn chương đương đại đang sinh sống ở các vùng miền khác nhau trên dải đất quê hương hình chữ S, đó là  các nhà văn trẻ đã hình thành phong cách, tạo dấu ấn riêng. </a:t>
            </a:r>
            <a:endParaRPr lang="en-US"/>
          </a:p>
        </p:txBody>
      </p:sp>
    </p:spTree>
    <p:extLst>
      <p:ext uri="{BB962C8B-B14F-4D97-AF65-F5344CB8AC3E}">
        <p14:creationId xmlns:p14="http://schemas.microsoft.com/office/powerpoint/2010/main" val="228912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Border-88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1200" y="609600"/>
            <a:ext cx="6096000" cy="369332"/>
          </a:xfrm>
          <a:prstGeom prst="rect">
            <a:avLst/>
          </a:prstGeom>
        </p:spPr>
        <p:txBody>
          <a:bodyPr wrap="square">
            <a:spAutoFit/>
          </a:bodyPr>
          <a:lstStyle/>
          <a:p>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THƯ V</a:t>
            </a:r>
            <a:r>
              <a:rPr lang="vi-VN"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I</a:t>
            </a:r>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ỆN TRƯỜNG THCS TT YÊN VIÊN</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152" y="1036183"/>
            <a:ext cx="3560198" cy="41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1600" y="1043673"/>
            <a:ext cx="2895600" cy="4524315"/>
          </a:xfrm>
          <a:prstGeom prst="rect">
            <a:avLst/>
          </a:prstGeom>
          <a:noFill/>
        </p:spPr>
        <p:txBody>
          <a:bodyPr wrap="square" rtlCol="0">
            <a:spAutoFit/>
          </a:bodyPr>
          <a:lstStyle/>
          <a:p>
            <a:r>
              <a:rPr lang="en-US" smtClean="0"/>
              <a:t>Những câu chuyện như tản văn ghi chép vừa hiện thực vừa đan xen hư ảo.</a:t>
            </a:r>
          </a:p>
          <a:p>
            <a:r>
              <a:rPr lang="en-US" smtClean="0"/>
              <a:t>Nếu như ở “Mùa cây ngân rụng lá” một truyện ngắn rất đàn bà và ẩn giấu điều gì hoang dã, có những câu chuyện tình và ẩn ức; tác giả Hoa Xuân biết cách kể một cách rất gợi, bởi những “nhân vật” không phải là con người, đó là chiếc xe tải, đất đai và cây lá,… Tất cả tạo nên một không khí của thiên nhiên, khu rừng chuyển mùa trong vắng lặng.</a:t>
            </a:r>
            <a:endParaRPr lang="en-US"/>
          </a:p>
        </p:txBody>
      </p:sp>
    </p:spTree>
    <p:extLst>
      <p:ext uri="{BB962C8B-B14F-4D97-AF65-F5344CB8AC3E}">
        <p14:creationId xmlns:p14="http://schemas.microsoft.com/office/powerpoint/2010/main" val="3320267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lower_arts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86" y="77816"/>
            <a:ext cx="89550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86" y="91068"/>
            <a:ext cx="2346781" cy="276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02010" y="152400"/>
            <a:ext cx="6260990" cy="1200329"/>
          </a:xfrm>
          <a:prstGeom prst="rect">
            <a:avLst/>
          </a:prstGeom>
          <a:noFill/>
        </p:spPr>
        <p:txBody>
          <a:bodyPr wrap="square" rtlCol="0">
            <a:spAutoFit/>
          </a:bodyPr>
          <a:lstStyle/>
          <a:p>
            <a:r>
              <a:rPr lang="en-US" i="1" smtClean="0"/>
              <a:t>Trong câu chuyện “Chạy”, tác giả Nhật Phi tìm trong hiện thực một tình tiết nhỏ, đôi khi tưởng như rất nhỏ và từ đó câu chuyện cứ thế trải ra. Vấn đề ở đây, tình tiết đó kết nối với câu chuyện theo một cách bất ngờ và hài hước.</a:t>
            </a:r>
            <a:endParaRPr lang="en-US" i="1"/>
          </a:p>
        </p:txBody>
      </p:sp>
      <p:sp>
        <p:nvSpPr>
          <p:cNvPr id="5" name="Rectangle 4"/>
          <p:cNvSpPr/>
          <p:nvPr/>
        </p:nvSpPr>
        <p:spPr>
          <a:xfrm>
            <a:off x="216010" y="5298885"/>
            <a:ext cx="5575190" cy="369332"/>
          </a:xfrm>
          <a:prstGeom prst="rect">
            <a:avLst/>
          </a:prstGeom>
        </p:spPr>
        <p:txBody>
          <a:bodyPr wrap="square">
            <a:spAutoFit/>
          </a:bodyPr>
          <a:lstStyle/>
          <a:p>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THƯ V</a:t>
            </a:r>
            <a:r>
              <a:rPr lang="vi-VN"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I</a:t>
            </a:r>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ỆN TRƯỜNG THCS TT YÊN VIÊN</a:t>
            </a:r>
            <a:endParaRPr lang="en-US"/>
          </a:p>
        </p:txBody>
      </p:sp>
    </p:spTree>
    <p:extLst>
      <p:ext uri="{BB962C8B-B14F-4D97-AF65-F5344CB8AC3E}">
        <p14:creationId xmlns:p14="http://schemas.microsoft.com/office/powerpoint/2010/main" val="197977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flowers_fr02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548315" cy="600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09800"/>
            <a:ext cx="2346781" cy="276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37306" y="838200"/>
            <a:ext cx="5105400" cy="369332"/>
          </a:xfrm>
          <a:prstGeom prst="rect">
            <a:avLst/>
          </a:prstGeom>
        </p:spPr>
        <p:txBody>
          <a:bodyPr wrap="square">
            <a:spAutoFit/>
          </a:bodyPr>
          <a:lstStyle/>
          <a:p>
            <a:pPr algn="ctr"/>
            <a:r>
              <a:rPr lang="en-US" b="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THƯ </a:t>
            </a:r>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V</a:t>
            </a:r>
            <a:r>
              <a:rPr lang="vi-VN"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I</a:t>
            </a:r>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ỆN TRƯỜNG THCS TT YÊN VIÊN</a:t>
            </a:r>
            <a:endParaRPr lang="en-US"/>
          </a:p>
        </p:txBody>
      </p:sp>
      <p:sp>
        <p:nvSpPr>
          <p:cNvPr id="6" name="TextBox 5"/>
          <p:cNvSpPr txBox="1"/>
          <p:nvPr/>
        </p:nvSpPr>
        <p:spPr>
          <a:xfrm>
            <a:off x="1046847" y="1352585"/>
            <a:ext cx="6286317" cy="2031325"/>
          </a:xfrm>
          <a:prstGeom prst="rect">
            <a:avLst/>
          </a:prstGeom>
          <a:noFill/>
        </p:spPr>
        <p:txBody>
          <a:bodyPr wrap="square" rtlCol="0">
            <a:spAutoFit/>
          </a:bodyPr>
          <a:lstStyle/>
          <a:p>
            <a:r>
              <a:rPr lang="en-US" smtClean="0"/>
              <a:t>	</a:t>
            </a:r>
            <a:r>
              <a:rPr lang="en-US" i="1" smtClean="0"/>
              <a:t>Đọc “Mưa suốt tháng Giêng” trong thời tiết mưa xuân và gió lạnh này, tạm rời xa màn hình điện thoại, máy tính, tivi, Ipad,… sẽ càng giúp bạn đọc thấm hơn về ngôn từ diễn tả vừa hiện đại vừa có cả hư cấu, giúp trí tưởng tượng sâu </a:t>
            </a:r>
          </a:p>
          <a:p>
            <a:r>
              <a:rPr lang="en-US" i="1"/>
              <a:t>h</a:t>
            </a:r>
            <a:r>
              <a:rPr lang="en-US" i="1" smtClean="0"/>
              <a:t>ơn cũng là thêm vốn từ cho các dạng văn bản trên </a:t>
            </a:r>
          </a:p>
          <a:p>
            <a:r>
              <a:rPr lang="en-US" i="1" smtClean="0"/>
              <a:t>lớp.</a:t>
            </a:r>
          </a:p>
          <a:p>
            <a:endParaRPr lang="en-US"/>
          </a:p>
        </p:txBody>
      </p:sp>
    </p:spTree>
    <p:extLst>
      <p:ext uri="{BB962C8B-B14F-4D97-AF65-F5344CB8AC3E}">
        <p14:creationId xmlns:p14="http://schemas.microsoft.com/office/powerpoint/2010/main" val="191085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91020101749219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33" y="228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00200" y="1371600"/>
            <a:ext cx="4572000" cy="1200329"/>
          </a:xfrm>
          <a:prstGeom prst="rect">
            <a:avLst/>
          </a:prstGeom>
        </p:spPr>
        <p:txBody>
          <a:bodyPr>
            <a:spAutoFit/>
          </a:bodyPr>
          <a:lstStyle/>
          <a:p>
            <a:pPr>
              <a:buNone/>
            </a:pPr>
            <a:r>
              <a:rPr lang="vi-VN" i="1">
                <a:solidFill>
                  <a:srgbClr val="FF0000"/>
                </a:solidFill>
              </a:rPr>
              <a:t>Với </a:t>
            </a:r>
            <a:r>
              <a:rPr lang="en-US" i="1">
                <a:solidFill>
                  <a:srgbClr val="FF0000"/>
                </a:solidFill>
              </a:rPr>
              <a:t>253</a:t>
            </a:r>
            <a:r>
              <a:rPr lang="vi-VN" i="1">
                <a:solidFill>
                  <a:srgbClr val="FF0000"/>
                </a:solidFill>
              </a:rPr>
              <a:t> trang sách </a:t>
            </a:r>
            <a:r>
              <a:rPr lang="vi-VN" i="1">
                <a:solidFill>
                  <a:srgbClr val="FF0000"/>
                </a:solidFill>
              </a:rPr>
              <a:t>sẽ </a:t>
            </a:r>
            <a:r>
              <a:rPr lang="en-US" i="1" smtClean="0">
                <a:solidFill>
                  <a:srgbClr val="FF0000"/>
                </a:solidFill>
              </a:rPr>
              <a:t>giúp</a:t>
            </a:r>
            <a:r>
              <a:rPr lang="vi-VN" i="1" smtClean="0">
                <a:solidFill>
                  <a:srgbClr val="FF0000"/>
                </a:solidFill>
              </a:rPr>
              <a:t> </a:t>
            </a:r>
            <a:r>
              <a:rPr lang="en-US" i="1">
                <a:solidFill>
                  <a:srgbClr val="FF0000"/>
                </a:solidFill>
              </a:rPr>
              <a:t>bạn đọc có cái nhìn đa chiều về xã hội hiện đại, để soi chiếu và thoát ra khỏi </a:t>
            </a:r>
            <a:r>
              <a:rPr lang="en-US" i="1">
                <a:solidFill>
                  <a:srgbClr val="FF0000"/>
                </a:solidFill>
              </a:rPr>
              <a:t>những </a:t>
            </a:r>
            <a:r>
              <a:rPr lang="en-US" i="1" smtClean="0">
                <a:solidFill>
                  <a:srgbClr val="FF0000"/>
                </a:solidFill>
              </a:rPr>
              <a:t>sai lầm không đáng có, để đọng lại tình người và thiên nhiên tươi đẹp.</a:t>
            </a:r>
            <a:endParaRPr lang="en-US" i="1" dirty="0">
              <a:solidFill>
                <a:srgbClr val="FF000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134924" cy="2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74358" y="304800"/>
            <a:ext cx="4803250" cy="369332"/>
          </a:xfrm>
          <a:prstGeom prst="rect">
            <a:avLst/>
          </a:prstGeom>
        </p:spPr>
        <p:txBody>
          <a:bodyPr wrap="square">
            <a:spAutoFit/>
          </a:bodyPr>
          <a:lstStyle/>
          <a:p>
            <a:pPr algn="ctr"/>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THƯ V</a:t>
            </a:r>
            <a:r>
              <a:rPr lang="vi-VN"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I</a:t>
            </a:r>
            <a:r>
              <a:rPr lang="en-US" b="1">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Times New Roman" pitchFamily="18" charset="0"/>
                <a:cs typeface="Times New Roman" pitchFamily="18" charset="0"/>
              </a:rPr>
              <a:t>ỆN TRƯỜNG THCS TT YÊN VIÊN</a:t>
            </a:r>
            <a:endParaRPr lang="en-US"/>
          </a:p>
        </p:txBody>
      </p:sp>
      <p:sp>
        <p:nvSpPr>
          <p:cNvPr id="5" name="TextBox 4"/>
          <p:cNvSpPr txBox="1"/>
          <p:nvPr/>
        </p:nvSpPr>
        <p:spPr>
          <a:xfrm>
            <a:off x="2679590" y="3048000"/>
            <a:ext cx="5092804" cy="923330"/>
          </a:xfrm>
          <a:prstGeom prst="rect">
            <a:avLst/>
          </a:prstGeom>
          <a:noFill/>
        </p:spPr>
        <p:txBody>
          <a:bodyPr wrap="none" rtlCol="0">
            <a:spAutoFit/>
          </a:bodyPr>
          <a:lstStyle/>
          <a:p>
            <a:pPr algn="ctr"/>
            <a:r>
              <a:rPr lang="en-US" smtClean="0">
                <a:solidFill>
                  <a:srgbClr val="002060"/>
                </a:solidFill>
              </a:rPr>
              <a:t>Sách có trong tủ sách văn học tại thư viện trường ta.</a:t>
            </a:r>
          </a:p>
          <a:p>
            <a:pPr algn="ctr"/>
            <a:r>
              <a:rPr lang="en-US" smtClean="0">
                <a:solidFill>
                  <a:srgbClr val="002060"/>
                </a:solidFill>
              </a:rPr>
              <a:t>Mời bạn đọc nghiền ngẫm trong tiết trời đúng như </a:t>
            </a:r>
          </a:p>
          <a:p>
            <a:pPr algn="ctr"/>
            <a:r>
              <a:rPr lang="en-US" smtClean="0">
                <a:solidFill>
                  <a:srgbClr val="002060"/>
                </a:solidFill>
              </a:rPr>
              <a:t>tên tập truyện để cảm thụ!</a:t>
            </a:r>
            <a:endParaRPr lang="en-US">
              <a:solidFill>
                <a:srgbClr val="002060"/>
              </a:solidFill>
            </a:endParaRPr>
          </a:p>
        </p:txBody>
      </p:sp>
    </p:spTree>
    <p:extLst>
      <p:ext uri="{BB962C8B-B14F-4D97-AF65-F5344CB8AC3E}">
        <p14:creationId xmlns:p14="http://schemas.microsoft.com/office/powerpoint/2010/main" val="2835943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1" y="34636"/>
            <a:ext cx="9121330" cy="682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Ư VIỆN TRƯỜNG THCS YÊN VIÊN &amp;quot;&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TotalTime>
  <Words>399</Words>
  <Application>Microsoft Office PowerPoint</Application>
  <PresentationFormat>On-screen Show (4:3)</PresentationFormat>
  <Paragraphs>26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TRƯỜNG THCS TT YÊN VIÊN GIỚI THIỆU SÁCH THÁNG 02/ 2024 </vt:lpstr>
      <vt:lpstr>THƯ ViỆN TRƯỜNG THCS TT YÊN VIÊN</vt:lpstr>
      <vt:lpstr>THƯ VIỆN TRƯỜNG THCS TT YÊN VIÊN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THƯ VIỆN TRƯỜNG THCS YÊN VIÊN</dc:title>
  <dc:creator>nhi</dc:creator>
  <cp:lastModifiedBy>MINT</cp:lastModifiedBy>
  <cp:revision>111</cp:revision>
  <dcterms:created xsi:type="dcterms:W3CDTF">2020-05-07T00:45:00Z</dcterms:created>
  <dcterms:modified xsi:type="dcterms:W3CDTF">2024-02-23T19:11:04Z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