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706" r:id="rId2"/>
  </p:sldMasterIdLst>
  <p:notesMasterIdLst>
    <p:notesMasterId r:id="rId24"/>
  </p:notesMasterIdLst>
  <p:sldIdLst>
    <p:sldId id="648" r:id="rId3"/>
    <p:sldId id="325" r:id="rId4"/>
    <p:sldId id="634" r:id="rId5"/>
    <p:sldId id="256" r:id="rId6"/>
    <p:sldId id="268" r:id="rId7"/>
    <p:sldId id="270" r:id="rId8"/>
    <p:sldId id="271" r:id="rId9"/>
    <p:sldId id="272" r:id="rId10"/>
    <p:sldId id="273" r:id="rId11"/>
    <p:sldId id="274" r:id="rId12"/>
    <p:sldId id="275" r:id="rId13"/>
    <p:sldId id="651" r:id="rId14"/>
    <p:sldId id="343" r:id="rId15"/>
    <p:sldId id="652" r:id="rId16"/>
    <p:sldId id="283" r:id="rId17"/>
    <p:sldId id="284" r:id="rId18"/>
    <p:sldId id="285" r:id="rId19"/>
    <p:sldId id="305" r:id="rId20"/>
    <p:sldId id="653" r:id="rId21"/>
    <p:sldId id="282" r:id="rId22"/>
    <p:sldId id="304" r:id="rId23"/>
  </p:sldIdLst>
  <p:sldSz cx="12161838" cy="6858000"/>
  <p:notesSz cx="6858000" cy="9144000"/>
  <p:embeddedFontLst>
    <p:embeddedFont>
      <p:font typeface=".TMC-Ong Do" pitchFamily="2" charset="0"/>
      <p:regular r:id="rId25"/>
    </p:embeddedFont>
    <p:embeddedFont>
      <p:font typeface="Arial-Rounded" panose="020B0500000000000000" pitchFamily="34" charset="0"/>
      <p:regular r:id="rId26"/>
    </p:embeddedFont>
    <p:embeddedFont>
      <p:font typeface="Bebas Neue" panose="020B0606020202050201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Fredoka One" panose="02000000000000000000" pitchFamily="2" charset="0"/>
      <p:regular r:id="rId32"/>
    </p:embeddedFont>
    <p:embeddedFont>
      <p:font typeface="Mulish" panose="020B0604020202020204" charset="0"/>
      <p:regular r:id="rId33"/>
      <p:bold r:id="rId34"/>
      <p:italic r:id="rId35"/>
      <p:boldItalic r:id="rId36"/>
    </p:embeddedFont>
    <p:embeddedFont>
      <p:font typeface="Neucha" panose="020B0604020202020204" charset="0"/>
      <p:regular r:id="rId37"/>
    </p:embeddedFont>
    <p:embeddedFont>
      <p:font typeface="Titan One" panose="020B0604020202020204" charset="0"/>
      <p:regular r:id="rId38"/>
    </p:embeddedFont>
    <p:embeddedFont>
      <p:font typeface="UTM Showcard" panose="02040603050506020204" pitchFamily="18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5E9"/>
    <a:srgbClr val="FFF9DE"/>
    <a:srgbClr val="96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36AF44-6030-4716-B3B4-05B87FA22C24}">
  <a:tblStyle styleId="{6C36AF44-6030-4716-B3B4-05B87FA22C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62" autoAdjust="0"/>
    <p:restoredTop sz="80117" autoAdjust="0"/>
  </p:normalViewPr>
  <p:slideViewPr>
    <p:cSldViewPr>
      <p:cViewPr varScale="1">
        <p:scale>
          <a:sx n="55" d="100"/>
          <a:sy n="55" d="100"/>
        </p:scale>
        <p:origin x="1212" y="8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229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cứ chiếu sẵn khi giờ học chưa bắt đầu cho HS chuẩn bị nhé!</a:t>
            </a:r>
          </a:p>
        </p:txBody>
      </p:sp>
    </p:spTree>
    <p:extLst>
      <p:ext uri="{BB962C8B-B14F-4D97-AF65-F5344CB8AC3E}">
        <p14:creationId xmlns:p14="http://schemas.microsoft.com/office/powerpoint/2010/main" val="262029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Tác</a:t>
            </a:r>
            <a:r>
              <a:rPr lang="en-US" baseline="0"/>
              <a:t> giả SGK đã l</a:t>
            </a:r>
            <a:r>
              <a:rPr lang="en-US"/>
              <a:t>ồng</a:t>
            </a:r>
            <a:r>
              <a:rPr lang="en-US" baseline="0"/>
              <a:t> ghép thống kê vào hình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 hoặc HS chơi game hết thời gian rồi thì linh động bỏ qua phần này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ga269a3c48b_0_2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1" name="Google Shape;3551;ga269a3c48b_0_2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 SGK mới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Dành cho HS 30 giây để HS ổn định, ngồi đẹp.</a:t>
            </a:r>
          </a:p>
        </p:txBody>
      </p:sp>
    </p:spTree>
    <p:extLst>
      <p:ext uri="{BB962C8B-B14F-4D97-AF65-F5344CB8AC3E}">
        <p14:creationId xmlns:p14="http://schemas.microsoft.com/office/powerpoint/2010/main" val="335420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393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496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767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yêu cầu HS nói tên các hình rồi GV nối chứ đừng bắt HS dựa vào chữ để tl vì HS chưa biết đọc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01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Ngôi</a:t>
            </a:r>
            <a:r>
              <a:rPr lang="en-US" baseline="0"/>
              <a:t> sao may mắn, HS được tặng quà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32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Chỉ</a:t>
            </a:r>
            <a:r>
              <a:rPr lang="en-US" baseline="0"/>
              <a:t> vào bộ phận lồng quạt để HS thấy nó có dạng hình tròn. Tuy nhiên GV có thể linh động thay đổi nội dung cho phù hợp.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665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0622" y="3667147"/>
            <a:ext cx="5660595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292772" y="-318197"/>
            <a:ext cx="1467970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0251" y="-322700"/>
            <a:ext cx="1120658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12605" y="294734"/>
            <a:ext cx="112096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4984" y="4967984"/>
            <a:ext cx="833678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59641" y="5558590"/>
            <a:ext cx="587745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5885" y="5738252"/>
            <a:ext cx="13313608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3275" y="294734"/>
            <a:ext cx="11415289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0774" y="407933"/>
            <a:ext cx="11400293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5019" y="18234"/>
            <a:ext cx="9040712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0"/>
            <a:ext cx="12161486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61486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799657" y="2510033"/>
            <a:ext cx="6562525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1310" y="37415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1310" y="4846477"/>
            <a:ext cx="5799218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101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0356" y="653238"/>
            <a:ext cx="10244195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57625" y="1144375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1310" y="26807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1310" y="40904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89696" y="5208025"/>
            <a:ext cx="1982284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586020" y="5208025"/>
            <a:ext cx="1987471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77863" y="2160025"/>
            <a:ext cx="6406113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12037" y="3684025"/>
            <a:ext cx="1457585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089" y="439934"/>
            <a:ext cx="1647015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898086" y="403433"/>
            <a:ext cx="2103749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050" y="5011949"/>
            <a:ext cx="782698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61313" y="5687219"/>
            <a:ext cx="1444505" cy="65334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2211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42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85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11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44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31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81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29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37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63321" y="2919610"/>
            <a:ext cx="1075477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51127" y="5126996"/>
            <a:ext cx="619833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7437" y="5811096"/>
            <a:ext cx="3492787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45157" y="5926773"/>
            <a:ext cx="3924119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78539" y="6219981"/>
            <a:ext cx="2686201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37879" y="5258575"/>
            <a:ext cx="701067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38787" y="1693701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28477" y="-290716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183466" y="-290733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3596" y="394867"/>
            <a:ext cx="1087464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59449" y="257434"/>
            <a:ext cx="10336199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5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53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70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30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3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16832" y="5070500"/>
            <a:ext cx="2981173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074" y="419400"/>
            <a:ext cx="1204180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391" y="1465168"/>
            <a:ext cx="571782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29339" y="534200"/>
            <a:ext cx="52011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CUSTOM_20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491268" y="-292749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3078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40379" y="1132016"/>
            <a:ext cx="571782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49677" y="432600"/>
            <a:ext cx="733179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5870" y="6068381"/>
            <a:ext cx="14453577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08388" y="4360810"/>
            <a:ext cx="722674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13541" y="5139701"/>
            <a:ext cx="696572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7345" y="2311252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10154" y="719334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56459" y="6149084"/>
            <a:ext cx="2981173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8182" y="6252531"/>
            <a:ext cx="2541413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62041" y="6149067"/>
            <a:ext cx="2980345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00575" y="2274229"/>
            <a:ext cx="635109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6157" y="427234"/>
            <a:ext cx="604374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8976" y="265567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19195" y="6426305"/>
            <a:ext cx="1839737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096478" y="6052804"/>
            <a:ext cx="2703395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8034" y="6224638"/>
            <a:ext cx="2690328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0502" y="2276652"/>
            <a:ext cx="334334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13479" y="2869261"/>
            <a:ext cx="377859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33315" y="265551"/>
            <a:ext cx="975180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0775" y="463012"/>
            <a:ext cx="10260154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0775" y="2276203"/>
            <a:ext cx="5146437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0775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64493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08551" y="-4"/>
            <a:ext cx="1364821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46872" y="5367210"/>
            <a:ext cx="926509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123" y="129104"/>
            <a:ext cx="537293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05778" y="6392777"/>
            <a:ext cx="379455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0090" y="5522389"/>
            <a:ext cx="1287968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17300" y="597937"/>
            <a:ext cx="424447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2911" y="4823093"/>
            <a:ext cx="1268330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066" y="6406393"/>
            <a:ext cx="377814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89766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57625" y="1354317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1310" y="2966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1310" y="38939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0833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37706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1310" y="24715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062" y="2157444"/>
            <a:ext cx="1316254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58660" y="1363604"/>
            <a:ext cx="73789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32"/>
          <p:cNvSpPr/>
          <p:nvPr/>
        </p:nvSpPr>
        <p:spPr>
          <a:xfrm>
            <a:off x="11439584" y="2231784"/>
            <a:ext cx="346280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32"/>
          <p:cNvSpPr/>
          <p:nvPr/>
        </p:nvSpPr>
        <p:spPr>
          <a:xfrm>
            <a:off x="9970575" y="1068087"/>
            <a:ext cx="1342258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1729" y="559787"/>
            <a:ext cx="1952583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3375" y="751730"/>
            <a:ext cx="307714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135" y="371821"/>
            <a:ext cx="307714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015" y="4080037"/>
            <a:ext cx="307714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4219" y="4850863"/>
            <a:ext cx="31439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072" y="5577459"/>
            <a:ext cx="908784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2494" y="6054840"/>
            <a:ext cx="306870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39175" y="6175385"/>
            <a:ext cx="488788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13754" y="6282999"/>
            <a:ext cx="306870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48963" y="5973531"/>
            <a:ext cx="492976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54404" y="5981717"/>
            <a:ext cx="317779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30499" y="5204201"/>
            <a:ext cx="1371678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45818" y="4491868"/>
            <a:ext cx="31443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45557" y="3180633"/>
            <a:ext cx="733623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59956" y="2010163"/>
            <a:ext cx="670707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695292" y="1560591"/>
            <a:ext cx="306870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52279" y="407205"/>
            <a:ext cx="848438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24962" y="505920"/>
            <a:ext cx="31439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35444" y="550914"/>
            <a:ext cx="1075643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5277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2895" y="1443233"/>
            <a:ext cx="691604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1310" y="3319455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1310" y="4490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1310" y="25604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290567" y="2626643"/>
            <a:ext cx="539131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71204" y="4205446"/>
            <a:ext cx="834876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28340" y="1142470"/>
            <a:ext cx="594113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2001" y="2427824"/>
            <a:ext cx="582346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50074" y="344930"/>
            <a:ext cx="573202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88592" y="945657"/>
            <a:ext cx="163597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4198" y="4048623"/>
            <a:ext cx="611130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65376" y="5834835"/>
            <a:ext cx="578411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13550" y="382695"/>
            <a:ext cx="1150219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128" y="1115243"/>
            <a:ext cx="337648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3914" y="453671"/>
            <a:ext cx="371680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3968" y="1378300"/>
            <a:ext cx="321904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1456" y="5264401"/>
            <a:ext cx="1236609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54908" y="902383"/>
            <a:ext cx="277459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9"/>
          <p:cNvSpPr/>
          <p:nvPr/>
        </p:nvSpPr>
        <p:spPr>
          <a:xfrm>
            <a:off x="2180420" y="6272718"/>
            <a:ext cx="282707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9"/>
          <p:cNvSpPr/>
          <p:nvPr/>
        </p:nvSpPr>
        <p:spPr>
          <a:xfrm>
            <a:off x="11188667" y="1768669"/>
            <a:ext cx="365120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9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9"/>
          <p:cNvSpPr/>
          <p:nvPr/>
        </p:nvSpPr>
        <p:spPr>
          <a:xfrm>
            <a:off x="9511987" y="4778469"/>
            <a:ext cx="2649855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9"/>
          <p:cNvSpPr/>
          <p:nvPr/>
        </p:nvSpPr>
        <p:spPr>
          <a:xfrm>
            <a:off x="2352690" y="166300"/>
            <a:ext cx="916018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9"/>
          <p:cNvSpPr/>
          <p:nvPr/>
        </p:nvSpPr>
        <p:spPr>
          <a:xfrm>
            <a:off x="350331" y="4822647"/>
            <a:ext cx="1220905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968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734467"/>
            <a:ext cx="10246588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B42FFA-DA54-5EB7-2C0D-2782A620006B}"/>
              </a:ext>
            </a:extLst>
          </p:cNvPr>
          <p:cNvSpPr txBox="1"/>
          <p:nvPr userDrawn="1"/>
        </p:nvSpPr>
        <p:spPr>
          <a:xfrm rot="16200000">
            <a:off x="-4576265" y="2902758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.TMC-Ong Do" pitchFamily="2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75" r:id="rId4"/>
    <p:sldLayoutId id="2147483678" r:id="rId5"/>
    <p:sldLayoutId id="2147483679" r:id="rId6"/>
    <p:sldLayoutId id="2147483684" r:id="rId7"/>
    <p:sldLayoutId id="2147483687" r:id="rId8"/>
    <p:sldLayoutId id="2147483688" r:id="rId9"/>
    <p:sldLayoutId id="2147483689" r:id="rId10"/>
    <p:sldLayoutId id="2147483690" r:id="rId11"/>
    <p:sldLayoutId id="2147483705" r:id="rId12"/>
    <p:sldLayoutId id="214748371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1E5F-9BD5-49A2-BB11-37556073DA3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7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image" Target="../media/image10.jp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0.xml"/><Relationship Id="rId6" Type="http://schemas.openxmlformats.org/officeDocument/2006/relationships/slide" Target="slide11.xml"/><Relationship Id="rId11" Type="http://schemas.openxmlformats.org/officeDocument/2006/relationships/slide" Target="slide8.xml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openxmlformats.org/officeDocument/2006/relationships/slide" Target="slide10.xml"/><Relationship Id="rId4" Type="http://schemas.openxmlformats.org/officeDocument/2006/relationships/slide" Target="slide7.xml"/><Relationship Id="rId9" Type="http://schemas.openxmlformats.org/officeDocument/2006/relationships/slide" Target="slide9.xml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microsoft.com/office/2007/relationships/media" Target="../media/media3.mp3"/><Relationship Id="rId7" Type="http://schemas.openxmlformats.org/officeDocument/2006/relationships/image" Target="../media/image1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jpg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slide" Target="slide6.xml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slide" Target="slide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jp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CD7376-9848-0D2D-9BA2-38DEA778C1A6}"/>
              </a:ext>
            </a:extLst>
          </p:cNvPr>
          <p:cNvSpPr txBox="1"/>
          <p:nvPr/>
        </p:nvSpPr>
        <p:spPr>
          <a:xfrm>
            <a:off x="4603591" y="116632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Chuẩn bị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FF45B-F27E-A6EE-CE7F-C3B5BB1B0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6" y="1484784"/>
            <a:ext cx="3500597" cy="4879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C556BA-DD52-7A9A-75B7-A3450B032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5858823" y="1264547"/>
            <a:ext cx="3720126" cy="26749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FB2B45-2702-E11A-768B-97BEFB4A00B5}"/>
              </a:ext>
            </a:extLst>
          </p:cNvPr>
          <p:cNvGrpSpPr/>
          <p:nvPr/>
        </p:nvGrpSpPr>
        <p:grpSpPr>
          <a:xfrm>
            <a:off x="5197627" y="2564904"/>
            <a:ext cx="4731679" cy="3837404"/>
            <a:chOff x="5364185" y="1458232"/>
            <a:chExt cx="5819578" cy="52029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0B704-7AB4-16E2-716C-BFDCF2ED4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82123" y="3053668"/>
              <a:ext cx="5501640" cy="36074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17E7AD-1AED-87F0-F186-11179F4FB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363534">
              <a:off x="5364185" y="1754176"/>
              <a:ext cx="1682825" cy="1682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B3FC12-94CD-7728-8924-386F08A60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0792" y="1458232"/>
              <a:ext cx="1932151" cy="19321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 descr="Clipart of pencil free image download">
            <a:extLst>
              <a:ext uri="{FF2B5EF4-FFF2-40B4-BE49-F238E27FC236}">
                <a16:creationId xmlns:a16="http://schemas.microsoft.com/office/drawing/2014/main" id="{52BAFA18-B356-C2CD-EA53-E6F34A7A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253" y="2005096"/>
            <a:ext cx="1215258" cy="1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5849" y="87831"/>
            <a:ext cx="11978640" cy="653796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>
            <a:off x="10224824" y="0"/>
            <a:ext cx="1951504" cy="26152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44" y="1014412"/>
            <a:ext cx="493395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2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849" y="228599"/>
            <a:ext cx="11978640" cy="6410329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28301" y="320852"/>
            <a:ext cx="7809509" cy="1203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 chọn Đ, sai chọn S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3719" y="1839987"/>
            <a:ext cx="9829800" cy="831273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Quyển sách Toán của em có dạng hình tròn.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21176" y="1839987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21176" y="1839987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99896" y="3002383"/>
            <a:ext cx="9829800" cy="831273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Bảng con của em có dạng hình chữ nhật.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7353" y="3002383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353" y="3002383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99896" y="4183124"/>
            <a:ext cx="9829800" cy="831273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bút chì của em có dạng hình vuông.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07353" y="4183124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07353" y="4183124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99896" y="5357656"/>
            <a:ext cx="9829800" cy="831273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 quạt treo tường có dạng hình tròn.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07353" y="5357656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07353" y="5357656"/>
            <a:ext cx="840143" cy="83127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5331" r="8192" b="58428"/>
          <a:stretch/>
        </p:blipFill>
        <p:spPr>
          <a:xfrm>
            <a:off x="9715583" y="100969"/>
            <a:ext cx="24574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7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7" grpId="1" animBg="1"/>
      <p:bldP spid="10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5" grpId="1" animBg="1"/>
      <p:bldP spid="16" grpId="0" animBg="1"/>
      <p:bldP spid="17" grpId="0" animBg="1"/>
      <p:bldP spid="18" grpId="0" animBg="1"/>
      <p:bldP spid="18" grpId="1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087958" y="996649"/>
            <a:ext cx="7985919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LÀM QUEN VỚI MỘT SỐ HÌNH PHẲNG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489027" y="5949280"/>
            <a:ext cx="200486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 46</a:t>
            </a:r>
          </a:p>
        </p:txBody>
      </p:sp>
      <p:sp>
        <p:nvSpPr>
          <p:cNvPr id="2" name="Google Shape;2335;p46">
            <a:extLst>
              <a:ext uri="{FF2B5EF4-FFF2-40B4-BE49-F238E27FC236}">
                <a16:creationId xmlns:a16="http://schemas.microsoft.com/office/drawing/2014/main" id="{82CA23DD-9CEB-CBC4-7D21-5BEA1D16E301}"/>
              </a:ext>
            </a:extLst>
          </p:cNvPr>
          <p:cNvSpPr txBox="1">
            <a:spLocks/>
          </p:cNvSpPr>
          <p:nvPr/>
        </p:nvSpPr>
        <p:spPr>
          <a:xfrm>
            <a:off x="4315309" y="44624"/>
            <a:ext cx="3531219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indent="0" algn="ctr">
              <a:buFont typeface="Mulish"/>
              <a:buNone/>
            </a:pPr>
            <a:r>
              <a:rPr lang="en-US" sz="4400" b="1">
                <a:solidFill>
                  <a:schemeClr val="tx1"/>
                </a:solidFill>
                <a:latin typeface="+mj-lt"/>
              </a:rPr>
              <a:t>Chủ đề 2: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68390-CC38-A50B-3C43-6E9E48B9340D}"/>
              </a:ext>
            </a:extLst>
          </p:cNvPr>
          <p:cNvSpPr txBox="1"/>
          <p:nvPr/>
        </p:nvSpPr>
        <p:spPr>
          <a:xfrm>
            <a:off x="608977" y="2671935"/>
            <a:ext cx="109438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 7</a:t>
            </a:r>
          </a:p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VUÔNG, HÌNH TRÒN,</a:t>
            </a:r>
          </a:p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TAM GIÁC, HÌNH CHỮ NHẬT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D5CC1-E8F7-4423-4498-7D907D308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" t="-976" r="-7419" b="976"/>
          <a:stretch/>
        </p:blipFill>
        <p:spPr>
          <a:xfrm>
            <a:off x="3608675" y="4722924"/>
            <a:ext cx="4944482" cy="216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77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8319" y="5230955"/>
            <a:ext cx="2431544" cy="646317"/>
          </a:xfrm>
          <a:prstGeom prst="rect">
            <a:avLst/>
          </a:prstGeom>
          <a:solidFill>
            <a:srgbClr val="FFC000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3600">
                <a:latin typeface="Arial" pitchFamily="34" charset="0"/>
                <a:cs typeface="Arial" pitchFamily="34" charset="0"/>
              </a:rPr>
              <a:t>Trang 48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38" y="980728"/>
            <a:ext cx="7927962" cy="397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7914" y="228600"/>
            <a:ext cx="11229405" cy="1077218"/>
            <a:chOff x="559883" y="309265"/>
            <a:chExt cx="10706646" cy="1077218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697466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32393" y="309265"/>
              <a:ext cx="99341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 bao nhiêu hình tròn? Bao nhiêu hình vuông? </a:t>
              </a:r>
            </a:p>
            <a:p>
              <a:pPr algn="just"/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Bao nhiêu hình tam giác? Bao nhiêu hình chữ nhật?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19" y="1524000"/>
            <a:ext cx="6887537" cy="490606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736662" y="1905000"/>
            <a:ext cx="822960" cy="82296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69776" y="3124200"/>
            <a:ext cx="731520" cy="7315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>
            <a:off x="678336" y="4343400"/>
            <a:ext cx="914400" cy="73152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58573" y="5502910"/>
            <a:ext cx="579137" cy="10070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926673" y="2015840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926673" y="3197633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926673" y="4379426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926673" y="5679062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926673" y="201584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926673" y="3197633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926673" y="4379426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926673" y="5679062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794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289639"/>
            <a:ext cx="11658600" cy="1077218"/>
            <a:chOff x="597668" y="443152"/>
            <a:chExt cx="11658600" cy="107721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443152"/>
              <a:ext cx="109204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Các que tính được xếp thành hình dưới đây. Trong hình đó có bao nhiêu hình vuông? Bao nhiêu hình tam giác?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302742" y="3124200"/>
            <a:ext cx="731520" cy="7315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2211302" y="4343400"/>
            <a:ext cx="914400" cy="731520"/>
          </a:xfrm>
          <a:prstGeom prst="triangl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459639" y="3197633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59639" y="4379426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459639" y="3197633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459639" y="4379426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919" y="1600200"/>
            <a:ext cx="3834279" cy="490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234219"/>
            <a:ext cx="11658600" cy="1200329"/>
            <a:chOff x="597668" y="415442"/>
            <a:chExt cx="11658600" cy="1200329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415442"/>
              <a:ext cx="109204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 bao nhiêu hình vuông, hình tròn, hình tam giác, hình chữ nhật trong mỗi hình sau?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29629" y="1753999"/>
            <a:ext cx="96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11394" y="1753999"/>
            <a:ext cx="96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90719" y="1753999"/>
            <a:ext cx="96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9" y="1607861"/>
            <a:ext cx="2381583" cy="19243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20" y="1434548"/>
            <a:ext cx="1800476" cy="222916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319" y="1426861"/>
            <a:ext cx="2619741" cy="2105319"/>
          </a:xfrm>
          <a:prstGeom prst="rect">
            <a:avLst/>
          </a:prstGeom>
        </p:spPr>
      </p:pic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685959" y="4038600"/>
          <a:ext cx="1088136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Câu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400" b="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tròn</a:t>
                      </a:r>
                      <a:endParaRPr lang="en-US" sz="24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400" b="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chữ nhật</a:t>
                      </a:r>
                      <a:endParaRPr lang="en-US" sz="24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Hìn</a:t>
                      </a:r>
                      <a:r>
                        <a:rPr lang="en-US" sz="2400" b="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 tam giác</a:t>
                      </a:r>
                      <a:endParaRPr lang="en-US" sz="24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400" b="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vuông</a:t>
                      </a:r>
                      <a:endParaRPr lang="en-US" sz="2400" b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a)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b)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c)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2129" marR="122129" marT="61064" marB="6106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2669739" y="4812086"/>
            <a:ext cx="494903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33968" y="4812086"/>
            <a:ext cx="494903" cy="381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98197" y="4772024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062426" y="4812086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672081" y="5444903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36310" y="5444903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600539" y="5404841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064768" y="5444903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85255" y="6045574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149484" y="6045574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613713" y="6005512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077942" y="6045574"/>
            <a:ext cx="494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1519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296246"/>
            <a:ext cx="11658600" cy="708999"/>
            <a:chOff x="597668" y="449759"/>
            <a:chExt cx="11658600" cy="708999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12427"/>
              <a:ext cx="10920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 hình nào không phải là hình vuông?</a:t>
              </a: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1204119" y="1524000"/>
            <a:ext cx="10058400" cy="480060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118519" y="2286000"/>
            <a:ext cx="1280160" cy="1280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242719" y="2314575"/>
            <a:ext cx="1371600" cy="1371600"/>
          </a:xfrm>
          <a:prstGeom prst="ellipse">
            <a:avLst/>
          </a:prstGeom>
          <a:solidFill>
            <a:srgbClr val="FCF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 rot="2024450">
            <a:off x="8609807" y="1933393"/>
            <a:ext cx="1147763" cy="1565910"/>
          </a:xfrm>
          <a:custGeom>
            <a:avLst/>
            <a:gdLst>
              <a:gd name="connsiteX0" fmla="*/ 0 w 1295400"/>
              <a:gd name="connsiteY0" fmla="*/ 1080135 h 1080135"/>
              <a:gd name="connsiteX1" fmla="*/ 647700 w 1295400"/>
              <a:gd name="connsiteY1" fmla="*/ 0 h 1080135"/>
              <a:gd name="connsiteX2" fmla="*/ 1295400 w 1295400"/>
              <a:gd name="connsiteY2" fmla="*/ 1080135 h 1080135"/>
              <a:gd name="connsiteX3" fmla="*/ 0 w 1295400"/>
              <a:gd name="connsiteY3" fmla="*/ 1080135 h 1080135"/>
              <a:gd name="connsiteX0" fmla="*/ 0 w 1295400"/>
              <a:gd name="connsiteY0" fmla="*/ 1580198 h 1580198"/>
              <a:gd name="connsiteX1" fmla="*/ 1162050 w 1295400"/>
              <a:gd name="connsiteY1" fmla="*/ 0 h 1580198"/>
              <a:gd name="connsiteX2" fmla="*/ 1295400 w 1295400"/>
              <a:gd name="connsiteY2" fmla="*/ 1580198 h 1580198"/>
              <a:gd name="connsiteX3" fmla="*/ 0 w 1295400"/>
              <a:gd name="connsiteY3" fmla="*/ 1580198 h 1580198"/>
              <a:gd name="connsiteX0" fmla="*/ 0 w 1162050"/>
              <a:gd name="connsiteY0" fmla="*/ 1580198 h 1580198"/>
              <a:gd name="connsiteX1" fmla="*/ 1162050 w 1162050"/>
              <a:gd name="connsiteY1" fmla="*/ 0 h 1580198"/>
              <a:gd name="connsiteX2" fmla="*/ 1066800 w 1162050"/>
              <a:gd name="connsiteY2" fmla="*/ 1565910 h 1580198"/>
              <a:gd name="connsiteX3" fmla="*/ 0 w 1162050"/>
              <a:gd name="connsiteY3" fmla="*/ 1580198 h 1580198"/>
              <a:gd name="connsiteX0" fmla="*/ 0 w 1147763"/>
              <a:gd name="connsiteY0" fmla="*/ 1508761 h 1565910"/>
              <a:gd name="connsiteX1" fmla="*/ 1147763 w 1147763"/>
              <a:gd name="connsiteY1" fmla="*/ 0 h 1565910"/>
              <a:gd name="connsiteX2" fmla="*/ 1052513 w 1147763"/>
              <a:gd name="connsiteY2" fmla="*/ 1565910 h 1565910"/>
              <a:gd name="connsiteX3" fmla="*/ 0 w 1147763"/>
              <a:gd name="connsiteY3" fmla="*/ 1508761 h 156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7763" h="1565910">
                <a:moveTo>
                  <a:pt x="0" y="1508761"/>
                </a:moveTo>
                <a:lnTo>
                  <a:pt x="1147763" y="0"/>
                </a:lnTo>
                <a:lnTo>
                  <a:pt x="1052513" y="1565910"/>
                </a:lnTo>
                <a:lnTo>
                  <a:pt x="0" y="1508761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175919" y="4648200"/>
            <a:ext cx="91440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90519" y="4648200"/>
            <a:ext cx="203446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690519" y="2620098"/>
            <a:ext cx="637717" cy="60228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538201" y="2624936"/>
            <a:ext cx="637718" cy="60228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776928" y="2880209"/>
            <a:ext cx="637717" cy="60228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437395" y="4804256"/>
            <a:ext cx="637718" cy="60228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824119" y="4804256"/>
            <a:ext cx="637717" cy="60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5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6303" y="2852936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21911" y="1556792"/>
            <a:ext cx="9118016" cy="287771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 b="1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VẬN DỤNG</a:t>
            </a:r>
          </a:p>
          <a:p>
            <a:pPr algn="ctr">
              <a:spcBef>
                <a:spcPts val="600"/>
              </a:spcBef>
            </a:pPr>
            <a:r>
              <a:rPr lang="en-US" sz="8800" b="1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C6EC1B-8C14-91BD-6B89-B58E3CE12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88" y="1196752"/>
            <a:ext cx="11313661" cy="390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50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8B0F122-832D-96AE-53E8-1168DA9ED5B9}"/>
              </a:ext>
            </a:extLst>
          </p:cNvPr>
          <p:cNvSpPr/>
          <p:nvPr/>
        </p:nvSpPr>
        <p:spPr>
          <a:xfrm>
            <a:off x="-405395" y="404664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r>
              <a:rPr lang="en-US" sz="15300" b="1">
                <a:ln w="18415" cmpd="sng">
                  <a:solidFill>
                    <a:srgbClr val="9672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 b="1">
              <a:ln>
                <a:solidFill>
                  <a:srgbClr val="9672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38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p72"/>
          <p:cNvSpPr txBox="1">
            <a:spLocks noGrp="1"/>
          </p:cNvSpPr>
          <p:nvPr>
            <p:ph type="title" idx="4294967295"/>
          </p:nvPr>
        </p:nvSpPr>
        <p:spPr>
          <a:xfrm>
            <a:off x="958056" y="1772816"/>
            <a:ext cx="10245725" cy="1122363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11500">
                <a:solidFill>
                  <a:srgbClr val="0070C0"/>
                </a:solidFill>
                <a:latin typeface="+mj-lt"/>
              </a:rPr>
              <a:t>DẶN DÒ</a:t>
            </a:r>
            <a:endParaRPr sz="1150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" name="Picture 2" descr="Math Clipart ">
            <a:extLst>
              <a:ext uri="{FF2B5EF4-FFF2-40B4-BE49-F238E27FC236}">
                <a16:creationId xmlns:a16="http://schemas.microsoft.com/office/drawing/2014/main" id="{AE0A5408-84D9-4C2C-1662-D905C8BC4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07" y="3731138"/>
            <a:ext cx="4813628" cy="284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3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1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976582"/>
            <a:ext cx="5105400" cy="16313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Email		: linhpt33@fe.edu.vn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2719" y="6019800"/>
            <a:ext cx="9296400" cy="646317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TRỌN BỘ PPT CÓ TỐN PHÍ</a:t>
            </a:r>
            <a:endParaRPr lang="en-US" sz="36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1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2234009" y="1255996"/>
            <a:ext cx="7910164" cy="273685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97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" sz="7200" b="1">
                <a:solidFill>
                  <a:schemeClr val="tx1"/>
                </a:solidFill>
                <a:latin typeface="+mj-lt"/>
              </a:rPr>
              <a:t>KHỞI ĐỘNG</a:t>
            </a:r>
            <a:endParaRPr sz="66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59158" y="1575667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84628" y="3841425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80100" y="1130906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54415" y="654478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03800" y="3127368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80519" y="152400"/>
            <a:ext cx="6324600" cy="152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howcard" pitchFamily="18" charset="0"/>
                <a:ea typeface="+mn-ea"/>
                <a:cs typeface="Arial" pitchFamily="34" charset="0"/>
              </a:rPr>
              <a:t>DU HÀNH VŨ TRỤ</a:t>
            </a:r>
          </a:p>
        </p:txBody>
      </p:sp>
    </p:spTree>
    <p:extLst>
      <p:ext uri="{BB962C8B-B14F-4D97-AF65-F5344CB8AC3E}">
        <p14:creationId xmlns:p14="http://schemas.microsoft.com/office/powerpoint/2010/main" val="1551503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796" y="619125"/>
            <a:ext cx="2743200" cy="2179864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5331" r="8192" b="58428"/>
          <a:stretch/>
        </p:blipFill>
        <p:spPr>
          <a:xfrm>
            <a:off x="7909719" y="3465740"/>
            <a:ext cx="2457450" cy="245745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/>
        </p:blipFill>
        <p:spPr>
          <a:xfrm>
            <a:off x="4859244" y="4408715"/>
            <a:ext cx="1951504" cy="2351314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>
            <a:off x="1813719" y="3101069"/>
            <a:ext cx="1951504" cy="2615292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/>
        </p:blipFill>
        <p:spPr>
          <a:xfrm>
            <a:off x="9704388" y="1636939"/>
            <a:ext cx="1905000" cy="1741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t="4025" r="60817" b="56561"/>
          <a:stretch/>
        </p:blipFill>
        <p:spPr>
          <a:xfrm>
            <a:off x="289719" y="3792359"/>
            <a:ext cx="1945614" cy="1792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1" t="2855" r="8528" b="54569"/>
          <a:stretch/>
        </p:blipFill>
        <p:spPr>
          <a:xfrm>
            <a:off x="3174739" y="4922219"/>
            <a:ext cx="1814919" cy="1935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8" t="2497" r="21710" b="66375"/>
          <a:stretch/>
        </p:blipFill>
        <p:spPr>
          <a:xfrm>
            <a:off x="2789471" y="1350018"/>
            <a:ext cx="1292728" cy="1751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8" t="56583" b="12289"/>
          <a:stretch/>
        </p:blipFill>
        <p:spPr>
          <a:xfrm>
            <a:off x="8541238" y="1494065"/>
            <a:ext cx="1292728" cy="1751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57" t="1204" r="39461" b="67668"/>
          <a:stretch/>
        </p:blipFill>
        <p:spPr>
          <a:xfrm>
            <a:off x="7412981" y="5047664"/>
            <a:ext cx="1292728" cy="1751051"/>
          </a:xfrm>
          <a:prstGeom prst="rect">
            <a:avLst/>
          </a:prstGeom>
        </p:spPr>
      </p:pic>
      <p:pic>
        <p:nvPicPr>
          <p:cNvPr id="4098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719" y="5047664"/>
            <a:ext cx="1563999" cy="186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36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9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74838" y="2590800"/>
            <a:ext cx="8153399" cy="34290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237" y="381000"/>
            <a:ext cx="1946811" cy="15470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4838" y="1063079"/>
            <a:ext cx="815339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Đâu là hình tam giác?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90119" y="4767697"/>
            <a:ext cx="1031814" cy="71870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14244" y="4767697"/>
            <a:ext cx="1031814" cy="71870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047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</a:t>
            </a:r>
          </a:p>
        </p:txBody>
      </p:sp>
      <p:pic>
        <p:nvPicPr>
          <p:cNvPr id="9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62719" y="1447800"/>
            <a:ext cx="609600" cy="609600"/>
          </a:xfrm>
          <a:prstGeom prst="rect">
            <a:avLst/>
          </a:prstGeom>
        </p:spPr>
      </p:pic>
      <p:pic>
        <p:nvPicPr>
          <p:cNvPr id="10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62719" y="2781300"/>
            <a:ext cx="609600" cy="609600"/>
          </a:xfrm>
          <a:prstGeom prst="rect">
            <a:avLst/>
          </a:prstGeom>
        </p:spPr>
      </p:pic>
      <p:sp>
        <p:nvSpPr>
          <p:cNvPr id="11" name="Isosceles Triangle 10"/>
          <p:cNvSpPr/>
          <p:nvPr/>
        </p:nvSpPr>
        <p:spPr>
          <a:xfrm>
            <a:off x="7174926" y="3083820"/>
            <a:ext cx="1678781" cy="95417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9282" y="3083820"/>
            <a:ext cx="1913487" cy="10070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06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674019" y="2409498"/>
            <a:ext cx="1981200" cy="3626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27918" y="457200"/>
            <a:ext cx="10058401" cy="5943600"/>
            <a:chOff x="975518" y="-1219200"/>
            <a:chExt cx="10058401" cy="5943600"/>
          </a:xfrm>
        </p:grpSpPr>
        <p:sp>
          <p:nvSpPr>
            <p:cNvPr id="9" name="Rectangle 8"/>
            <p:cNvSpPr/>
            <p:nvPr/>
          </p:nvSpPr>
          <p:spPr>
            <a:xfrm>
              <a:off x="5261769" y="2137064"/>
              <a:ext cx="5334000" cy="83127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Hình tròn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975518" y="-1219200"/>
              <a:ext cx="10058401" cy="5943600"/>
            </a:xfrm>
            <a:prstGeom prst="round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9187077" y="2232661"/>
              <a:ext cx="640080" cy="640080"/>
            </a:xfrm>
            <a:prstGeom prst="ellipse">
              <a:avLst/>
            </a:prstGeom>
            <a:solidFill>
              <a:srgbClr val="00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242719" y="742604"/>
              <a:ext cx="5334000" cy="83127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Hình chữ nhật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61769" y="3512127"/>
              <a:ext cx="5334000" cy="83127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Hình vuông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337718" y="-914400"/>
              <a:ext cx="5334000" cy="83127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9178724" y="3615127"/>
              <a:ext cx="640080" cy="640080"/>
            </a:xfrm>
            <a:prstGeom prst="rect">
              <a:avLst/>
            </a:prstGeom>
            <a:solidFill>
              <a:srgbClr val="00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786963" y="838200"/>
              <a:ext cx="1372070" cy="640080"/>
            </a:xfrm>
            <a:prstGeom prst="rect">
              <a:avLst/>
            </a:prstGeom>
            <a:solidFill>
              <a:srgbClr val="00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3086418" y="2834640"/>
            <a:ext cx="2308701" cy="27695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162618" y="2834641"/>
            <a:ext cx="2232501" cy="12538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26" idx="3"/>
            <a:endCxn id="9" idx="1"/>
          </p:cNvCxnSpPr>
          <p:nvPr/>
        </p:nvCxnSpPr>
        <p:spPr>
          <a:xfrm flipV="1">
            <a:off x="3197127" y="4229101"/>
            <a:ext cx="2217042" cy="1179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/>
        </p:blipFill>
        <p:spPr>
          <a:xfrm>
            <a:off x="9979557" y="239370"/>
            <a:ext cx="1738438" cy="1589430"/>
          </a:xfrm>
          <a:prstGeom prst="rect">
            <a:avLst/>
          </a:prstGeom>
        </p:spPr>
      </p:pic>
      <p:pic>
        <p:nvPicPr>
          <p:cNvPr id="1026" name="Picture 2" descr="Mira Toys - Khay gỗ Tròn - Đồ dùng Montessori- Khay gỗ đựng thức ăn/chụp ảnh  | Shopee Việt Na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96" t="23200" r="22800" b="22763"/>
          <a:stretch/>
        </p:blipFill>
        <p:spPr bwMode="auto">
          <a:xfrm>
            <a:off x="1981571" y="4796728"/>
            <a:ext cx="1215556" cy="122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ảng học sinh dùng bút và phấn Hồng Hà (3289) - Bảng Viết Tác giả Hồng Hà |  GiaSach.co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41" t="23427" r="13267" b="19760"/>
          <a:stretch/>
        </p:blipFill>
        <p:spPr bwMode="auto">
          <a:xfrm>
            <a:off x="1981571" y="3675303"/>
            <a:ext cx="1366095" cy="107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ảng viết nam châm 2 mặt trắng xanh - Bảng từ ColorMe cho bé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18" y="2527300"/>
            <a:ext cx="986918" cy="98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64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1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080418" y="1714500"/>
            <a:ext cx="8153399" cy="34290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69040" y="2011070"/>
            <a:ext cx="1913487" cy="10070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27918" y="457200"/>
            <a:ext cx="10058401" cy="594360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Cầm bút chì – wikiH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8" descr="Cầm bút chì – wikiHo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/>
        </p:blipFill>
        <p:spPr>
          <a:xfrm>
            <a:off x="10126245" y="0"/>
            <a:ext cx="1951504" cy="23513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52364" y="685800"/>
            <a:ext cx="7809509" cy="83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mấy hình chữ nhật?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35291" y="5377297"/>
            <a:ext cx="1031814" cy="71870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425784" y="5377297"/>
            <a:ext cx="1031814" cy="71870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047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pic>
        <p:nvPicPr>
          <p:cNvPr id="13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62719" y="1447800"/>
            <a:ext cx="609600" cy="609600"/>
          </a:xfrm>
          <a:prstGeom prst="rect">
            <a:avLst/>
          </a:prstGeom>
        </p:spPr>
      </p:pic>
      <p:pic>
        <p:nvPicPr>
          <p:cNvPr id="1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62719" y="3733800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747919" y="2514600"/>
            <a:ext cx="864822" cy="2133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 rot="19961647">
            <a:off x="5429823" y="2011070"/>
            <a:ext cx="1454588" cy="10070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 rot="19961647">
            <a:off x="3600734" y="3603602"/>
            <a:ext cx="1005840" cy="1007060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 rot="19961647">
            <a:off x="6595531" y="3513235"/>
            <a:ext cx="1559207" cy="1129736"/>
          </a:xfrm>
          <a:custGeom>
            <a:avLst/>
            <a:gdLst>
              <a:gd name="connsiteX0" fmla="*/ 0 w 1005840"/>
              <a:gd name="connsiteY0" fmla="*/ 0 h 1007060"/>
              <a:gd name="connsiteX1" fmla="*/ 1005840 w 1005840"/>
              <a:gd name="connsiteY1" fmla="*/ 0 h 1007060"/>
              <a:gd name="connsiteX2" fmla="*/ 1005840 w 1005840"/>
              <a:gd name="connsiteY2" fmla="*/ 1007060 h 1007060"/>
              <a:gd name="connsiteX3" fmla="*/ 0 w 1005840"/>
              <a:gd name="connsiteY3" fmla="*/ 1007060 h 1007060"/>
              <a:gd name="connsiteX4" fmla="*/ 0 w 1005840"/>
              <a:gd name="connsiteY4" fmla="*/ 0 h 1007060"/>
              <a:gd name="connsiteX0" fmla="*/ 0 w 1559207"/>
              <a:gd name="connsiteY0" fmla="*/ 122676 h 1129736"/>
              <a:gd name="connsiteX1" fmla="*/ 1559207 w 1559207"/>
              <a:gd name="connsiteY1" fmla="*/ 0 h 1129736"/>
              <a:gd name="connsiteX2" fmla="*/ 1005840 w 1559207"/>
              <a:gd name="connsiteY2" fmla="*/ 1129736 h 1129736"/>
              <a:gd name="connsiteX3" fmla="*/ 0 w 1559207"/>
              <a:gd name="connsiteY3" fmla="*/ 1129736 h 1129736"/>
              <a:gd name="connsiteX4" fmla="*/ 0 w 1559207"/>
              <a:gd name="connsiteY4" fmla="*/ 122676 h 112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9207" h="1129736">
                <a:moveTo>
                  <a:pt x="0" y="122676"/>
                </a:moveTo>
                <a:lnTo>
                  <a:pt x="1559207" y="0"/>
                </a:lnTo>
                <a:lnTo>
                  <a:pt x="1005840" y="1129736"/>
                </a:lnTo>
                <a:lnTo>
                  <a:pt x="0" y="1129736"/>
                </a:lnTo>
                <a:lnTo>
                  <a:pt x="0" y="12267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53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713</Words>
  <Application>Microsoft Office PowerPoint</Application>
  <PresentationFormat>Custom</PresentationFormat>
  <Paragraphs>141</Paragraphs>
  <Slides>21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Neucha</vt:lpstr>
      <vt:lpstr>UTM Showcard</vt:lpstr>
      <vt:lpstr>Fredoka One</vt:lpstr>
      <vt:lpstr>Mulish</vt:lpstr>
      <vt:lpstr>Titan One</vt:lpstr>
      <vt:lpstr>Bebas Neue</vt:lpstr>
      <vt:lpstr>.TMC-Ong Do</vt:lpstr>
      <vt:lpstr>Arial</vt:lpstr>
      <vt:lpstr>Calibri</vt:lpstr>
      <vt:lpstr>Arial-Rounded</vt:lpstr>
      <vt:lpstr>Children's Day in Brazil by Slidesgo</vt:lpstr>
      <vt:lpstr>Office Theme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Tình Trần</dc:creator>
  <cp:lastModifiedBy>Huyền Diệu Trương</cp:lastModifiedBy>
  <cp:revision>83</cp:revision>
  <dcterms:modified xsi:type="dcterms:W3CDTF">2023-05-21T00:27:25Z</dcterms:modified>
</cp:coreProperties>
</file>