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8"/>
  </p:notesMasterIdLst>
  <p:sldIdLst>
    <p:sldId id="648" r:id="rId2"/>
    <p:sldId id="325" r:id="rId3"/>
    <p:sldId id="634" r:id="rId4"/>
    <p:sldId id="256" r:id="rId5"/>
    <p:sldId id="322" r:id="rId6"/>
    <p:sldId id="323" r:id="rId7"/>
    <p:sldId id="324" r:id="rId8"/>
    <p:sldId id="649" r:id="rId9"/>
    <p:sldId id="326" r:id="rId10"/>
    <p:sldId id="327" r:id="rId11"/>
    <p:sldId id="328" r:id="rId12"/>
    <p:sldId id="288" r:id="rId13"/>
    <p:sldId id="343" r:id="rId14"/>
    <p:sldId id="354" r:id="rId15"/>
    <p:sldId id="355" r:id="rId16"/>
    <p:sldId id="356" r:id="rId17"/>
    <p:sldId id="357" r:id="rId18"/>
    <p:sldId id="358" r:id="rId19"/>
    <p:sldId id="362" r:id="rId20"/>
    <p:sldId id="363" r:id="rId21"/>
    <p:sldId id="359" r:id="rId22"/>
    <p:sldId id="360" r:id="rId23"/>
    <p:sldId id="364" r:id="rId24"/>
    <p:sldId id="305" r:id="rId25"/>
    <p:sldId id="282" r:id="rId26"/>
    <p:sldId id="304" r:id="rId27"/>
  </p:sldIdLst>
  <p:sldSz cx="12161838" cy="6858000"/>
  <p:notesSz cx="6858000" cy="9144000"/>
  <p:embeddedFontLst>
    <p:embeddedFont>
      <p:font typeface=".TMC-Ong Do" pitchFamily="2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Fredoka One" panose="02000000000000000000" pitchFamily="2" charset="0"/>
      <p:regular r:id="rId31"/>
    </p:embeddedFont>
    <p:embeddedFont>
      <p:font typeface="Lato" panose="020F0502020204030203" pitchFamily="34" charset="0"/>
      <p:regular r:id="rId32"/>
      <p:bold r:id="rId33"/>
    </p:embeddedFont>
    <p:embeddedFont>
      <p:font typeface="Mulish" panose="020B0604020202020204" charset="0"/>
      <p:regular r:id="rId34"/>
      <p:bold r:id="rId35"/>
      <p:italic r:id="rId36"/>
      <p:boldItalic r:id="rId37"/>
    </p:embeddedFont>
    <p:embeddedFont>
      <p:font typeface="Neucha" panose="020B0604020202020204" charset="0"/>
      <p:regular r:id="rId38"/>
    </p:embeddedFont>
    <p:embeddedFont>
      <p:font typeface="Quicksand Light" panose="020B0604020202020204" charset="0"/>
      <p:regular r:id="rId39"/>
      <p:bold r:id="rId40"/>
    </p:embeddedFont>
    <p:embeddedFont>
      <p:font typeface="Raleway" pitchFamily="2" charset="0"/>
      <p:regular r:id="rId41"/>
      <p:bold r:id="rId42"/>
      <p:italic r:id="rId43"/>
      <p:boldItalic r:id="rId44"/>
    </p:embeddedFont>
    <p:embeddedFont>
      <p:font typeface="Titan One" panose="020B0604020202020204" charset="0"/>
      <p:regular r:id="rId45"/>
    </p:embeddedFont>
    <p:embeddedFont>
      <p:font typeface="UTM Showcard" panose="02040603050506020204" pitchFamily="18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FFF9D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85635" autoAdjust="0"/>
  </p:normalViewPr>
  <p:slideViewPr>
    <p:cSldViewPr>
      <p:cViewPr varScale="1">
        <p:scale>
          <a:sx n="59" d="100"/>
          <a:sy n="59" d="100"/>
        </p:scale>
        <p:origin x="1098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que để que di chuyển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3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số để đi đến câu hỏi</a:t>
            </a:r>
          </a:p>
          <a:p>
            <a:r>
              <a:rPr lang="en-US" baseline="0"/>
              <a:t>Tại slide câu hỏi, click vào ngôi nhà để quay về lật mảnh ghép</a:t>
            </a:r>
          </a:p>
          <a:p>
            <a:r>
              <a:rPr lang="en-US" baseline="0"/>
              <a:t>Khi lật hết mảnh ghép, enter để ra từ khoá, click vào ngôi nhà để đi đến bài học.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nhớ</a:t>
            </a:r>
            <a:r>
              <a:rPr lang="en-US" baseline="0"/>
              <a:t> hỏi HS tên các đồ vật trước rồi mới nêu câu hỏi sau</a:t>
            </a:r>
          </a:p>
          <a:p>
            <a:pPr marL="158750" indent="0">
              <a:buNone/>
            </a:pPr>
            <a:r>
              <a:rPr lang="en-US" baseline="0"/>
              <a:t>Click vào đồ vật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9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đồ vật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9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Mảnh</a:t>
            </a:r>
            <a:r>
              <a:rPr lang="en-US" baseline="0"/>
              <a:t> ghép may mắn, HS đc nhận quà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Mảnh</a:t>
            </a:r>
            <a:r>
              <a:rPr lang="en-US" baseline="0"/>
              <a:t> ghép may mắn, HS đc nhận quà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9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5019" y="18234"/>
            <a:ext cx="9040712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0"/>
            <a:ext cx="12161486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61486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799657" y="2510033"/>
            <a:ext cx="6562525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1310" y="37415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1310" y="4846477"/>
            <a:ext cx="5799218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101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0356" y="653238"/>
            <a:ext cx="10244195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57625" y="1144375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1310" y="26807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1310" y="4090408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89696" y="5208025"/>
            <a:ext cx="1982284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586020" y="5208025"/>
            <a:ext cx="1987471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77863" y="2160025"/>
            <a:ext cx="6406113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12037" y="3684025"/>
            <a:ext cx="1457585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089" y="439934"/>
            <a:ext cx="1647015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898086" y="403433"/>
            <a:ext cx="2103749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050" y="5011949"/>
            <a:ext cx="782698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61313" y="5687219"/>
            <a:ext cx="1444505" cy="65334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2211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48869" y="3717235"/>
            <a:ext cx="3412928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1754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1754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65596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65596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089438" y="3933600"/>
            <a:ext cx="283058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089438" y="4444433"/>
            <a:ext cx="283058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1197" y="337534"/>
            <a:ext cx="76195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856846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48614" y="976800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9985969" y="-6"/>
            <a:ext cx="2175854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46099" y="5936024"/>
            <a:ext cx="66144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48614" y="1913067"/>
            <a:ext cx="10264543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35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075713" y="103476"/>
            <a:ext cx="2453960" cy="2247021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06182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28649" y="2434433"/>
            <a:ext cx="3680472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46253" y="3585967"/>
            <a:ext cx="3845264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78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1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1138" y="292667"/>
            <a:ext cx="10119563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57625" y="1354317"/>
            <a:ext cx="1024658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1310" y="2966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1310" y="38939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0833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37706" y="5214767"/>
            <a:ext cx="2863299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1310" y="24715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062" y="2157444"/>
            <a:ext cx="1316254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58660" y="1363604"/>
            <a:ext cx="73789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32"/>
          <p:cNvSpPr/>
          <p:nvPr/>
        </p:nvSpPr>
        <p:spPr>
          <a:xfrm>
            <a:off x="11439584" y="2231784"/>
            <a:ext cx="346280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32"/>
          <p:cNvSpPr/>
          <p:nvPr/>
        </p:nvSpPr>
        <p:spPr>
          <a:xfrm>
            <a:off x="9970575" y="1068087"/>
            <a:ext cx="1342258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1729" y="559787"/>
            <a:ext cx="1952583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3375" y="751730"/>
            <a:ext cx="307714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135" y="371821"/>
            <a:ext cx="307714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015" y="4080037"/>
            <a:ext cx="307714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4219" y="4850863"/>
            <a:ext cx="31439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072" y="5577459"/>
            <a:ext cx="908784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2494" y="6054840"/>
            <a:ext cx="306870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39175" y="6175385"/>
            <a:ext cx="488788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13754" y="6282999"/>
            <a:ext cx="306870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48963" y="5973531"/>
            <a:ext cx="492976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54404" y="5981717"/>
            <a:ext cx="317779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30499" y="5204201"/>
            <a:ext cx="1371678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45818" y="4491868"/>
            <a:ext cx="31443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45557" y="3180633"/>
            <a:ext cx="733623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59956" y="2010163"/>
            <a:ext cx="670707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695292" y="1560591"/>
            <a:ext cx="306870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52279" y="407205"/>
            <a:ext cx="848438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24962" y="505920"/>
            <a:ext cx="31439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35444" y="550914"/>
            <a:ext cx="1075643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527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2895" y="1443233"/>
            <a:ext cx="6916048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1310" y="3319455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1310" y="4490851"/>
            <a:ext cx="5799218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1310" y="2560459"/>
            <a:ext cx="5799218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290567" y="2626643"/>
            <a:ext cx="539131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71204" y="4205446"/>
            <a:ext cx="834876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28340" y="1142470"/>
            <a:ext cx="594113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2001" y="2427824"/>
            <a:ext cx="582346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50074" y="344930"/>
            <a:ext cx="573202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88592" y="945657"/>
            <a:ext cx="163597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4198" y="4048623"/>
            <a:ext cx="611130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65376" y="5834835"/>
            <a:ext cx="578411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13550" y="382695"/>
            <a:ext cx="1150219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128" y="1115243"/>
            <a:ext cx="337648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3914" y="453671"/>
            <a:ext cx="371680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3968" y="1378300"/>
            <a:ext cx="321904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1456" y="5264401"/>
            <a:ext cx="1236609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54908" y="902383"/>
            <a:ext cx="277459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9"/>
          <p:cNvSpPr/>
          <p:nvPr/>
        </p:nvSpPr>
        <p:spPr>
          <a:xfrm>
            <a:off x="2180420" y="6272718"/>
            <a:ext cx="282707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9"/>
          <p:cNvSpPr/>
          <p:nvPr/>
        </p:nvSpPr>
        <p:spPr>
          <a:xfrm>
            <a:off x="11188667" y="1768669"/>
            <a:ext cx="365120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9"/>
          <p:cNvSpPr/>
          <p:nvPr/>
        </p:nvSpPr>
        <p:spPr>
          <a:xfrm>
            <a:off x="1243876" y="584201"/>
            <a:ext cx="9674086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9"/>
          <p:cNvSpPr/>
          <p:nvPr/>
        </p:nvSpPr>
        <p:spPr>
          <a:xfrm>
            <a:off x="9511987" y="4778469"/>
            <a:ext cx="2649855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9"/>
          <p:cNvSpPr/>
          <p:nvPr/>
        </p:nvSpPr>
        <p:spPr>
          <a:xfrm>
            <a:off x="2352690" y="166300"/>
            <a:ext cx="916018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9"/>
          <p:cNvSpPr/>
          <p:nvPr/>
        </p:nvSpPr>
        <p:spPr>
          <a:xfrm>
            <a:off x="350331" y="4822647"/>
            <a:ext cx="1220905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96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42FFA-DA54-5EB7-2C0D-2782A620006B}"/>
              </a:ext>
            </a:extLst>
          </p:cNvPr>
          <p:cNvSpPr txBox="1"/>
          <p:nvPr userDrawn="1"/>
        </p:nvSpPr>
        <p:spPr>
          <a:xfrm rot="16200000">
            <a:off x="-4576265" y="2902758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75" r:id="rId4"/>
    <p:sldLayoutId id="2147483678" r:id="rId5"/>
    <p:sldLayoutId id="2147483679" r:id="rId6"/>
    <p:sldLayoutId id="2147483684" r:id="rId7"/>
    <p:sldLayoutId id="2147483687" r:id="rId8"/>
    <p:sldLayoutId id="2147483688" r:id="rId9"/>
    <p:sldLayoutId id="2147483689" r:id="rId10"/>
    <p:sldLayoutId id="2147483690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slide" Target="slide1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5" Type="http://schemas.openxmlformats.org/officeDocument/2006/relationships/slide" Target="slide12.xml"/><Relationship Id="rId15" Type="http://schemas.openxmlformats.org/officeDocument/2006/relationships/slide" Target="slide10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openxmlformats.org/officeDocument/2006/relationships/slide" Target="slide7.xml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slide" Target="slide5.xml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2.jp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slide" Target="slide5.xml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116632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24" y="5660443"/>
            <a:ext cx="1390376" cy="119755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6106" y="1981200"/>
            <a:ext cx="11371376" cy="177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Em hãy tìm đồ vật trong lớp/trong nhà 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có dạng hình chữ nhật.</a:t>
            </a:r>
          </a:p>
        </p:txBody>
      </p:sp>
    </p:spTree>
    <p:extLst>
      <p:ext uri="{BB962C8B-B14F-4D97-AF65-F5344CB8AC3E}">
        <p14:creationId xmlns:p14="http://schemas.microsoft.com/office/powerpoint/2010/main" val="144781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24" y="5660443"/>
            <a:ext cx="1390376" cy="119755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6106" y="228600"/>
            <a:ext cx="11371376" cy="177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48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Bộ phận nào trên chiếc xe máy có dạng hình tròn? Hình tròn đó có thuận lợi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3"/>
          <a:stretch/>
        </p:blipFill>
        <p:spPr>
          <a:xfrm>
            <a:off x="3606766" y="2170242"/>
            <a:ext cx="4950052" cy="428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10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 HÌNH PHẲNG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tx1"/>
                </a:solidFill>
                <a:latin typeface="+mj-lt"/>
              </a:rPr>
              <a:t>Chủ đề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BÀI 9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LUYỆN TẬP CHUNG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C3E50-028B-DAD8-7012-C17CD4EF8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3608675" y="4722924"/>
            <a:ext cx="4944482" cy="216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38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ECF324D1-9E92-3BFD-BA35-69D08EB570F9}"/>
              </a:ext>
            </a:extLst>
          </p:cNvPr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 54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180110"/>
            <a:ext cx="11305605" cy="954107"/>
            <a:chOff x="559883" y="260775"/>
            <a:chExt cx="11305605" cy="954107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52363" y="260775"/>
              <a:ext cx="105131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Liên hệ xung quanh mình và quanh lớp học, bạn Việt đã nêu được tên một số đồ vật có dạng các hình đã học như sau: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9" y="1239119"/>
            <a:ext cx="7376160" cy="5510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018" y="3429000"/>
            <a:ext cx="298456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 đồ vật trên có dạng hình gì?</a:t>
            </a:r>
          </a:p>
        </p:txBody>
      </p:sp>
    </p:spTree>
    <p:extLst>
      <p:ext uri="{BB962C8B-B14F-4D97-AF65-F5344CB8AC3E}">
        <p14:creationId xmlns:p14="http://schemas.microsoft.com/office/powerpoint/2010/main" val="27305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594156" y="2322567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43636" y="522963"/>
            <a:ext cx="146304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vuông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610742" y="2435260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13950" y="277090"/>
            <a:ext cx="3355583" cy="1695059"/>
            <a:chOff x="4563340" y="277090"/>
            <a:chExt cx="3355583" cy="1695059"/>
          </a:xfrm>
        </p:grpSpPr>
        <p:sp>
          <p:nvSpPr>
            <p:cNvPr id="11" name="Isosceles Triangle 10"/>
            <p:cNvSpPr/>
            <p:nvPr/>
          </p:nvSpPr>
          <p:spPr>
            <a:xfrm>
              <a:off x="5095178" y="622663"/>
              <a:ext cx="2291908" cy="134948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4563340" y="277090"/>
              <a:ext cx="3355583" cy="1632878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 </a:t>
              </a:r>
            </a:p>
            <a:p>
              <a:pPr algn="ctr"/>
              <a:r>
                <a:rPr lang="en-US" sz="2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tam giác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0006747" y="2435260"/>
            <a:ext cx="762001" cy="384066"/>
            <a:chOff x="1025023" y="1615381"/>
            <a:chExt cx="2023040" cy="1102597"/>
          </a:xfrm>
        </p:grpSpPr>
        <p:sp>
          <p:nvSpPr>
            <p:cNvPr id="15" name="Down Arrow 1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17" name="Oval 16"/>
          <p:cNvSpPr/>
          <p:nvPr/>
        </p:nvSpPr>
        <p:spPr>
          <a:xfrm>
            <a:off x="9627291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2" y="3127764"/>
            <a:ext cx="1972825" cy="2038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70" y="3405836"/>
            <a:ext cx="1792141" cy="15707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62" y="3548635"/>
            <a:ext cx="1425854" cy="14279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8742" y="5310436"/>
            <a:ext cx="178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err="1"/>
              <a:t>Khung</a:t>
            </a:r>
            <a:r>
              <a:rPr lang="en-GB" sz="2400"/>
              <a:t> </a:t>
            </a:r>
          </a:p>
          <a:p>
            <a:pPr algn="ctr"/>
            <a:r>
              <a:rPr lang="en-GB" sz="2400"/>
              <a:t>cửa </a:t>
            </a:r>
            <a:r>
              <a:rPr lang="en-GB" sz="2400" dirty="0" err="1"/>
              <a:t>sổ</a:t>
            </a:r>
            <a:endParaRPr lang="en-GB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607197" y="5310435"/>
            <a:ext cx="276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Biển</a:t>
            </a:r>
            <a:r>
              <a:rPr lang="en-GB" sz="2400" dirty="0"/>
              <a:t> </a:t>
            </a:r>
            <a:r>
              <a:rPr lang="en-GB" sz="2400" err="1"/>
              <a:t>báo</a:t>
            </a:r>
            <a:r>
              <a:rPr lang="en-GB" sz="2400"/>
              <a:t> </a:t>
            </a:r>
          </a:p>
          <a:p>
            <a:pPr algn="ctr"/>
            <a:r>
              <a:rPr lang="en-GB" sz="2400"/>
              <a:t>giao </a:t>
            </a:r>
            <a:r>
              <a:rPr lang="en-GB" sz="2400" dirty="0" err="1"/>
              <a:t>thông</a:t>
            </a:r>
            <a:endParaRPr lang="en-GB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877785" y="5310436"/>
            <a:ext cx="11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/>
              <a:t>Đĩa</a:t>
            </a:r>
            <a:r>
              <a:rPr lang="en-GB" sz="2400" dirty="0"/>
              <a:t> DVD</a:t>
            </a:r>
          </a:p>
        </p:txBody>
      </p:sp>
    </p:spTree>
    <p:extLst>
      <p:ext uri="{BB962C8B-B14F-4D97-AF65-F5344CB8AC3E}">
        <p14:creationId xmlns:p14="http://schemas.microsoft.com/office/powerpoint/2010/main" val="10904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592932" y="2322567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01983" y="1018041"/>
            <a:ext cx="230162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 nhật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775778" y="2435260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0005523" y="2435260"/>
            <a:ext cx="762001" cy="384066"/>
            <a:chOff x="1025023" y="1615381"/>
            <a:chExt cx="2023040" cy="1102597"/>
          </a:xfrm>
        </p:grpSpPr>
        <p:sp>
          <p:nvSpPr>
            <p:cNvPr id="15" name="Down Arrow 1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17" name="Oval 16"/>
          <p:cNvSpPr/>
          <p:nvPr/>
        </p:nvSpPr>
        <p:spPr>
          <a:xfrm>
            <a:off x="9626067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</a:p>
        </p:txBody>
      </p:sp>
      <p:sp>
        <p:nvSpPr>
          <p:cNvPr id="18" name="Oval 17"/>
          <p:cNvSpPr/>
          <p:nvPr/>
        </p:nvSpPr>
        <p:spPr>
          <a:xfrm>
            <a:off x="1242412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23" y="3238779"/>
            <a:ext cx="1572015" cy="1566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25" y="3202707"/>
            <a:ext cx="2487706" cy="1500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946" y="3387585"/>
            <a:ext cx="1507282" cy="14939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89049" y="5171775"/>
            <a:ext cx="299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Bánh</a:t>
            </a:r>
            <a:r>
              <a:rPr lang="en-GB" sz="3200" dirty="0"/>
              <a:t> </a:t>
            </a:r>
            <a:r>
              <a:rPr lang="en-GB" sz="3200" dirty="0" err="1"/>
              <a:t>xe</a:t>
            </a:r>
            <a:endParaRPr lang="en-GB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5044833" y="5171775"/>
            <a:ext cx="225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Bảng</a:t>
            </a:r>
            <a:r>
              <a:rPr lang="en-GB" sz="3200" dirty="0"/>
              <a:t> </a:t>
            </a:r>
            <a:r>
              <a:rPr lang="en-GB" sz="3200" dirty="0" err="1"/>
              <a:t>lớp</a:t>
            </a:r>
            <a:endParaRPr lang="en-GB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9245642" y="5171775"/>
            <a:ext cx="225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/>
              <a:t>Cái</a:t>
            </a:r>
            <a:r>
              <a:rPr lang="en-GB" sz="3200" dirty="0"/>
              <a:t> </a:t>
            </a:r>
            <a:r>
              <a:rPr lang="en-GB" sz="3200" dirty="0" err="1"/>
              <a:t>bánh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794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483316" y="2725288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32796" y="368878"/>
            <a:ext cx="1463040" cy="19974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 nhật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610742" y="2725288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13949" y="449876"/>
            <a:ext cx="3355583" cy="1695059"/>
            <a:chOff x="4563340" y="277090"/>
            <a:chExt cx="3355583" cy="1695059"/>
          </a:xfrm>
        </p:grpSpPr>
        <p:sp>
          <p:nvSpPr>
            <p:cNvPr id="11" name="Isosceles Triangle 10"/>
            <p:cNvSpPr/>
            <p:nvPr/>
          </p:nvSpPr>
          <p:spPr>
            <a:xfrm>
              <a:off x="5095178" y="622663"/>
              <a:ext cx="2291908" cy="134948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4563340" y="277090"/>
              <a:ext cx="3355583" cy="1632878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 </a:t>
              </a:r>
            </a:p>
            <a:p>
              <a:pPr algn="ctr"/>
              <a:r>
                <a:rPr lang="en-US" sz="28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tam giác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9936638" y="2696638"/>
            <a:ext cx="762001" cy="384066"/>
            <a:chOff x="1025023" y="1615381"/>
            <a:chExt cx="2023040" cy="1102597"/>
          </a:xfrm>
        </p:grpSpPr>
        <p:sp>
          <p:nvSpPr>
            <p:cNvPr id="19" name="Down Arrow 18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 kern="120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586119" y="897035"/>
            <a:ext cx="146304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vuông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49" y="3536699"/>
            <a:ext cx="2118536" cy="21185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3638847"/>
            <a:ext cx="1926728" cy="19223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60" y="3710674"/>
            <a:ext cx="1961472" cy="19445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0719" y="5943600"/>
            <a:ext cx="231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Bìa</a:t>
            </a:r>
            <a:r>
              <a:rPr lang="en-GB" sz="2800" dirty="0"/>
              <a:t> </a:t>
            </a:r>
            <a:r>
              <a:rPr lang="en-GB" sz="2800" dirty="0" err="1"/>
              <a:t>sách</a:t>
            </a:r>
            <a:endParaRPr lang="en-GB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5158691" y="5878877"/>
            <a:ext cx="169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Ê-</a:t>
            </a:r>
            <a:r>
              <a:rPr lang="en-GB" sz="2800" dirty="0" err="1"/>
              <a:t>kê</a:t>
            </a:r>
            <a:endParaRPr lang="en-GB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9331652" y="5943600"/>
            <a:ext cx="204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Con tem</a:t>
            </a:r>
          </a:p>
        </p:txBody>
      </p:sp>
    </p:spTree>
    <p:extLst>
      <p:ext uri="{BB962C8B-B14F-4D97-AF65-F5344CB8AC3E}">
        <p14:creationId xmlns:p14="http://schemas.microsoft.com/office/powerpoint/2010/main" val="25716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r="17685"/>
          <a:stretch/>
        </p:blipFill>
        <p:spPr>
          <a:xfrm>
            <a:off x="3566319" y="1676400"/>
            <a:ext cx="4046673" cy="446055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83218"/>
            <a:ext cx="11430000" cy="1323439"/>
            <a:chOff x="597668" y="433944"/>
            <a:chExt cx="11430000" cy="1323439"/>
          </a:xfrm>
        </p:grpSpPr>
        <p:sp>
          <p:nvSpPr>
            <p:cNvPr id="44" name="Oval 4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33944"/>
              <a:ext cx="106918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Em hãy xếp các que tính để được hình bên dưới.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502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6"/>
          <p:cNvSpPr txBox="1">
            <a:spLocks/>
          </p:cNvSpPr>
          <p:nvPr/>
        </p:nvSpPr>
        <p:spPr>
          <a:xfrm>
            <a:off x="217307" y="1864927"/>
            <a:ext cx="2082674" cy="430534"/>
          </a:xfrm>
          <a:prstGeom prst="rect">
            <a:avLst/>
          </a:prstGeom>
        </p:spPr>
        <p:txBody>
          <a:bodyPr vert="horz" lIns="121679" tIns="60840" rIns="121679" bIns="60840" rtlCol="0" anchor="b">
            <a:normAutofit fontScale="97500"/>
          </a:bodyPr>
          <a:lstStyle/>
          <a:p>
            <a:pPr defTabSz="912838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1900" b="1" dirty="0">
                <a:solidFill>
                  <a:schemeClr val="bg1"/>
                </a:solidFill>
                <a:latin typeface="Lato"/>
                <a:ea typeface="+mj-ea"/>
                <a:cs typeface="+mj-cs"/>
              </a:rPr>
              <a:t>Cho 5 que </a:t>
            </a:r>
            <a:r>
              <a:rPr lang="en-US" sz="1900" b="1" dirty="0" err="1">
                <a:solidFill>
                  <a:schemeClr val="bg1"/>
                </a:solidFill>
                <a:latin typeface="Lato"/>
                <a:ea typeface="+mj-ea"/>
                <a:cs typeface="+mj-cs"/>
              </a:rPr>
              <a:t>tính</a:t>
            </a:r>
            <a:endParaRPr lang="en-US" sz="1900" b="1" dirty="0">
              <a:solidFill>
                <a:schemeClr val="bg1"/>
              </a:solidFill>
              <a:latin typeface="Lato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107">
            <a:off x="480520" y="3018103"/>
            <a:ext cx="1755871" cy="200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62171" y="4374756"/>
            <a:ext cx="1760294" cy="19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6588">
            <a:off x="1060435" y="3494359"/>
            <a:ext cx="1755871" cy="200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386">
            <a:off x="473498" y="5431993"/>
            <a:ext cx="1755871" cy="200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729">
            <a:off x="1707570" y="5462770"/>
            <a:ext cx="1755871" cy="2000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3519" y="268308"/>
            <a:ext cx="11506200" cy="1413367"/>
            <a:chOff x="597668" y="519034"/>
            <a:chExt cx="11506200" cy="1413367"/>
          </a:xfrm>
        </p:grpSpPr>
        <p:sp>
          <p:nvSpPr>
            <p:cNvPr id="14" name="Oval 1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35820" y="608962"/>
              <a:ext cx="107680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 Em hãy xếp 5 que tính thành một hình có 2 hình tam giác.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0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234E-6 6.44863E-7 L 0.52447 0.07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3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334E-7 -2.37272E-6 L 0.61576 0.152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8" y="7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26E-6 -1.19099E-6 L 0.66488 -0.274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35" y="-13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261E-7 6.07837E-7 L 0.42607 -0.140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95" y="-7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8376E-6 2.18143E-6 L 0.44741 -0.05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1" y="-2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rgbClr val="9672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rgbClr val="967200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3519" y="268308"/>
            <a:ext cx="11506200" cy="1413367"/>
            <a:chOff x="597668" y="519034"/>
            <a:chExt cx="11506200" cy="1413367"/>
          </a:xfrm>
        </p:grpSpPr>
        <p:sp>
          <p:nvSpPr>
            <p:cNvPr id="14" name="Oval 1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35820" y="608962"/>
              <a:ext cx="107680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b) Em hãy xếp 5 que tính thành một hình có 2 hình tam giác.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928519" y="1723752"/>
            <a:ext cx="1828800" cy="2286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099719" y="1749152"/>
            <a:ext cx="1828800" cy="2286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99719" y="4020638"/>
            <a:ext cx="3657600" cy="28353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28519" y="4000528"/>
            <a:ext cx="1828800" cy="2286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99719" y="4048990"/>
            <a:ext cx="1828800" cy="2286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 thích hợp đặt vào dấu “?” là hình nào?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74676" y="868169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08919" y="1066800"/>
            <a:ext cx="9448800" cy="220621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29325" y="131001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29030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28735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28440" y="131001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28145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727850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27260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35104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20080" y="1310018"/>
            <a:ext cx="822960" cy="8229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30742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40589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0436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</a:t>
            </a:r>
          </a:p>
        </p:txBody>
      </p:sp>
      <p:sp>
        <p:nvSpPr>
          <p:cNvPr id="26" name="Oval 25"/>
          <p:cNvSpPr/>
          <p:nvPr/>
        </p:nvSpPr>
        <p:spPr>
          <a:xfrm>
            <a:off x="3868860" y="2323326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64411" y="2323326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29014" y="228537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20470" y="2485424"/>
            <a:ext cx="640080" cy="6400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66522" y="38100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00765" y="4008631"/>
            <a:ext cx="9448800" cy="2206210"/>
            <a:chOff x="1500765" y="4008631"/>
            <a:chExt cx="9448800" cy="2206210"/>
          </a:xfrm>
        </p:grpSpPr>
        <p:sp>
          <p:nvSpPr>
            <p:cNvPr id="34" name="Rounded Rectangle 33"/>
            <p:cNvSpPr/>
            <p:nvPr/>
          </p:nvSpPr>
          <p:spPr>
            <a:xfrm>
              <a:off x="1500765" y="4008631"/>
              <a:ext cx="9448800" cy="2206210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1813719" y="4376364"/>
              <a:ext cx="876570" cy="755664"/>
            </a:xfrm>
            <a:prstGeom prst="triangl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868746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3245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4822798" y="4376364"/>
              <a:ext cx="876570" cy="755664"/>
            </a:xfrm>
            <a:prstGeom prst="triangl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877825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92324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8881569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896068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Oval 45"/>
          <p:cNvSpPr/>
          <p:nvPr/>
        </p:nvSpPr>
        <p:spPr>
          <a:xfrm>
            <a:off x="7850436" y="4309068"/>
            <a:ext cx="822960" cy="8229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20130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3912554" y="5354112"/>
            <a:ext cx="876570" cy="755664"/>
          </a:xfrm>
          <a:prstGeom prst="triangl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478138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</a:p>
        </p:txBody>
      </p:sp>
      <p:sp>
        <p:nvSpPr>
          <p:cNvPr id="55" name="Oval 54"/>
          <p:cNvSpPr/>
          <p:nvPr/>
        </p:nvSpPr>
        <p:spPr>
          <a:xfrm>
            <a:off x="6164411" y="5320464"/>
            <a:ext cx="822960" cy="82296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90650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574734" y="5383329"/>
            <a:ext cx="731520" cy="73152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220130" y="5534502"/>
            <a:ext cx="640080" cy="6400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  <p:bldP spid="28" grpId="0" animBg="1"/>
      <p:bldP spid="31" grpId="0" animBg="1"/>
      <p:bldP spid="6" grpId="0" animBg="1"/>
      <p:bldP spid="33" grpId="0"/>
      <p:bldP spid="46" grpId="0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Với các miếng bìa hình tam giác:</a:t>
              </a:r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8900319" y="139698"/>
            <a:ext cx="1828800" cy="1828800"/>
          </a:xfrm>
          <a:custGeom>
            <a:avLst/>
            <a:gdLst>
              <a:gd name="connsiteX0" fmla="*/ 0 w 2057400"/>
              <a:gd name="connsiteY0" fmla="*/ 1835059 h 1835059"/>
              <a:gd name="connsiteX1" fmla="*/ 1028700 w 2057400"/>
              <a:gd name="connsiteY1" fmla="*/ 0 h 1835059"/>
              <a:gd name="connsiteX2" fmla="*/ 2057400 w 2057400"/>
              <a:gd name="connsiteY2" fmla="*/ 1835059 h 1835059"/>
              <a:gd name="connsiteX3" fmla="*/ 0 w 2057400"/>
              <a:gd name="connsiteY3" fmla="*/ 1835059 h 1835059"/>
              <a:gd name="connsiteX0" fmla="*/ 24246 w 2081646"/>
              <a:gd name="connsiteY0" fmla="*/ 1876623 h 1876623"/>
              <a:gd name="connsiteX1" fmla="*/ 0 w 2081646"/>
              <a:gd name="connsiteY1" fmla="*/ 0 h 1876623"/>
              <a:gd name="connsiteX2" fmla="*/ 2081646 w 2081646"/>
              <a:gd name="connsiteY2" fmla="*/ 1876623 h 1876623"/>
              <a:gd name="connsiteX3" fmla="*/ 24246 w 2081646"/>
              <a:gd name="connsiteY3" fmla="*/ 1876623 h 1876623"/>
              <a:gd name="connsiteX0" fmla="*/ 0 w 2057400"/>
              <a:gd name="connsiteY0" fmla="*/ 1889323 h 1889323"/>
              <a:gd name="connsiteX1" fmla="*/ 1154 w 2057400"/>
              <a:gd name="connsiteY1" fmla="*/ 0 h 1889323"/>
              <a:gd name="connsiteX2" fmla="*/ 2057400 w 2057400"/>
              <a:gd name="connsiteY2" fmla="*/ 1889323 h 1889323"/>
              <a:gd name="connsiteX3" fmla="*/ 0 w 2057400"/>
              <a:gd name="connsiteY3" fmla="*/ 1889323 h 188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889323">
                <a:moveTo>
                  <a:pt x="0" y="1889323"/>
                </a:moveTo>
                <a:cubicBezTo>
                  <a:pt x="385" y="1259549"/>
                  <a:pt x="769" y="629774"/>
                  <a:pt x="1154" y="0"/>
                </a:cubicBezTo>
                <a:lnTo>
                  <a:pt x="2057400" y="1889323"/>
                </a:lnTo>
                <a:lnTo>
                  <a:pt x="0" y="1889323"/>
                </a:lnTo>
                <a:close/>
              </a:path>
            </a:pathLst>
          </a:cu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1671" y="108857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 Mai ghép thành hình sau: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51919" y="1752600"/>
            <a:ext cx="5471886" cy="3643086"/>
            <a:chOff x="2651919" y="2362200"/>
            <a:chExt cx="5471886" cy="3643086"/>
          </a:xfrm>
        </p:grpSpPr>
        <p:sp>
          <p:nvSpPr>
            <p:cNvPr id="5" name="Rectangle 4"/>
            <p:cNvSpPr/>
            <p:nvPr/>
          </p:nvSpPr>
          <p:spPr>
            <a:xfrm>
              <a:off x="2651919" y="3310295"/>
              <a:ext cx="3657600" cy="1828800"/>
            </a:xfrm>
            <a:prstGeom prst="rect">
              <a:avLst/>
            </a:pr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"/>
            <p:cNvSpPr/>
            <p:nvPr/>
          </p:nvSpPr>
          <p:spPr>
            <a:xfrm rot="5400000">
              <a:off x="6283552" y="4176486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"/>
            <p:cNvSpPr/>
            <p:nvPr/>
          </p:nvSpPr>
          <p:spPr>
            <a:xfrm>
              <a:off x="6295005" y="2362200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0"/>
              <a:endCxn id="5" idx="2"/>
            </p:cNvCxnSpPr>
            <p:nvPr/>
          </p:nvCxnSpPr>
          <p:spPr>
            <a:xfrm>
              <a:off x="4480719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83553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951671" y="5410200"/>
            <a:ext cx="10920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 bạn Mai đã dùng bao nhiêu miếng bìa hình tam giác để ghép được hình trên?</a:t>
            </a:r>
          </a:p>
        </p:txBody>
      </p:sp>
    </p:spTree>
    <p:extLst>
      <p:ext uri="{BB962C8B-B14F-4D97-AF65-F5344CB8AC3E}">
        <p14:creationId xmlns:p14="http://schemas.microsoft.com/office/powerpoint/2010/main" val="3668763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Với các miếng bìa hình tam giác:</a:t>
              </a:r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8900319" y="139698"/>
            <a:ext cx="1828800" cy="1828800"/>
          </a:xfrm>
          <a:custGeom>
            <a:avLst/>
            <a:gdLst>
              <a:gd name="connsiteX0" fmla="*/ 0 w 2057400"/>
              <a:gd name="connsiteY0" fmla="*/ 1835059 h 1835059"/>
              <a:gd name="connsiteX1" fmla="*/ 1028700 w 2057400"/>
              <a:gd name="connsiteY1" fmla="*/ 0 h 1835059"/>
              <a:gd name="connsiteX2" fmla="*/ 2057400 w 2057400"/>
              <a:gd name="connsiteY2" fmla="*/ 1835059 h 1835059"/>
              <a:gd name="connsiteX3" fmla="*/ 0 w 2057400"/>
              <a:gd name="connsiteY3" fmla="*/ 1835059 h 1835059"/>
              <a:gd name="connsiteX0" fmla="*/ 24246 w 2081646"/>
              <a:gd name="connsiteY0" fmla="*/ 1876623 h 1876623"/>
              <a:gd name="connsiteX1" fmla="*/ 0 w 2081646"/>
              <a:gd name="connsiteY1" fmla="*/ 0 h 1876623"/>
              <a:gd name="connsiteX2" fmla="*/ 2081646 w 2081646"/>
              <a:gd name="connsiteY2" fmla="*/ 1876623 h 1876623"/>
              <a:gd name="connsiteX3" fmla="*/ 24246 w 2081646"/>
              <a:gd name="connsiteY3" fmla="*/ 1876623 h 1876623"/>
              <a:gd name="connsiteX0" fmla="*/ 0 w 2057400"/>
              <a:gd name="connsiteY0" fmla="*/ 1889323 h 1889323"/>
              <a:gd name="connsiteX1" fmla="*/ 1154 w 2057400"/>
              <a:gd name="connsiteY1" fmla="*/ 0 h 1889323"/>
              <a:gd name="connsiteX2" fmla="*/ 2057400 w 2057400"/>
              <a:gd name="connsiteY2" fmla="*/ 1889323 h 1889323"/>
              <a:gd name="connsiteX3" fmla="*/ 0 w 2057400"/>
              <a:gd name="connsiteY3" fmla="*/ 1889323 h 188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889323">
                <a:moveTo>
                  <a:pt x="0" y="1889323"/>
                </a:moveTo>
                <a:cubicBezTo>
                  <a:pt x="385" y="1259549"/>
                  <a:pt x="769" y="629774"/>
                  <a:pt x="1154" y="0"/>
                </a:cubicBezTo>
                <a:lnTo>
                  <a:pt x="2057400" y="1889323"/>
                </a:lnTo>
                <a:lnTo>
                  <a:pt x="0" y="1889323"/>
                </a:lnTo>
                <a:close/>
              </a:path>
            </a:pathLst>
          </a:cu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51671" y="108857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Bạn Mai ghép thành hình sau: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51919" y="1752600"/>
            <a:ext cx="5471886" cy="3643086"/>
            <a:chOff x="2651919" y="2362200"/>
            <a:chExt cx="5471886" cy="3643086"/>
          </a:xfrm>
        </p:grpSpPr>
        <p:sp>
          <p:nvSpPr>
            <p:cNvPr id="5" name="Rectangle 4"/>
            <p:cNvSpPr/>
            <p:nvPr/>
          </p:nvSpPr>
          <p:spPr>
            <a:xfrm>
              <a:off x="2651919" y="3310295"/>
              <a:ext cx="3657600" cy="1828800"/>
            </a:xfrm>
            <a:prstGeom prst="rect">
              <a:avLst/>
            </a:pr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"/>
            <p:cNvSpPr/>
            <p:nvPr/>
          </p:nvSpPr>
          <p:spPr>
            <a:xfrm rot="5400000">
              <a:off x="6283552" y="4176486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"/>
            <p:cNvSpPr/>
            <p:nvPr/>
          </p:nvSpPr>
          <p:spPr>
            <a:xfrm>
              <a:off x="6295005" y="2362200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5" idx="0"/>
              <a:endCxn id="5" idx="2"/>
            </p:cNvCxnSpPr>
            <p:nvPr/>
          </p:nvCxnSpPr>
          <p:spPr>
            <a:xfrm>
              <a:off x="4480719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83553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6"/>
          <p:cNvSpPr txBox="1">
            <a:spLocks/>
          </p:cNvSpPr>
          <p:nvPr/>
        </p:nvSpPr>
        <p:spPr>
          <a:xfrm>
            <a:off x="1650810" y="5834649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algn="just" defTabSz="912838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chemeClr val="tx1"/>
                </a:solidFill>
                <a:latin typeface="Lato"/>
                <a:ea typeface="+mj-ea"/>
                <a:cs typeface="+mj-cs"/>
              </a:rPr>
              <a:t>A. 4 </a:t>
            </a:r>
          </a:p>
        </p:txBody>
      </p:sp>
      <p:sp>
        <p:nvSpPr>
          <p:cNvPr id="15" name="Title 16"/>
          <p:cNvSpPr txBox="1">
            <a:spLocks/>
          </p:cNvSpPr>
          <p:nvPr/>
        </p:nvSpPr>
        <p:spPr>
          <a:xfrm>
            <a:off x="4068933" y="5834649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algn="just" defTabSz="912838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chemeClr val="tx1"/>
                </a:solidFill>
                <a:latin typeface="Lato"/>
                <a:ea typeface="+mj-ea"/>
                <a:cs typeface="+mj-cs"/>
              </a:rPr>
              <a:t>B. 5 </a:t>
            </a:r>
          </a:p>
        </p:txBody>
      </p:sp>
      <p:sp>
        <p:nvSpPr>
          <p:cNvPr id="16" name="Title 16"/>
          <p:cNvSpPr txBox="1">
            <a:spLocks/>
          </p:cNvSpPr>
          <p:nvPr/>
        </p:nvSpPr>
        <p:spPr>
          <a:xfrm>
            <a:off x="6692020" y="5833961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algn="just" defTabSz="912838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5400" dirty="0">
                <a:solidFill>
                  <a:schemeClr val="tx1"/>
                </a:solidFill>
                <a:latin typeface="Lato"/>
                <a:ea typeface="+mj-ea"/>
                <a:cs typeface="+mj-cs"/>
              </a:rPr>
              <a:t>C.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73112" y="5608171"/>
            <a:ext cx="1585047" cy="1225392"/>
          </a:xfrm>
          <a:prstGeom prst="round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GB" sz="540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endCxn id="5" idx="2"/>
          </p:cNvCxnSpPr>
          <p:nvPr/>
        </p:nvCxnSpPr>
        <p:spPr>
          <a:xfrm>
            <a:off x="2651919" y="2700695"/>
            <a:ext cx="1828800" cy="18288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80719" y="2700695"/>
            <a:ext cx="1828800" cy="18288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83552" y="3562757"/>
            <a:ext cx="1828800" cy="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76470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01522" y="2705725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rgbClr val="0070C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958056" y="1772816"/>
            <a:ext cx="10245725" cy="1122363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rgbClr val="0070C0"/>
                </a:solidFill>
                <a:latin typeface="+mj-lt"/>
              </a:rPr>
              <a:t>DẶN DÒ</a:t>
            </a:r>
            <a:endParaRPr sz="11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2" descr="Math Clipart ">
            <a:extLst>
              <a:ext uri="{FF2B5EF4-FFF2-40B4-BE49-F238E27FC236}">
                <a16:creationId xmlns:a16="http://schemas.microsoft.com/office/drawing/2014/main" id="{AE0A5408-84D9-4C2C-1662-D905C8BC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607" y="3731138"/>
            <a:ext cx="4813628" cy="284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234009" y="1255996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59158" y="1575667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84628" y="3841425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endParaRPr/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endParaRPr/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80100" y="1130906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54415" y="654478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03800" y="3127368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3919" r="10035" b="8731"/>
          <a:stretch/>
        </p:blipFill>
        <p:spPr>
          <a:xfrm>
            <a:off x="6398009" y="1594451"/>
            <a:ext cx="4144298" cy="4664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3333" r="8847" b="8731"/>
          <a:stretch/>
        </p:blipFill>
        <p:spPr>
          <a:xfrm>
            <a:off x="1625646" y="1594452"/>
            <a:ext cx="4742534" cy="467706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935" y="5660443"/>
            <a:ext cx="1390376" cy="1197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695" y="228600"/>
            <a:ext cx="926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UTM Showcard" pitchFamily="18" charset="0"/>
              </a:rPr>
              <a:t>LẬT MẢNH GHÉP</a:t>
            </a:r>
          </a:p>
        </p:txBody>
      </p:sp>
      <p:pic>
        <p:nvPicPr>
          <p:cNvPr id="27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3"/>
          <a:stretch/>
        </p:blipFill>
        <p:spPr bwMode="auto">
          <a:xfrm>
            <a:off x="1270653" y="920294"/>
            <a:ext cx="3567112" cy="304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9"/>
          <a:stretch/>
        </p:blipFill>
        <p:spPr bwMode="auto">
          <a:xfrm>
            <a:off x="4283516" y="912398"/>
            <a:ext cx="3567112" cy="297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13"/>
          <a:stretch/>
        </p:blipFill>
        <p:spPr bwMode="auto">
          <a:xfrm>
            <a:off x="7347348" y="905141"/>
            <a:ext cx="3567112" cy="298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24499"/>
          <a:stretch/>
        </p:blipFill>
        <p:spPr bwMode="auto">
          <a:xfrm>
            <a:off x="1270653" y="3786415"/>
            <a:ext cx="3567112" cy="264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4314939" y="3759201"/>
            <a:ext cx="3567112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6" b="24402"/>
          <a:stretch/>
        </p:blipFill>
        <p:spPr bwMode="auto">
          <a:xfrm>
            <a:off x="7350410" y="3759201"/>
            <a:ext cx="3567112" cy="26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113171" y="250374"/>
            <a:ext cx="1001965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UTM Showcard" pitchFamily="18" charset="0"/>
              </a:rPr>
              <a:t>Ngày nhà giáo việt nam</a:t>
            </a:r>
          </a:p>
        </p:txBody>
      </p:sp>
    </p:spTree>
    <p:extLst>
      <p:ext uri="{BB962C8B-B14F-4D97-AF65-F5344CB8AC3E}">
        <p14:creationId xmlns:p14="http://schemas.microsoft.com/office/powerpoint/2010/main" val="26415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0749" y="533400"/>
            <a:ext cx="10123170" cy="94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44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Đâu là đồ vật có dạng hình tam giác?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090" y="5881563"/>
            <a:ext cx="1149071" cy="989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50531-1883-9347-8050-55B9BC9214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1387167" y="3048525"/>
            <a:ext cx="871239" cy="958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369299-A34A-CB44-8CC2-6E99A0D7CC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9452937" y="3071585"/>
            <a:ext cx="818982" cy="970693"/>
          </a:xfrm>
          <a:prstGeom prst="rect">
            <a:avLst/>
          </a:prstGeom>
        </p:spPr>
      </p:pic>
      <p:pic>
        <p:nvPicPr>
          <p:cNvPr id="1026" name="Picture 2" descr="Đồ vật nào dưới đây có hình ảnh của hình tam giác: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0" y="2231818"/>
            <a:ext cx="2143125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 t="9346" r="10820" b="12258"/>
          <a:stretch/>
        </p:blipFill>
        <p:spPr>
          <a:xfrm>
            <a:off x="7166937" y="2545705"/>
            <a:ext cx="1826290" cy="196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24" y="5660443"/>
            <a:ext cx="1390376" cy="119755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08032" y="734049"/>
            <a:ext cx="11135487" cy="94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Nam đang muốn mua chiếc đồng hồ có dạng hình tròn. Em hãy chọn giúp Nam nhé!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5" t="4445" r="12214" b="11612"/>
          <a:stretch/>
        </p:blipFill>
        <p:spPr>
          <a:xfrm>
            <a:off x="2194999" y="3098634"/>
            <a:ext cx="1390932" cy="1701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t="13548" r="16627" b="23226"/>
          <a:stretch/>
        </p:blipFill>
        <p:spPr>
          <a:xfrm>
            <a:off x="8549123" y="2757816"/>
            <a:ext cx="1843161" cy="183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4444" r="16860" b="14194"/>
          <a:stretch/>
        </p:blipFill>
        <p:spPr>
          <a:xfrm>
            <a:off x="5303828" y="2757816"/>
            <a:ext cx="1543894" cy="2086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A50531-1883-9347-8050-55B9BC9214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582500" y="4985163"/>
            <a:ext cx="871239" cy="958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369299-A34A-CB44-8CC2-6E99A0D7CC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2423319" y="4972907"/>
            <a:ext cx="818982" cy="9706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369299-A34A-CB44-8CC2-6E99A0D7CC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21" b="78205" l="54100" r="98100">
                        <a14:foregroundMark x1="70500" y1="48718" x2="70500" y2="48718"/>
                        <a14:foregroundMark x1="54700" y1="75769" x2="54700" y2="75769"/>
                        <a14:foregroundMark x1="94600" y1="50000" x2="94600" y2="50000"/>
                        <a14:foregroundMark x1="98100" y1="48462" x2="98100" y2="48462"/>
                        <a14:foregroundMark x1="54100" y1="77436" x2="54100" y2="77436"/>
                        <a14:foregroundMark x1="89300" y1="78205" x2="89300" y2="78205"/>
                        <a14:foregroundMark x1="77900" y1="38462" x2="77900" y2="38462"/>
                        <a14:foregroundMark x1="77800" y1="38846" x2="77800" y2="38846"/>
                        <a14:foregroundMark x1="73000" y1="38590" x2="73000" y2="38590"/>
                      </a14:backgroundRemoval>
                    </a14:imgEffect>
                  </a14:imgLayer>
                </a14:imgProps>
              </a:ext>
            </a:extLst>
          </a:blip>
          <a:srcRect l="51641" t="10411" r="-805" b="14883"/>
          <a:stretch/>
        </p:blipFill>
        <p:spPr>
          <a:xfrm>
            <a:off x="9003558" y="4972907"/>
            <a:ext cx="818982" cy="9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24" y="5660443"/>
            <a:ext cx="1390376" cy="1197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69" y="1676400"/>
            <a:ext cx="4762500" cy="42862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5231" y="609600"/>
            <a:ext cx="11371376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3200">
                <a:solidFill>
                  <a:srgbClr val="0070C0"/>
                </a:solidFill>
                <a:latin typeface="+mn-lt"/>
                <a:ea typeface="Arial-Rounded" pitchFamily="34" charset="0"/>
                <a:cs typeface="Arial-Rounded" pitchFamily="34" charset="0"/>
              </a:rPr>
              <a:t>Chúc mừng bạn đã chọn trúng mảnh ghép may mắn!</a:t>
            </a:r>
          </a:p>
        </p:txBody>
      </p:sp>
    </p:spTree>
    <p:extLst>
      <p:ext uri="{BB962C8B-B14F-4D97-AF65-F5344CB8AC3E}">
        <p14:creationId xmlns:p14="http://schemas.microsoft.com/office/powerpoint/2010/main" val="2922309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124" y="5660443"/>
            <a:ext cx="1390376" cy="1197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231" y="609600"/>
            <a:ext cx="11371376" cy="126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 b="0" i="0" u="none" strike="noStrike" cap="none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algn="ctr"/>
            <a:r>
              <a:rPr lang="en-US" sz="3200">
                <a:solidFill>
                  <a:srgbClr val="0070C0"/>
                </a:solidFill>
                <a:latin typeface="+mn-lt"/>
                <a:ea typeface="Arial-Rounded" pitchFamily="34" charset="0"/>
                <a:cs typeface="Arial-Rounded" pitchFamily="34" charset="0"/>
              </a:rPr>
              <a:t>Chúc mừng bạn đã chọn trúng mảnh ghép may mắn!</a:t>
            </a:r>
          </a:p>
        </p:txBody>
      </p:sp>
    </p:spTree>
    <p:extLst>
      <p:ext uri="{BB962C8B-B14F-4D97-AF65-F5344CB8AC3E}">
        <p14:creationId xmlns:p14="http://schemas.microsoft.com/office/powerpoint/2010/main" val="3918644482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817</Words>
  <Application>Microsoft Office PowerPoint</Application>
  <PresentationFormat>Custom</PresentationFormat>
  <Paragraphs>133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Neucha</vt:lpstr>
      <vt:lpstr>Titan One</vt:lpstr>
      <vt:lpstr>Mulish</vt:lpstr>
      <vt:lpstr>Lato</vt:lpstr>
      <vt:lpstr>UTM Showcard</vt:lpstr>
      <vt:lpstr>Raleway</vt:lpstr>
      <vt:lpstr>.TMC-Ong Do</vt:lpstr>
      <vt:lpstr>Bebas Neue</vt:lpstr>
      <vt:lpstr>Quicksand Light</vt:lpstr>
      <vt:lpstr>Arial</vt:lpstr>
      <vt:lpstr>Fredoka One</vt:lpstr>
      <vt:lpstr>Children's Day in Brazil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Huyền Diệu Trương</cp:lastModifiedBy>
  <cp:revision>73</cp:revision>
  <dcterms:modified xsi:type="dcterms:W3CDTF">2023-05-21T08:31:12Z</dcterms:modified>
</cp:coreProperties>
</file>