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0"/>
  </p:notesMasterIdLst>
  <p:sldIdLst>
    <p:sldId id="470" r:id="rId3"/>
    <p:sldId id="264" r:id="rId4"/>
    <p:sldId id="471" r:id="rId5"/>
    <p:sldId id="258" r:id="rId6"/>
    <p:sldId id="7671" r:id="rId7"/>
    <p:sldId id="7672" r:id="rId8"/>
    <p:sldId id="521" r:id="rId9"/>
    <p:sldId id="7677" r:id="rId10"/>
    <p:sldId id="7674" r:id="rId11"/>
    <p:sldId id="7675" r:id="rId12"/>
    <p:sldId id="7680" r:id="rId13"/>
    <p:sldId id="7679" r:id="rId14"/>
    <p:sldId id="7682" r:id="rId15"/>
    <p:sldId id="7684" r:id="rId16"/>
    <p:sldId id="7685" r:id="rId17"/>
    <p:sldId id="7686" r:id="rId18"/>
    <p:sldId id="5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81C41-FD71-4EFD-AF0D-292DEB891827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FACA0-29D9-4817-BF8E-9F4503A1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48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0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9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1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3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79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2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65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6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48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0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7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98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0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4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0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3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88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0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3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01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9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image" Target="../media/image5.gi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B365DD-0F18-4BA9-94AE-02AFB2A35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10" y="1651103"/>
            <a:ext cx="9148771" cy="19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43">
            <a:extLst>
              <a:ext uri="{FF2B5EF4-FFF2-40B4-BE49-F238E27FC236}">
                <a16:creationId xmlns:a16="http://schemas.microsoft.com/office/drawing/2014/main" id="{BB9CC074-6DCB-48CA-9CD2-8728E264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181" y="12983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49">
            <a:extLst>
              <a:ext uri="{FF2B5EF4-FFF2-40B4-BE49-F238E27FC236}">
                <a16:creationId xmlns:a16="http://schemas.microsoft.com/office/drawing/2014/main" id="{D0FF5E0D-847A-46CF-AAE0-EA8BD1CFA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68" y="1281906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403</a:t>
            </a:r>
          </a:p>
        </p:txBody>
      </p:sp>
      <p:grpSp>
        <p:nvGrpSpPr>
          <p:cNvPr id="31" name="Group 66">
            <a:extLst>
              <a:ext uri="{FF2B5EF4-FFF2-40B4-BE49-F238E27FC236}">
                <a16:creationId xmlns:a16="http://schemas.microsoft.com/office/drawing/2014/main" id="{1CE8178D-3E55-40DD-8538-AAFB07231170}"/>
              </a:ext>
            </a:extLst>
          </p:cNvPr>
          <p:cNvGrpSpPr>
            <a:grpSpLocks/>
          </p:cNvGrpSpPr>
          <p:nvPr/>
        </p:nvGrpSpPr>
        <p:grpSpPr bwMode="auto">
          <a:xfrm>
            <a:off x="1443362" y="1348022"/>
            <a:ext cx="819151" cy="1431301"/>
            <a:chOff x="2299" y="1252"/>
            <a:chExt cx="516" cy="65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BC10D94-BBFF-4DC7-A9BF-79EB7CF2D882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169384-D1B1-4132-9B97-EAD593B04C8B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4" name="TextBox 36">
            <a:extLst>
              <a:ext uri="{FF2B5EF4-FFF2-40B4-BE49-F238E27FC236}">
                <a16:creationId xmlns:a16="http://schemas.microsoft.com/office/drawing/2014/main" id="{53C866A3-A8BB-421A-8F6C-5611A0F30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12" y="19869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BCA86347-358C-4E7E-BAC8-E9DB4FF9B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52" y="174850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6" name="TextBox 39">
            <a:extLst>
              <a:ext uri="{FF2B5EF4-FFF2-40B4-BE49-F238E27FC236}">
                <a16:creationId xmlns:a16="http://schemas.microsoft.com/office/drawing/2014/main" id="{D407ACD6-7943-480B-B3D4-6E071DCF7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11" y="174475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D29BFF-E546-4BE3-B562-135C6C8C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255" y="1982738"/>
            <a:ext cx="297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185447AD-2C02-4C92-99BD-F1858DC46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94" y="21760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813B3D-EA6E-4681-929B-22F2BA1DA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066" y="217096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D187E5EB-84C9-4AD1-B479-A552DA96F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583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FBE24B3F-F2A6-42CC-84A9-EC12ADFDD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212" y="264012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1307E396-2656-4C31-BBF5-D8199F352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506" y="132694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Box 49">
            <a:extLst>
              <a:ext uri="{FF2B5EF4-FFF2-40B4-BE49-F238E27FC236}">
                <a16:creationId xmlns:a16="http://schemas.microsoft.com/office/drawing/2014/main" id="{07F5A3C5-649C-40C2-A09D-C77A98B78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593" y="131048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518</a:t>
            </a:r>
          </a:p>
        </p:txBody>
      </p:sp>
      <p:grpSp>
        <p:nvGrpSpPr>
          <p:cNvPr id="44" name="Group 66">
            <a:extLst>
              <a:ext uri="{FF2B5EF4-FFF2-40B4-BE49-F238E27FC236}">
                <a16:creationId xmlns:a16="http://schemas.microsoft.com/office/drawing/2014/main" id="{96D82C92-B9DA-4C37-B0F3-0DCE29032C41}"/>
              </a:ext>
            </a:extLst>
          </p:cNvPr>
          <p:cNvGrpSpPr>
            <a:grpSpLocks/>
          </p:cNvGrpSpPr>
          <p:nvPr/>
        </p:nvGrpSpPr>
        <p:grpSpPr bwMode="auto">
          <a:xfrm>
            <a:off x="4424687" y="1376597"/>
            <a:ext cx="819151" cy="1431301"/>
            <a:chOff x="2299" y="1252"/>
            <a:chExt cx="516" cy="65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B9588C0-2658-4B5A-B7E4-A9EECCDA08BF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607E78D-4545-4DC6-AA7F-95761EFAB95A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7" name="TextBox 36">
            <a:extLst>
              <a:ext uri="{FF2B5EF4-FFF2-40B4-BE49-F238E27FC236}">
                <a16:creationId xmlns:a16="http://schemas.microsoft.com/office/drawing/2014/main" id="{ED8315E4-D17A-475A-B803-7BCCA1436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37" y="19869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164250B4-9FF1-4523-8185-FF0E84DCE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002" y="175803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39">
            <a:extLst>
              <a:ext uri="{FF2B5EF4-FFF2-40B4-BE49-F238E27FC236}">
                <a16:creationId xmlns:a16="http://schemas.microsoft.com/office/drawing/2014/main" id="{9FEB974C-595E-4174-8203-A23EA2E1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661" y="176380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2BF50A-D7BB-4BDC-A4EA-68D90B24B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530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Box 38">
            <a:extLst>
              <a:ext uri="{FF2B5EF4-FFF2-40B4-BE49-F238E27FC236}">
                <a16:creationId xmlns:a16="http://schemas.microsoft.com/office/drawing/2014/main" id="{E703E92E-4280-4111-9E03-8AEB10A9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019" y="220461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14E7AD-42F4-4CFE-A117-71CCFC01A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816" y="21995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3" name="TextBox 36">
            <a:extLst>
              <a:ext uri="{FF2B5EF4-FFF2-40B4-BE49-F238E27FC236}">
                <a16:creationId xmlns:a16="http://schemas.microsoft.com/office/drawing/2014/main" id="{93B54D9A-DB84-4038-8C37-ED852BA76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333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TextBox 38">
            <a:extLst>
              <a:ext uri="{FF2B5EF4-FFF2-40B4-BE49-F238E27FC236}">
                <a16:creationId xmlns:a16="http://schemas.microsoft.com/office/drawing/2014/main" id="{A23B3EB9-98E0-4865-9B0D-A59FAAB5A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537" y="266869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TextBox 43">
            <a:extLst>
              <a:ext uri="{FF2B5EF4-FFF2-40B4-BE49-F238E27FC236}">
                <a16:creationId xmlns:a16="http://schemas.microsoft.com/office/drawing/2014/main" id="{DBF121E7-D904-4A00-9C8F-9A66CD7EC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131" y="127932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TextBox 49">
            <a:extLst>
              <a:ext uri="{FF2B5EF4-FFF2-40B4-BE49-F238E27FC236}">
                <a16:creationId xmlns:a16="http://schemas.microsoft.com/office/drawing/2014/main" id="{623A8D9E-6410-478D-922D-D68E0537F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218" y="1262856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844</a:t>
            </a:r>
          </a:p>
        </p:txBody>
      </p:sp>
      <p:grpSp>
        <p:nvGrpSpPr>
          <p:cNvPr id="57" name="Group 66">
            <a:extLst>
              <a:ext uri="{FF2B5EF4-FFF2-40B4-BE49-F238E27FC236}">
                <a16:creationId xmlns:a16="http://schemas.microsoft.com/office/drawing/2014/main" id="{ECE86CFE-ABED-49DC-9DAF-86EF5A044559}"/>
              </a:ext>
            </a:extLst>
          </p:cNvPr>
          <p:cNvGrpSpPr>
            <a:grpSpLocks/>
          </p:cNvGrpSpPr>
          <p:nvPr/>
        </p:nvGrpSpPr>
        <p:grpSpPr bwMode="auto">
          <a:xfrm>
            <a:off x="7139312" y="1328972"/>
            <a:ext cx="819151" cy="1431301"/>
            <a:chOff x="2299" y="1252"/>
            <a:chExt cx="516" cy="656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A73406-B72D-46C4-9FCC-4FF3502C5B2E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4369A57-3F35-4495-AAE2-125E27224F5D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0" name="TextBox 36">
            <a:extLst>
              <a:ext uri="{FF2B5EF4-FFF2-40B4-BE49-F238E27FC236}">
                <a16:creationId xmlns:a16="http://schemas.microsoft.com/office/drawing/2014/main" id="{1FC8BD51-A9C1-4C09-8347-AA0FDE3C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62" y="192979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Box 38">
            <a:extLst>
              <a:ext uri="{FF2B5EF4-FFF2-40B4-BE49-F238E27FC236}">
                <a16:creationId xmlns:a16="http://schemas.microsoft.com/office/drawing/2014/main" id="{68B8601C-9E31-496C-B342-1E8A1AF4D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102" y="17389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27F37350-3574-4338-8B8F-9CA18012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236" y="173522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B907508-6AA1-4094-998A-A8AEDCEC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155" y="19255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540E49C5-F770-4EB4-8D7A-23E53E1C1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644" y="21569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0207AC-45BE-428D-9661-11522961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3441" y="215191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C92F267F-233F-43CC-8DD6-B190D340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958" y="19255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9C4523FE-C29B-474C-8ABA-001B6AF6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162" y="262107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Box 43">
            <a:extLst>
              <a:ext uri="{FF2B5EF4-FFF2-40B4-BE49-F238E27FC236}">
                <a16:creationId xmlns:a16="http://schemas.microsoft.com/office/drawing/2014/main" id="{D197A5B5-E996-42CE-B988-37F5E1B22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581" y="113644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TextBox 49">
            <a:extLst>
              <a:ext uri="{FF2B5EF4-FFF2-40B4-BE49-F238E27FC236}">
                <a16:creationId xmlns:a16="http://schemas.microsoft.com/office/drawing/2014/main" id="{BEBE7C28-7469-424F-BEA9-843959FA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68" y="111998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810</a:t>
            </a:r>
          </a:p>
        </p:txBody>
      </p:sp>
      <p:grpSp>
        <p:nvGrpSpPr>
          <p:cNvPr id="70" name="Group 66">
            <a:extLst>
              <a:ext uri="{FF2B5EF4-FFF2-40B4-BE49-F238E27FC236}">
                <a16:creationId xmlns:a16="http://schemas.microsoft.com/office/drawing/2014/main" id="{ABD2DD85-CC9F-41E2-B39B-84678A7972C0}"/>
              </a:ext>
            </a:extLst>
          </p:cNvPr>
          <p:cNvGrpSpPr>
            <a:grpSpLocks/>
          </p:cNvGrpSpPr>
          <p:nvPr/>
        </p:nvGrpSpPr>
        <p:grpSpPr bwMode="auto">
          <a:xfrm>
            <a:off x="9977762" y="1186097"/>
            <a:ext cx="819151" cy="1431301"/>
            <a:chOff x="2299" y="1252"/>
            <a:chExt cx="516" cy="65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8821E2-A036-47FB-8D07-613D9493EF34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1B361F7-3AE4-4F56-B40D-9B38212F7BB9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3" name="TextBox 36">
            <a:extLst>
              <a:ext uri="{FF2B5EF4-FFF2-40B4-BE49-F238E27FC236}">
                <a16:creationId xmlns:a16="http://schemas.microsoft.com/office/drawing/2014/main" id="{49A85BF4-15CD-4550-9323-5E1AC609B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9212" y="18059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22C46874-B657-45C5-9450-BA996283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527" y="155800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5" name="TextBox 39">
            <a:extLst>
              <a:ext uri="{FF2B5EF4-FFF2-40B4-BE49-F238E27FC236}">
                <a16:creationId xmlns:a16="http://schemas.microsoft.com/office/drawing/2014/main" id="{C7D69BFC-5949-4D66-AB88-326F85BE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236" y="1554253"/>
            <a:ext cx="34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F71722-D42B-47CE-8830-DEABD86F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130" y="18017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8329749-9322-4BA9-A729-8511C5F43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1891" y="20090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612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3" grpId="0"/>
      <p:bldP spid="74" grpId="0"/>
      <p:bldP spid="75" grpId="0"/>
      <p:bldP spid="76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67819F-7E8E-496C-AE0E-C9E669D40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4" y="207828"/>
            <a:ext cx="912427" cy="794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999FA4-CC96-4A6B-B741-642DA9C233A8}"/>
              </a:ext>
            </a:extLst>
          </p:cNvPr>
          <p:cNvSpPr txBox="1"/>
          <p:nvPr/>
        </p:nvSpPr>
        <p:spPr>
          <a:xfrm>
            <a:off x="1625151" y="356214"/>
            <a:ext cx="9907918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359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5156A-4182-4897-AB47-1AAB9CB79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1066799"/>
            <a:ext cx="4757738" cy="1743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AB81B6-348A-4671-9BF8-59E43C37C7E2}"/>
              </a:ext>
            </a:extLst>
          </p:cNvPr>
          <p:cNvSpPr txBox="1"/>
          <p:nvPr/>
        </p:nvSpPr>
        <p:spPr>
          <a:xfrm>
            <a:off x="6943725" y="942975"/>
            <a:ext cx="42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400 : 4</a:t>
            </a:r>
          </a:p>
          <a:p>
            <a:r>
              <a:rPr lang="en-US" sz="4000" b="1" dirty="0"/>
              <a:t>600 : 3</a:t>
            </a:r>
          </a:p>
          <a:p>
            <a:r>
              <a:rPr lang="en-US" sz="4000" b="1" dirty="0"/>
              <a:t>800 :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F3BD20-B022-4C08-96AB-AADE75070E50}"/>
              </a:ext>
            </a:extLst>
          </p:cNvPr>
          <p:cNvSpPr txBox="1"/>
          <p:nvPr/>
        </p:nvSpPr>
        <p:spPr>
          <a:xfrm>
            <a:off x="66675" y="2957810"/>
            <a:ext cx="4552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400 : 4</a:t>
            </a:r>
          </a:p>
          <a:p>
            <a:pPr algn="just"/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Nhẩm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: 4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trăm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 : 4 = 1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trăm</a:t>
            </a:r>
            <a:endParaRPr lang="en-US" sz="32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                  400 : 4 = 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EB7E2E-81D2-48D0-969E-42C5952BDFBC}"/>
              </a:ext>
            </a:extLst>
          </p:cNvPr>
          <p:cNvSpPr txBox="1"/>
          <p:nvPr/>
        </p:nvSpPr>
        <p:spPr>
          <a:xfrm>
            <a:off x="5915026" y="3014960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600 : 3 </a:t>
            </a:r>
          </a:p>
          <a:p>
            <a:pPr algn="ctr"/>
            <a:r>
              <a:rPr lang="en-US" sz="3200" b="1" dirty="0" err="1">
                <a:latin typeface="+mj-lt"/>
              </a:rPr>
              <a:t>Nhẩm</a:t>
            </a:r>
            <a:r>
              <a:rPr lang="en-US" sz="3200" b="1" dirty="0">
                <a:latin typeface="+mj-lt"/>
              </a:rPr>
              <a:t>: 6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: 3 = 2 </a:t>
            </a:r>
            <a:r>
              <a:rPr lang="en-US" sz="3200" b="1" dirty="0" err="1">
                <a:latin typeface="+mj-lt"/>
              </a:rPr>
              <a:t>trăm</a:t>
            </a:r>
            <a:endParaRPr lang="en-US" sz="3200" b="1" dirty="0">
              <a:latin typeface="+mj-lt"/>
            </a:endParaRPr>
          </a:p>
          <a:p>
            <a:pPr algn="ctr"/>
            <a:r>
              <a:rPr lang="en-US" sz="3200" b="1" dirty="0">
                <a:latin typeface="+mj-lt"/>
              </a:rPr>
              <a:t>               600 : 3 = 200</a:t>
            </a:r>
            <a:endParaRPr lang="en-US" sz="3200" b="0" i="0" dirty="0">
              <a:effectLst/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BD99A4-87E5-4C5E-A4DB-EC4B51A0F842}"/>
              </a:ext>
            </a:extLst>
          </p:cNvPr>
          <p:cNvSpPr txBox="1"/>
          <p:nvPr/>
        </p:nvSpPr>
        <p:spPr>
          <a:xfrm>
            <a:off x="3390901" y="4529435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800 : 2 </a:t>
            </a:r>
          </a:p>
          <a:p>
            <a:pPr algn="ctr"/>
            <a:r>
              <a:rPr lang="en-US" sz="3200" b="1" dirty="0" err="1">
                <a:latin typeface="+mj-lt"/>
              </a:rPr>
              <a:t>Nhẩm</a:t>
            </a:r>
            <a:r>
              <a:rPr lang="en-US" sz="3200" b="1" dirty="0">
                <a:latin typeface="+mj-lt"/>
              </a:rPr>
              <a:t>: 8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: 2 = 4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</a:t>
            </a:r>
          </a:p>
          <a:p>
            <a:pPr algn="ctr"/>
            <a:r>
              <a:rPr lang="en-US" sz="3200" b="1" dirty="0">
                <a:latin typeface="+mj-lt"/>
              </a:rPr>
              <a:t>             800 : 2 = 400</a:t>
            </a:r>
            <a:endParaRPr lang="en-US" sz="32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9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build="p"/>
      <p:bldP spid="21" grpId="0" build="p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1323975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3.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D42DAD-FEB2-41E1-B885-9B13FAE7F3F3}"/>
              </a:ext>
            </a:extLst>
          </p:cNvPr>
          <p:cNvGrpSpPr/>
          <p:nvPr/>
        </p:nvGrpSpPr>
        <p:grpSpPr>
          <a:xfrm>
            <a:off x="66675" y="981075"/>
            <a:ext cx="11687175" cy="1077218"/>
            <a:chOff x="66675" y="981075"/>
            <a:chExt cx="11687175" cy="10772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CE5C13-B66B-4185-831A-D24966CD799D}"/>
                </a:ext>
              </a:extLst>
            </p:cNvPr>
            <p:cNvSpPr txBox="1"/>
            <p:nvPr/>
          </p:nvSpPr>
          <p:spPr>
            <a:xfrm>
              <a:off x="66675" y="981075"/>
              <a:ext cx="116871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/>
                <a:t>Biết</a:t>
              </a:r>
              <a:r>
                <a:rPr lang="en-US" sz="3200" dirty="0"/>
                <a:t> con </a:t>
              </a:r>
              <a:r>
                <a:rPr lang="en-US" sz="3200" dirty="0" err="1"/>
                <a:t>rô-bốt</a:t>
              </a:r>
              <a:r>
                <a:rPr lang="en-US" sz="3200" dirty="0"/>
                <a:t> </a:t>
              </a:r>
              <a:r>
                <a:rPr lang="en-US" sz="3200" dirty="0" err="1"/>
                <a:t>cân</a:t>
              </a:r>
              <a:r>
                <a:rPr lang="en-US" sz="3200" dirty="0"/>
                <a:t> </a:t>
              </a:r>
              <a:r>
                <a:rPr lang="en-US" sz="3200" dirty="0" err="1"/>
                <a:t>nặng</a:t>
              </a:r>
              <a:r>
                <a:rPr lang="en-US" sz="3200" dirty="0"/>
                <a:t> 600 g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các</a:t>
              </a:r>
              <a:r>
                <a:rPr lang="en-US" sz="3200" dirty="0"/>
                <a:t> </a:t>
              </a:r>
              <a:r>
                <a:rPr lang="en-US" sz="3200" dirty="0" err="1"/>
                <a:t>khối</a:t>
              </a:r>
              <a:r>
                <a:rPr lang="en-US" sz="3200" dirty="0"/>
                <a:t> </a:t>
              </a:r>
              <a:r>
                <a:rPr lang="en-US" sz="3200" dirty="0" err="1"/>
                <a:t>ru-bích</a:t>
              </a:r>
              <a:r>
                <a:rPr lang="en-US" sz="3200" dirty="0"/>
                <a:t> </a:t>
              </a:r>
              <a:r>
                <a:rPr lang="en-US" sz="3200" dirty="0" err="1"/>
                <a:t>giống</a:t>
              </a:r>
              <a:r>
                <a:rPr lang="en-US" sz="3200" dirty="0"/>
                <a:t> </a:t>
              </a:r>
              <a:r>
                <a:rPr lang="en-US" sz="3200" dirty="0" err="1"/>
                <a:t>nhau</a:t>
              </a:r>
              <a:r>
                <a:rPr lang="en-US" sz="3200" dirty="0"/>
                <a:t>. </a:t>
              </a:r>
              <a:r>
                <a:rPr lang="en-US" sz="3200" dirty="0" err="1"/>
                <a:t>Vậy</a:t>
              </a:r>
              <a:r>
                <a:rPr lang="en-US" sz="3200" dirty="0"/>
                <a:t> </a:t>
              </a:r>
              <a:r>
                <a:rPr lang="en-US" sz="3200" dirty="0" err="1"/>
                <a:t>mỗi</a:t>
              </a:r>
              <a:r>
                <a:rPr lang="en-US" sz="3200" dirty="0"/>
                <a:t> </a:t>
              </a:r>
              <a:r>
                <a:rPr lang="en-US" sz="3200" dirty="0" err="1"/>
                <a:t>khối</a:t>
              </a:r>
              <a:r>
                <a:rPr lang="en-US" sz="3200" dirty="0"/>
                <a:t> </a:t>
              </a:r>
              <a:r>
                <a:rPr lang="en-US" sz="3200" dirty="0" err="1"/>
                <a:t>ru-bích</a:t>
              </a:r>
              <a:r>
                <a:rPr lang="en-US" sz="3200" dirty="0"/>
                <a:t> </a:t>
              </a:r>
              <a:r>
                <a:rPr lang="en-US" sz="3200" dirty="0" err="1"/>
                <a:t>cân</a:t>
              </a:r>
              <a:r>
                <a:rPr lang="en-US" sz="3200" dirty="0"/>
                <a:t> </a:t>
              </a:r>
              <a:r>
                <a:rPr lang="en-US" sz="3200" dirty="0" err="1"/>
                <a:t>nặng</a:t>
              </a:r>
              <a:r>
                <a:rPr lang="en-US" sz="3200" dirty="0"/>
                <a:t>         g.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5F6E4EE-F742-4EB1-98C5-6AE5035A729A}"/>
                </a:ext>
              </a:extLst>
            </p:cNvPr>
            <p:cNvSpPr/>
            <p:nvPr/>
          </p:nvSpPr>
          <p:spPr>
            <a:xfrm>
              <a:off x="4543425" y="1543050"/>
              <a:ext cx="600075" cy="466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C6541C9-4D10-4A32-A589-C5C317A6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428875"/>
            <a:ext cx="5123426" cy="2819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FA12BF-4876-42D1-9AE9-F773586DF644}"/>
              </a:ext>
            </a:extLst>
          </p:cNvPr>
          <p:cNvSpPr txBox="1"/>
          <p:nvPr/>
        </p:nvSpPr>
        <p:spPr>
          <a:xfrm>
            <a:off x="5629275" y="2524125"/>
            <a:ext cx="6343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8000"/>
                </a:solidFill>
                <a:effectLst/>
                <a:latin typeface="+mj-lt"/>
              </a:rPr>
              <a:t>Bài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+mj-lt"/>
              </a:rPr>
              <a:t>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+mj-lt"/>
              </a:rPr>
              <a:t>giải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+mj-lt"/>
              </a:rPr>
              <a:t>:</a:t>
            </a:r>
            <a:endParaRPr lang="en-US" sz="3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Cân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nặng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mỗi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ru-bích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600 : 4 = 150 (g)</a:t>
            </a:r>
          </a:p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Đáp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: 150 g</a:t>
            </a:r>
          </a:p>
        </p:txBody>
      </p:sp>
    </p:spTree>
    <p:extLst>
      <p:ext uri="{BB962C8B-B14F-4D97-AF65-F5344CB8AC3E}">
        <p14:creationId xmlns:p14="http://schemas.microsoft.com/office/powerpoint/2010/main" val="20334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508635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17A10-0193-4D26-AA27-752C1399494F}"/>
              </a:ext>
            </a:extLst>
          </p:cNvPr>
          <p:cNvSpPr txBox="1"/>
          <p:nvPr/>
        </p:nvSpPr>
        <p:spPr>
          <a:xfrm>
            <a:off x="295275" y="1047750"/>
            <a:ext cx="1163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Rô-bốt, Mai và Việt lần lượt tung 3 quân cờ của mình vào một tấm bảng. Kết quả tung và số điểm của mỗi bạn nhận được như sau: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C8AF7-30D2-45B3-B6A0-A0F20774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2128837"/>
            <a:ext cx="6505575" cy="268469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4C55104-9A25-4343-873E-00029EDCF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32244"/>
              </p:ext>
            </p:extLst>
          </p:nvPr>
        </p:nvGraphicFramePr>
        <p:xfrm>
          <a:off x="2714625" y="5559584"/>
          <a:ext cx="6838950" cy="487680"/>
        </p:xfrm>
        <a:graphic>
          <a:graphicData uri="http://schemas.openxmlformats.org/drawingml/2006/table">
            <a:tbl>
              <a:tblPr/>
              <a:tblGrid>
                <a:gridCol w="2279650">
                  <a:extLst>
                    <a:ext uri="{9D8B030D-6E8A-4147-A177-3AD203B41FA5}">
                      <a16:colId xmlns:a16="http://schemas.microsoft.com/office/drawing/2014/main" val="1215702346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900107371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549146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A. 115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 B. 125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 C. 135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435972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CC7621C3-87C4-490C-BCAA-7AE438F0D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4847938"/>
            <a:ext cx="77616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điểm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Việt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nhận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được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6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2F6C766-9BED-453F-82D4-230AB4CB67A4}"/>
              </a:ext>
            </a:extLst>
          </p:cNvPr>
          <p:cNvSpPr txBox="1"/>
          <p:nvPr/>
        </p:nvSpPr>
        <p:spPr>
          <a:xfrm>
            <a:off x="990600" y="799237"/>
            <a:ext cx="9848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tắt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Rô-bốt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Mai: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375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4318E-E516-4C46-AC11-AFA3AB58C95F}"/>
              </a:ext>
            </a:extLst>
          </p:cNvPr>
          <p:cNvSpPr txBox="1"/>
          <p:nvPr/>
        </p:nvSpPr>
        <p:spPr>
          <a:xfrm>
            <a:off x="866775" y="3047137"/>
            <a:ext cx="112395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i="0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  <a:endParaRPr lang="vi-VN" sz="32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quân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tương ứng với số điểm là:</a:t>
            </a:r>
          </a:p>
          <a:p>
            <a:pPr algn="ctr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375 : 3 = 125 (điểm)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Việt có 1 quân cờ được vào tấm bảng nên số điểm của Việt là: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125 điểm.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 đáp án B.</a:t>
            </a:r>
          </a:p>
        </p:txBody>
      </p:sp>
    </p:spTree>
    <p:extLst>
      <p:ext uri="{BB962C8B-B14F-4D97-AF65-F5344CB8AC3E}">
        <p14:creationId xmlns:p14="http://schemas.microsoft.com/office/powerpoint/2010/main" val="3565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10820400" cy="168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libri"/>
              </a:rPr>
              <a:t>5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.</a:t>
            </a:r>
            <a:r>
              <a:rPr lang="vi-VN" sz="3200" b="1" dirty="0">
                <a:solidFill>
                  <a:srgbClr val="0070C0"/>
                </a:solidFill>
                <a:latin typeface="Calibri"/>
              </a:rPr>
              <a:t> Một trang trại có 15 con lạc đà có 1 bướu, còn lại là lạc đà có 2 bướu. Biết rằng chúng có tất cả 225 cái bướu. Hỏi trang trại đó có bao nhiêu con lạc đà có 2 bướu?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D41D1-FA67-4F01-BCC3-CF72DC3B4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79" y="2193756"/>
            <a:ext cx="4591272" cy="29687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62AEC9-B031-4AB8-A05B-2BE07737B01C}"/>
              </a:ext>
            </a:extLst>
          </p:cNvPr>
          <p:cNvSpPr txBox="1"/>
          <p:nvPr/>
        </p:nvSpPr>
        <p:spPr>
          <a:xfrm>
            <a:off x="0" y="1970812"/>
            <a:ext cx="72580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Gợi</a:t>
            </a:r>
            <a:r>
              <a:rPr kumimoji="0" lang="en-US" sz="3200" b="1" i="0" u="sng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ý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+mj-lt"/>
              </a:rPr>
              <a:t>Trang trại có 15 con lạc đà 1 bướu nên tổng số bướu của những con lạc đà có 1 bướu là 15.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+mj-lt"/>
              </a:rPr>
              <a:t>Như vậy, tổng số bướu của những con lạc đà có 2 bướu là: 225 - 15 = 210 (cái)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Số con lạc đà có 2 bướu của trang trại đó là: 210: 2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nl-N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1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44318E-E516-4C46-AC11-AFA3AB58C95F}"/>
              </a:ext>
            </a:extLst>
          </p:cNvPr>
          <p:cNvSpPr txBox="1"/>
          <p:nvPr/>
        </p:nvSpPr>
        <p:spPr>
          <a:xfrm>
            <a:off x="600075" y="1046887"/>
            <a:ext cx="112395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giải: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15 con lạc đà có 1 bướu có tất cả 15 cái bướu.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Tổng số bướu của lạc đà có 2 bướu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225 – 15 = 210 (cái)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Số con lạc đà có 2 bướu trong trang trại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210 : 2 = 105 (con)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>
                <a:solidFill>
                  <a:srgbClr val="FF0000"/>
                </a:solidFill>
              </a:rPr>
              <a:t>                   Đáp </a:t>
            </a:r>
            <a:r>
              <a:rPr lang="nl-NL" sz="3200" b="1" dirty="0">
                <a:solidFill>
                  <a:srgbClr val="FF0000"/>
                </a:solidFill>
              </a:rPr>
              <a:t>số: </a:t>
            </a:r>
            <a:r>
              <a:rPr lang="nl-NL" sz="3200" b="1">
                <a:solidFill>
                  <a:srgbClr val="FF0000"/>
                </a:solidFill>
              </a:rPr>
              <a:t>105 con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52D6A6-D1DB-44A0-B872-55864FA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4" y="1411666"/>
            <a:ext cx="8606306" cy="29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1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4191001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1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" y="0"/>
            <a:ext cx="12187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1" y="1143001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5562600"/>
            <a:ext cx="1905000" cy="12954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5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57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sp>
        <p:nvSpPr>
          <p:cNvPr id="2" name="Arrow: Right 1">
            <a:hlinkClick r:id="rId13" action="ppaction://hlinksldjump"/>
            <a:extLst>
              <a:ext uri="{FF2B5EF4-FFF2-40B4-BE49-F238E27FC236}">
                <a16:creationId xmlns:a16="http://schemas.microsoft.com/office/drawing/2014/main" id="{1CC44FE6-C709-443B-9575-C7DA2424EC54}"/>
              </a:ext>
            </a:extLst>
          </p:cNvPr>
          <p:cNvSpPr/>
          <p:nvPr/>
        </p:nvSpPr>
        <p:spPr>
          <a:xfrm>
            <a:off x="11065694" y="6213832"/>
            <a:ext cx="939100" cy="50346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-0.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 dirty="0" err="1">
                <a:solidFill>
                  <a:prstClr val="black"/>
                </a:solidFill>
              </a:rPr>
              <a:t>Đặt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và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: 625 : 5</a:t>
            </a:r>
            <a:endParaRPr lang="en-US" sz="35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9082" y="2983862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/>
              </a:rPr>
              <a:t>125</a:t>
            </a: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EF04FE-D649-466A-9653-44FA97992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51D51A4C-223D-46EB-9543-9704FF930BB8}"/>
              </a:ext>
            </a:extLst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1655F2-CD80-4BC1-B15B-1DDA060E40B4}"/>
              </a:ext>
            </a:extLst>
          </p:cNvPr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B37F4F-52A7-4F82-9640-8074DC68D998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TextBox 43">
              <a:extLst>
                <a:ext uri="{FF2B5EF4-FFF2-40B4-BE49-F238E27FC236}">
                  <a16:creationId xmlns:a16="http://schemas.microsoft.com/office/drawing/2014/main" id="{D8BE2359-D2FB-4ACC-86E0-C8DA9AF1B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" name="TextBox 49">
              <a:extLst>
                <a:ext uri="{FF2B5EF4-FFF2-40B4-BE49-F238E27FC236}">
                  <a16:creationId xmlns:a16="http://schemas.microsoft.com/office/drawing/2014/main" id="{89469A75-E76C-4CB6-8A3F-ED7C2F0A6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2" name="Group 66">
              <a:extLst>
                <a:ext uri="{FF2B5EF4-FFF2-40B4-BE49-F238E27FC236}">
                  <a16:creationId xmlns:a16="http://schemas.microsoft.com/office/drawing/2014/main" id="{CE1A9930-52D9-42F5-AB5F-E097F7F889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4E8297B-DA10-4564-89D3-409FF5B7A9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47882C3-4063-455D-8D2F-B3A602B0A0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F859858-64B7-4F72-96E0-C48E69BD79CC}"/>
              </a:ext>
            </a:extLst>
          </p:cNvPr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CC113C-0321-4D33-992C-C4424F818E0E}"/>
              </a:ext>
            </a:extLst>
          </p:cNvPr>
          <p:cNvSpPr txBox="1"/>
          <p:nvPr/>
        </p:nvSpPr>
        <p:spPr>
          <a:xfrm>
            <a:off x="537831" y="132774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7038BC-6F3A-44E5-978F-F030710DB635}"/>
              </a:ext>
            </a:extLst>
          </p:cNvPr>
          <p:cNvCxnSpPr>
            <a:cxnSpLocks/>
          </p:cNvCxnSpPr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5A685C8-0B49-46AA-B5E2-ED04C3A184B7}"/>
              </a:ext>
            </a:extLst>
          </p:cNvPr>
          <p:cNvSpPr txBox="1"/>
          <p:nvPr/>
        </p:nvSpPr>
        <p:spPr>
          <a:xfrm>
            <a:off x="543147" y="18425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87CD5F-11DB-4344-8E2A-AD3299A391D4}"/>
              </a:ext>
            </a:extLst>
          </p:cNvPr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B8A619-7CAD-43E8-8C87-56C842208FEF}"/>
              </a:ext>
            </a:extLst>
          </p:cNvPr>
          <p:cNvSpPr txBox="1"/>
          <p:nvPr/>
        </p:nvSpPr>
        <p:spPr>
          <a:xfrm>
            <a:off x="812064" y="18429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D5FD36-0C8F-4A83-BC0D-D977D88F0FFA}"/>
              </a:ext>
            </a:extLst>
          </p:cNvPr>
          <p:cNvSpPr txBox="1"/>
          <p:nvPr/>
        </p:nvSpPr>
        <p:spPr>
          <a:xfrm>
            <a:off x="534731" y="2280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2A60D1-007D-436B-9740-10D07C98EED9}"/>
              </a:ext>
            </a:extLst>
          </p:cNvPr>
          <p:cNvCxnSpPr>
            <a:cxnSpLocks/>
          </p:cNvCxnSpPr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EB10567-818E-42CD-A360-C0CE711CC7D1}"/>
              </a:ext>
            </a:extLst>
          </p:cNvPr>
          <p:cNvSpPr txBox="1"/>
          <p:nvPr/>
        </p:nvSpPr>
        <p:spPr>
          <a:xfrm>
            <a:off x="530301" y="28081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794C41-4F91-4BFC-BAC7-E9C25D95342D}"/>
              </a:ext>
            </a:extLst>
          </p:cNvPr>
          <p:cNvSpPr txBox="1"/>
          <p:nvPr/>
        </p:nvSpPr>
        <p:spPr>
          <a:xfrm>
            <a:off x="787476" y="28081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84BFD4-DB0A-4D81-BA81-01EDF4F8411C}"/>
              </a:ext>
            </a:extLst>
          </p:cNvPr>
          <p:cNvSpPr txBox="1"/>
          <p:nvPr/>
        </p:nvSpPr>
        <p:spPr>
          <a:xfrm>
            <a:off x="2018858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886CB1-D0E9-4F09-A9BC-100E0B4DCF87}"/>
              </a:ext>
            </a:extLst>
          </p:cNvPr>
          <p:cNvSpPr txBox="1"/>
          <p:nvPr/>
        </p:nvSpPr>
        <p:spPr>
          <a:xfrm>
            <a:off x="768426" y="32748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FD76B78-FD61-43C2-9D7C-F1495ACB1273}"/>
              </a:ext>
            </a:extLst>
          </p:cNvPr>
          <p:cNvCxnSpPr>
            <a:cxnSpLocks/>
          </p:cNvCxnSpPr>
          <p:nvPr/>
        </p:nvCxnSpPr>
        <p:spPr>
          <a:xfrm>
            <a:off x="736082" y="389350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AA0448C-0398-4E61-B6AD-C59FF2A710E8}"/>
              </a:ext>
            </a:extLst>
          </p:cNvPr>
          <p:cNvSpPr txBox="1"/>
          <p:nvPr/>
        </p:nvSpPr>
        <p:spPr>
          <a:xfrm>
            <a:off x="758901" y="38653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 animBg="1"/>
      <p:bldP spid="16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 dirty="0" err="1">
                <a:solidFill>
                  <a:prstClr val="black"/>
                </a:solidFill>
              </a:rPr>
              <a:t>Đặt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và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: 372 : 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9582" y="3155312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Calibri"/>
              </a:rPr>
              <a:t>53 </a:t>
            </a:r>
            <a:r>
              <a:rPr lang="en-US" sz="6600" b="1" dirty="0" err="1">
                <a:solidFill>
                  <a:srgbClr val="FF0000"/>
                </a:solidFill>
                <a:latin typeface="Calibri"/>
              </a:rPr>
              <a:t>dư</a:t>
            </a:r>
            <a:r>
              <a:rPr lang="en-US" sz="6600" b="1" dirty="0">
                <a:solidFill>
                  <a:srgbClr val="FF0000"/>
                </a:solidFill>
                <a:latin typeface="Calibri"/>
              </a:rPr>
              <a:t> 1</a:t>
            </a: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EF04FE-D649-466A-9653-44FA97992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10" name="Arrow: Left 9">
            <a:hlinkClick r:id="rId4" action="ppaction://hlinksldjump"/>
            <a:extLst>
              <a:ext uri="{FF2B5EF4-FFF2-40B4-BE49-F238E27FC236}">
                <a16:creationId xmlns:a16="http://schemas.microsoft.com/office/drawing/2014/main" id="{65F9C663-0CC2-4D79-9639-7D8F9F1BB49B}"/>
              </a:ext>
            </a:extLst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E7A28B-C133-4E83-B7AE-6862C9F38A65}"/>
              </a:ext>
            </a:extLst>
          </p:cNvPr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B7D2DF-123B-4E3F-B3BA-436F32513294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D7A1F018-0A1F-480C-92DF-7220216AE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267D0284-DDC2-46E2-AED2-C76690994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372</a:t>
              </a:r>
            </a:p>
          </p:txBody>
        </p:sp>
        <p:grpSp>
          <p:nvGrpSpPr>
            <p:cNvPr id="21" name="Group 66">
              <a:extLst>
                <a:ext uri="{FF2B5EF4-FFF2-40B4-BE49-F238E27FC236}">
                  <a16:creationId xmlns:a16="http://schemas.microsoft.com/office/drawing/2014/main" id="{E66440F3-6219-4779-B2FF-44B96EC3B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EB5237F-68AB-453D-AAA1-DD2D88EE71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054D00C-987C-4020-A252-5F9CB03E29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6E7E0E-BF55-425A-8972-EF9AF4CA37AF}"/>
              </a:ext>
            </a:extLst>
          </p:cNvPr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29B98E-20BD-46CF-ABE5-0DCF65EB6BB2}"/>
              </a:ext>
            </a:extLst>
          </p:cNvPr>
          <p:cNvSpPr txBox="1"/>
          <p:nvPr/>
        </p:nvSpPr>
        <p:spPr>
          <a:xfrm>
            <a:off x="537831" y="1327743"/>
            <a:ext cx="82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F5A7C0-FA95-4C6A-B665-B05061D58BE8}"/>
              </a:ext>
            </a:extLst>
          </p:cNvPr>
          <p:cNvCxnSpPr>
            <a:cxnSpLocks/>
          </p:cNvCxnSpPr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425CBDA-3D4C-46B3-8067-1BFB82746100}"/>
              </a:ext>
            </a:extLst>
          </p:cNvPr>
          <p:cNvSpPr txBox="1"/>
          <p:nvPr/>
        </p:nvSpPr>
        <p:spPr>
          <a:xfrm>
            <a:off x="790797" y="18520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6964B9-35BB-4D03-8A4A-9AEA07A9DBEA}"/>
              </a:ext>
            </a:extLst>
          </p:cNvPr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65A267-C06B-4EE0-A01A-9A3405E0435A}"/>
              </a:ext>
            </a:extLst>
          </p:cNvPr>
          <p:cNvSpPr txBox="1"/>
          <p:nvPr/>
        </p:nvSpPr>
        <p:spPr>
          <a:xfrm>
            <a:off x="1012089" y="18525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F5C280-BAEA-4037-B6BC-DB8FE675C7EF}"/>
              </a:ext>
            </a:extLst>
          </p:cNvPr>
          <p:cNvSpPr txBox="1"/>
          <p:nvPr/>
        </p:nvSpPr>
        <p:spPr>
          <a:xfrm>
            <a:off x="753806" y="2280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BB2687-A710-4F3A-993E-75AC0543B366}"/>
              </a:ext>
            </a:extLst>
          </p:cNvPr>
          <p:cNvCxnSpPr>
            <a:cxnSpLocks/>
          </p:cNvCxnSpPr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B92E793-BA59-4A70-B2F3-B3030F86CC19}"/>
              </a:ext>
            </a:extLst>
          </p:cNvPr>
          <p:cNvSpPr txBox="1"/>
          <p:nvPr/>
        </p:nvSpPr>
        <p:spPr>
          <a:xfrm>
            <a:off x="720801" y="28366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26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 animBg="1"/>
      <p:bldP spid="16" grpId="0"/>
      <p:bldP spid="24" grpId="0"/>
      <p:bldP spid="25" grpId="0"/>
      <p:bldP spid="27" grpId="0"/>
      <p:bldP spid="28" grpId="0"/>
      <p:bldP spid="29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365 chia 4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bằng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91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dư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1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đúng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hay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sai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9582" y="3155312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FF0000"/>
                </a:solidFill>
                <a:latin typeface="Calibri"/>
              </a:rPr>
              <a:t>Đúng</a:t>
            </a:r>
            <a:endParaRPr lang="en-US" sz="66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EF04FE-D649-466A-9653-44FA97992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10" name="Arrow: Left 9">
            <a:hlinkClick r:id="rId4" action="ppaction://hlinksldjump"/>
            <a:extLst>
              <a:ext uri="{FF2B5EF4-FFF2-40B4-BE49-F238E27FC236}">
                <a16:creationId xmlns:a16="http://schemas.microsoft.com/office/drawing/2014/main" id="{DF46C010-8F28-40BE-BB77-F3F4BFCB665C}"/>
              </a:ext>
            </a:extLst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F192DA-98C8-4C00-830B-A5894C1DB345}"/>
              </a:ext>
            </a:extLst>
          </p:cNvPr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E621DF-5DA2-4BA1-A6BB-B2DB3E943C62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579AB7CD-DED7-4E4B-A37F-5E621EDEE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8C2B1F99-9914-46E7-AAE9-98B95D340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365</a:t>
              </a:r>
            </a:p>
          </p:txBody>
        </p:sp>
        <p:grpSp>
          <p:nvGrpSpPr>
            <p:cNvPr id="21" name="Group 66">
              <a:extLst>
                <a:ext uri="{FF2B5EF4-FFF2-40B4-BE49-F238E27FC236}">
                  <a16:creationId xmlns:a16="http://schemas.microsoft.com/office/drawing/2014/main" id="{83D51B7D-EDE2-4C76-A28F-B91AB07E8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A1FCEFD-466F-4992-A569-BFE9FC2529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11E951F-1EAD-47D1-956D-2EBCE972F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B845A34-FBD9-4591-BBDB-408B4D2232FF}"/>
              </a:ext>
            </a:extLst>
          </p:cNvPr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6116D8-918C-4DF4-BA03-9E9A7B53B343}"/>
              </a:ext>
            </a:extLst>
          </p:cNvPr>
          <p:cNvSpPr txBox="1"/>
          <p:nvPr/>
        </p:nvSpPr>
        <p:spPr>
          <a:xfrm>
            <a:off x="528306" y="131821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71A13C-B5F9-48D3-8BB3-752CDA9B6484}"/>
              </a:ext>
            </a:extLst>
          </p:cNvPr>
          <p:cNvCxnSpPr>
            <a:cxnSpLocks/>
          </p:cNvCxnSpPr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6BA5337-5EA5-4C2C-BF0E-9709AF53B33E}"/>
              </a:ext>
            </a:extLst>
          </p:cNvPr>
          <p:cNvSpPr txBox="1"/>
          <p:nvPr/>
        </p:nvSpPr>
        <p:spPr>
          <a:xfrm>
            <a:off x="733647" y="18425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9A2D59-25AD-4094-B22F-CA26B03E7A80}"/>
              </a:ext>
            </a:extLst>
          </p:cNvPr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BF5048-54E1-409A-9837-340C0380DEE9}"/>
              </a:ext>
            </a:extLst>
          </p:cNvPr>
          <p:cNvSpPr txBox="1"/>
          <p:nvPr/>
        </p:nvSpPr>
        <p:spPr>
          <a:xfrm>
            <a:off x="983514" y="18429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5C562F-F472-42B1-AB19-82D571CEFE1E}"/>
              </a:ext>
            </a:extLst>
          </p:cNvPr>
          <p:cNvSpPr txBox="1"/>
          <p:nvPr/>
        </p:nvSpPr>
        <p:spPr>
          <a:xfrm>
            <a:off x="658556" y="22899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C25D74-0072-48F5-AABF-88FAE4BA940A}"/>
              </a:ext>
            </a:extLst>
          </p:cNvPr>
          <p:cNvCxnSpPr>
            <a:cxnSpLocks/>
          </p:cNvCxnSpPr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88DE7DF-206B-412E-A418-12F9C2F7C017}"/>
              </a:ext>
            </a:extLst>
          </p:cNvPr>
          <p:cNvSpPr txBox="1"/>
          <p:nvPr/>
        </p:nvSpPr>
        <p:spPr>
          <a:xfrm>
            <a:off x="1019174" y="2827157"/>
            <a:ext cx="300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61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 animBg="1"/>
      <p:bldP spid="16" grpId="0"/>
      <p:bldP spid="24" grpId="0"/>
      <p:bldP spid="25" grpId="0"/>
      <p:bldP spid="27" grpId="0"/>
      <p:bldP spid="28" grpId="0"/>
      <p:bldP spid="29" grpId="0"/>
      <p:bldP spid="30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4134644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A154385-F1D8-4672-A304-FD16BCA75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324" y="2618168"/>
            <a:ext cx="7547502" cy="1469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3B95F5-566A-4735-9565-A64413A44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8983" y="3966909"/>
            <a:ext cx="2664183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9" y="1936309"/>
            <a:ext cx="8046308" cy="37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87F060-1A4F-4E15-8534-595C566B3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194" y="2797209"/>
            <a:ext cx="612701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E05AB2-5432-492D-9F30-AB57D2206CDA}"/>
              </a:ext>
            </a:extLst>
          </p:cNvPr>
          <p:cNvSpPr/>
          <p:nvPr/>
        </p:nvSpPr>
        <p:spPr>
          <a:xfrm>
            <a:off x="696994" y="102499"/>
            <a:ext cx="7523082" cy="76737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mẫu</a:t>
            </a:r>
            <a:endParaRPr lang="en-US" altLang="en-US" sz="40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75DFAFE-54EE-415B-926C-D290FC4D3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061220"/>
              </p:ext>
            </p:extLst>
          </p:nvPr>
        </p:nvGraphicFramePr>
        <p:xfrm>
          <a:off x="1047749" y="5321459"/>
          <a:ext cx="10734676" cy="609600"/>
        </p:xfrm>
        <a:graphic>
          <a:graphicData uri="http://schemas.openxmlformats.org/drawingml/2006/table">
            <a:tbl>
              <a:tblPr/>
              <a:tblGrid>
                <a:gridCol w="2683669">
                  <a:extLst>
                    <a:ext uri="{9D8B030D-6E8A-4147-A177-3AD203B41FA5}">
                      <a16:colId xmlns:a16="http://schemas.microsoft.com/office/drawing/2014/main" val="2563872174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2801512012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1217376441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3685699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a) 403 :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b) 518 : 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c) 844 : 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d) 810 : 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935250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327081-941D-423E-8980-C4035E5DFA71}"/>
              </a:ext>
            </a:extLst>
          </p:cNvPr>
          <p:cNvSpPr/>
          <p:nvPr/>
        </p:nvSpPr>
        <p:spPr>
          <a:xfrm>
            <a:off x="1171353" y="1013859"/>
            <a:ext cx="10239153" cy="419986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43">
            <a:extLst>
              <a:ext uri="{FF2B5EF4-FFF2-40B4-BE49-F238E27FC236}">
                <a16:creationId xmlns:a16="http://schemas.microsoft.com/office/drawing/2014/main" id="{62ABC196-51B2-496E-84FA-3D9032E07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256" y="19936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49">
            <a:extLst>
              <a:ext uri="{FF2B5EF4-FFF2-40B4-BE49-F238E27FC236}">
                <a16:creationId xmlns:a16="http://schemas.microsoft.com/office/drawing/2014/main" id="{A6A5D222-89BF-4B98-A2DC-507E078FA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343" y="197723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462</a:t>
            </a:r>
          </a:p>
        </p:txBody>
      </p:sp>
      <p:grpSp>
        <p:nvGrpSpPr>
          <p:cNvPr id="20" name="Group 66">
            <a:extLst>
              <a:ext uri="{FF2B5EF4-FFF2-40B4-BE49-F238E27FC236}">
                <a16:creationId xmlns:a16="http://schemas.microsoft.com/office/drawing/2014/main" id="{AF6A7236-5D82-4132-A545-6E2BA23929AF}"/>
              </a:ext>
            </a:extLst>
          </p:cNvPr>
          <p:cNvGrpSpPr>
            <a:grpSpLocks/>
          </p:cNvGrpSpPr>
          <p:nvPr/>
        </p:nvGrpSpPr>
        <p:grpSpPr bwMode="auto">
          <a:xfrm>
            <a:off x="2424437" y="2043347"/>
            <a:ext cx="819151" cy="1431301"/>
            <a:chOff x="2299" y="1252"/>
            <a:chExt cx="516" cy="65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00CC03-7623-4646-A542-F3708D9B5D4F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CBFCDC-254F-4F7E-84C6-C1429AB97749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3" name="TextBox 36">
            <a:extLst>
              <a:ext uri="{FF2B5EF4-FFF2-40B4-BE49-F238E27FC236}">
                <a16:creationId xmlns:a16="http://schemas.microsoft.com/office/drawing/2014/main" id="{C1A89D45-6C0A-492A-93C2-D1997E6D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412" y="27584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D16F8DD9-A231-4E80-8D57-9CB427F10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227" y="244383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5814514E-BE93-4302-A2AD-153E359D8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361" y="244960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DCEAF8-4AAC-433F-999B-7E0D7D87822F}"/>
              </a:ext>
            </a:extLst>
          </p:cNvPr>
          <p:cNvSpPr txBox="1"/>
          <p:nvPr/>
        </p:nvSpPr>
        <p:spPr>
          <a:xfrm>
            <a:off x="3319267" y="1766900"/>
            <a:ext cx="668198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3, 4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4B5B6B-12D9-4A42-856F-301A0EAD696E}"/>
              </a:ext>
            </a:extLst>
          </p:cNvPr>
          <p:cNvSpPr txBox="1"/>
          <p:nvPr/>
        </p:nvSpPr>
        <p:spPr>
          <a:xfrm>
            <a:off x="3341639" y="2976031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6,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16; 16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5.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5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15; 16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B4C1883F-9D4D-4F6A-9F61-ED0E1C109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280" y="27637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E90AACDA-0581-4E3D-9344-523D2ACF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769" y="287136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A0E0E46F-BC77-4649-8B02-E48CC15E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566" y="28662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482195BC-31C6-4846-AAD3-808C493DD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033" y="27637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B6BA0F31-FCCA-435C-8E40-00DB4B26D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287" y="33354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4B6F67-E7E4-4679-8CF0-C42D7AB3352D}"/>
              </a:ext>
            </a:extLst>
          </p:cNvPr>
          <p:cNvSpPr txBox="1"/>
          <p:nvPr/>
        </p:nvSpPr>
        <p:spPr>
          <a:xfrm>
            <a:off x="3276736" y="4084476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12; 12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12; 12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D83EA-C439-4F12-9D7B-B44EE94D2CB2}"/>
              </a:ext>
            </a:extLst>
          </p:cNvPr>
          <p:cNvSpPr txBox="1"/>
          <p:nvPr/>
        </p:nvSpPr>
        <p:spPr>
          <a:xfrm>
            <a:off x="4572000" y="1038225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Mẫu</a:t>
            </a:r>
            <a:r>
              <a:rPr lang="en-US" sz="4000" b="1" dirty="0">
                <a:solidFill>
                  <a:srgbClr val="FF0000"/>
                </a:solidFill>
              </a:rPr>
              <a:t>: 462 : 3 = ?</a:t>
            </a:r>
          </a:p>
        </p:txBody>
      </p:sp>
    </p:spTree>
    <p:extLst>
      <p:ext uri="{BB962C8B-B14F-4D97-AF65-F5344CB8AC3E}">
        <p14:creationId xmlns:p14="http://schemas.microsoft.com/office/powerpoint/2010/main" val="294544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5" grpId="0"/>
      <p:bldP spid="38" grpId="0"/>
      <p:bldP spid="41" grpId="0"/>
      <p:bldP spid="42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685</Words>
  <Application>Microsoft Office PowerPoint</Application>
  <PresentationFormat>Widescreen</PresentationFormat>
  <Paragraphs>149</Paragraphs>
  <Slides>17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Arial</vt:lpstr>
      <vt:lpstr>Calibri</vt:lpstr>
      <vt:lpstr>iCiel Cadena</vt:lpstr>
      <vt:lpstr>ITC Avant Garde Std Bk</vt:lpstr>
      <vt:lpstr>Tahoma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Thu Hà</cp:lastModifiedBy>
  <cp:revision>53</cp:revision>
  <dcterms:created xsi:type="dcterms:W3CDTF">2022-09-23T00:35:01Z</dcterms:created>
  <dcterms:modified xsi:type="dcterms:W3CDTF">2024-12-14T14:30:35Z</dcterms:modified>
</cp:coreProperties>
</file>