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8" r:id="rId2"/>
    <p:sldId id="3156" r:id="rId3"/>
    <p:sldId id="3161" r:id="rId4"/>
    <p:sldId id="277" r:id="rId5"/>
    <p:sldId id="3162" r:id="rId6"/>
    <p:sldId id="3163" r:id="rId7"/>
    <p:sldId id="259" r:id="rId8"/>
    <p:sldId id="3164" r:id="rId9"/>
    <p:sldId id="3117" r:id="rId10"/>
    <p:sldId id="3165" r:id="rId11"/>
    <p:sldId id="3166" r:id="rId12"/>
    <p:sldId id="3167" r:id="rId13"/>
    <p:sldId id="3168" r:id="rId14"/>
    <p:sldId id="3169" r:id="rId15"/>
    <p:sldId id="3170" r:id="rId16"/>
    <p:sldId id="3171" r:id="rId17"/>
    <p:sldId id="3172" r:id="rId18"/>
    <p:sldId id="3173" r:id="rId19"/>
    <p:sldId id="3174" r:id="rId20"/>
    <p:sldId id="3175" r:id="rId21"/>
    <p:sldId id="3176" r:id="rId22"/>
    <p:sldId id="3177" r:id="rId23"/>
    <p:sldId id="3181" r:id="rId24"/>
    <p:sldId id="3183" r:id="rId25"/>
    <p:sldId id="3182" r:id="rId26"/>
    <p:sldId id="3184" r:id="rId27"/>
  </p:sldIdLst>
  <p:sldSz cx="9144000" cy="5143500" type="screen16x9"/>
  <p:notesSz cx="6858000" cy="9144000"/>
  <p:custDataLst>
    <p:tags r:id="rId29"/>
  </p:custDataLst>
  <p:defaultTextStyle>
    <a:defPPr>
      <a:defRPr lang="zh-CN"/>
    </a:defPPr>
    <a:lvl1pPr marL="0" algn="l" defTabSz="914282" rtl="0" eaLnBrk="1" latinLnBrk="0" hangingPunct="1">
      <a:defRPr sz="1800" kern="1200">
        <a:solidFill>
          <a:schemeClr val="tx1"/>
        </a:solidFill>
        <a:latin typeface="+mn-lt"/>
        <a:ea typeface="+mn-ea"/>
        <a:cs typeface="+mn-cs"/>
      </a:defRPr>
    </a:lvl1pPr>
    <a:lvl2pPr marL="457140" algn="l" defTabSz="914282" rtl="0" eaLnBrk="1" latinLnBrk="0" hangingPunct="1">
      <a:defRPr sz="1800" kern="1200">
        <a:solidFill>
          <a:schemeClr val="tx1"/>
        </a:solidFill>
        <a:latin typeface="+mn-lt"/>
        <a:ea typeface="+mn-ea"/>
        <a:cs typeface="+mn-cs"/>
      </a:defRPr>
    </a:lvl2pPr>
    <a:lvl3pPr marL="914282" algn="l" defTabSz="914282" rtl="0" eaLnBrk="1" latinLnBrk="0" hangingPunct="1">
      <a:defRPr sz="1800" kern="1200">
        <a:solidFill>
          <a:schemeClr val="tx1"/>
        </a:solidFill>
        <a:latin typeface="+mn-lt"/>
        <a:ea typeface="+mn-ea"/>
        <a:cs typeface="+mn-cs"/>
      </a:defRPr>
    </a:lvl3pPr>
    <a:lvl4pPr marL="1371422" algn="l" defTabSz="914282" rtl="0" eaLnBrk="1" latinLnBrk="0" hangingPunct="1">
      <a:defRPr sz="1800" kern="1200">
        <a:solidFill>
          <a:schemeClr val="tx1"/>
        </a:solidFill>
        <a:latin typeface="+mn-lt"/>
        <a:ea typeface="+mn-ea"/>
        <a:cs typeface="+mn-cs"/>
      </a:defRPr>
    </a:lvl4pPr>
    <a:lvl5pPr marL="1828563" algn="l" defTabSz="914282" rtl="0" eaLnBrk="1" latinLnBrk="0" hangingPunct="1">
      <a:defRPr sz="1800" kern="1200">
        <a:solidFill>
          <a:schemeClr val="tx1"/>
        </a:solidFill>
        <a:latin typeface="+mn-lt"/>
        <a:ea typeface="+mn-ea"/>
        <a:cs typeface="+mn-cs"/>
      </a:defRPr>
    </a:lvl5pPr>
    <a:lvl6pPr marL="2285704" algn="l" defTabSz="914282" rtl="0" eaLnBrk="1" latinLnBrk="0" hangingPunct="1">
      <a:defRPr sz="1800" kern="1200">
        <a:solidFill>
          <a:schemeClr val="tx1"/>
        </a:solidFill>
        <a:latin typeface="+mn-lt"/>
        <a:ea typeface="+mn-ea"/>
        <a:cs typeface="+mn-cs"/>
      </a:defRPr>
    </a:lvl6pPr>
    <a:lvl7pPr marL="2742845" algn="l" defTabSz="914282" rtl="0" eaLnBrk="1" latinLnBrk="0" hangingPunct="1">
      <a:defRPr sz="1800" kern="1200">
        <a:solidFill>
          <a:schemeClr val="tx1"/>
        </a:solidFill>
        <a:latin typeface="+mn-lt"/>
        <a:ea typeface="+mn-ea"/>
        <a:cs typeface="+mn-cs"/>
      </a:defRPr>
    </a:lvl7pPr>
    <a:lvl8pPr marL="3199985" algn="l" defTabSz="914282" rtl="0" eaLnBrk="1" latinLnBrk="0" hangingPunct="1">
      <a:defRPr sz="1800" kern="1200">
        <a:solidFill>
          <a:schemeClr val="tx1"/>
        </a:solidFill>
        <a:latin typeface="+mn-lt"/>
        <a:ea typeface="+mn-ea"/>
        <a:cs typeface="+mn-cs"/>
      </a:defRPr>
    </a:lvl8pPr>
    <a:lvl9pPr marL="3657126" algn="l" defTabSz="914282"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6A89"/>
    <a:srgbClr val="2387B0"/>
    <a:srgbClr val="4769A6"/>
    <a:srgbClr val="107D9A"/>
    <a:srgbClr val="386EA2"/>
    <a:srgbClr val="3E88AB"/>
    <a:srgbClr val="BC324B"/>
    <a:srgbClr val="87925A"/>
    <a:srgbClr val="E9676E"/>
    <a:srgbClr val="EFE6D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39" autoAdjust="0"/>
    <p:restoredTop sz="95196" autoAdjust="0"/>
  </p:normalViewPr>
  <p:slideViewPr>
    <p:cSldViewPr>
      <p:cViewPr varScale="1">
        <p:scale>
          <a:sx n="92" d="100"/>
          <a:sy n="92" d="100"/>
        </p:scale>
        <p:origin x="774" y="24"/>
      </p:cViewPr>
      <p:guideLst>
        <p:guide orient="horz" pos="1620"/>
        <p:guide pos="2880"/>
      </p:guideLst>
    </p:cSldViewPr>
  </p:slideViewPr>
  <p:outlineViewPr>
    <p:cViewPr>
      <p:scale>
        <a:sx n="33" d="100"/>
        <a:sy n="33" d="100"/>
      </p:scale>
      <p:origin x="0" y="-1339"/>
    </p:cViewPr>
  </p:outlineViewPr>
  <p:notesTextViewPr>
    <p:cViewPr>
      <p:scale>
        <a:sx n="1" d="1"/>
        <a:sy n="1" d="1"/>
      </p:scale>
      <p:origin x="0" y="0"/>
    </p:cViewPr>
  </p:notesTextViewPr>
  <p:sorterViewPr>
    <p:cViewPr>
      <p:scale>
        <a:sx n="75" d="100"/>
        <a:sy n="75" d="100"/>
      </p:scale>
      <p:origin x="0" y="0"/>
    </p:cViewPr>
  </p:sorterViewPr>
  <p:notesViewPr>
    <p:cSldViewPr>
      <p:cViewPr varScale="1">
        <p:scale>
          <a:sx n="63" d="100"/>
          <a:sy n="63" d="100"/>
        </p:scale>
        <p:origin x="3206" y="77"/>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82A5992-9D73-4015-9385-ABE035416B29}" type="datetimeFigureOut">
              <a:rPr lang="zh-CN" altLang="en-US" smtClean="0"/>
              <a:pPr/>
              <a:t>2024/2/26</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795A699-AB68-4A20-99FB-6F69DC266D45}" type="slidenum">
              <a:rPr lang="zh-CN" altLang="en-US" smtClean="0"/>
              <a:pPr/>
              <a:t>‹#›</a:t>
            </a:fld>
            <a:endParaRPr lang="zh-CN" altLang="en-US"/>
          </a:p>
        </p:txBody>
      </p:sp>
    </p:spTree>
    <p:extLst>
      <p:ext uri="{BB962C8B-B14F-4D97-AF65-F5344CB8AC3E}">
        <p14:creationId xmlns:p14="http://schemas.microsoft.com/office/powerpoint/2010/main" val="48234476"/>
      </p:ext>
    </p:extLst>
  </p:cSld>
  <p:clrMap bg1="lt1" tx1="dk1" bg2="lt2" tx2="dk2" accent1="accent1" accent2="accent2" accent3="accent3" accent4="accent4" accent5="accent5" accent6="accent6" hlink="hlink" folHlink="folHlink"/>
  <p:notesStyle>
    <a:lvl1pPr marL="0" algn="l" defTabSz="914282" rtl="0" eaLnBrk="1" latinLnBrk="0" hangingPunct="1">
      <a:defRPr sz="1200" kern="1200">
        <a:solidFill>
          <a:schemeClr val="tx1"/>
        </a:solidFill>
        <a:latin typeface="+mn-lt"/>
        <a:ea typeface="+mn-ea"/>
        <a:cs typeface="+mn-cs"/>
      </a:defRPr>
    </a:lvl1pPr>
    <a:lvl2pPr marL="457140" algn="l" defTabSz="914282" rtl="0" eaLnBrk="1" latinLnBrk="0" hangingPunct="1">
      <a:defRPr sz="1200" kern="1200">
        <a:solidFill>
          <a:schemeClr val="tx1"/>
        </a:solidFill>
        <a:latin typeface="+mn-lt"/>
        <a:ea typeface="+mn-ea"/>
        <a:cs typeface="+mn-cs"/>
      </a:defRPr>
    </a:lvl2pPr>
    <a:lvl3pPr marL="914282" algn="l" defTabSz="914282" rtl="0" eaLnBrk="1" latinLnBrk="0" hangingPunct="1">
      <a:defRPr sz="1200" kern="1200">
        <a:solidFill>
          <a:schemeClr val="tx1"/>
        </a:solidFill>
        <a:latin typeface="+mn-lt"/>
        <a:ea typeface="+mn-ea"/>
        <a:cs typeface="+mn-cs"/>
      </a:defRPr>
    </a:lvl3pPr>
    <a:lvl4pPr marL="1371422" algn="l" defTabSz="914282" rtl="0" eaLnBrk="1" latinLnBrk="0" hangingPunct="1">
      <a:defRPr sz="1200" kern="1200">
        <a:solidFill>
          <a:schemeClr val="tx1"/>
        </a:solidFill>
        <a:latin typeface="+mn-lt"/>
        <a:ea typeface="+mn-ea"/>
        <a:cs typeface="+mn-cs"/>
      </a:defRPr>
    </a:lvl4pPr>
    <a:lvl5pPr marL="1828563" algn="l" defTabSz="914282" rtl="0" eaLnBrk="1" latinLnBrk="0" hangingPunct="1">
      <a:defRPr sz="1200" kern="1200">
        <a:solidFill>
          <a:schemeClr val="tx1"/>
        </a:solidFill>
        <a:latin typeface="+mn-lt"/>
        <a:ea typeface="+mn-ea"/>
        <a:cs typeface="+mn-cs"/>
      </a:defRPr>
    </a:lvl5pPr>
    <a:lvl6pPr marL="2285704" algn="l" defTabSz="914282" rtl="0" eaLnBrk="1" latinLnBrk="0" hangingPunct="1">
      <a:defRPr sz="1200" kern="1200">
        <a:solidFill>
          <a:schemeClr val="tx1"/>
        </a:solidFill>
        <a:latin typeface="+mn-lt"/>
        <a:ea typeface="+mn-ea"/>
        <a:cs typeface="+mn-cs"/>
      </a:defRPr>
    </a:lvl6pPr>
    <a:lvl7pPr marL="2742845" algn="l" defTabSz="914282" rtl="0" eaLnBrk="1" latinLnBrk="0" hangingPunct="1">
      <a:defRPr sz="1200" kern="1200">
        <a:solidFill>
          <a:schemeClr val="tx1"/>
        </a:solidFill>
        <a:latin typeface="+mn-lt"/>
        <a:ea typeface="+mn-ea"/>
        <a:cs typeface="+mn-cs"/>
      </a:defRPr>
    </a:lvl7pPr>
    <a:lvl8pPr marL="3199985" algn="l" defTabSz="914282" rtl="0" eaLnBrk="1" latinLnBrk="0" hangingPunct="1">
      <a:defRPr sz="1200" kern="1200">
        <a:solidFill>
          <a:schemeClr val="tx1"/>
        </a:solidFill>
        <a:latin typeface="+mn-lt"/>
        <a:ea typeface="+mn-ea"/>
        <a:cs typeface="+mn-cs"/>
      </a:defRPr>
    </a:lvl8pPr>
    <a:lvl9pPr marL="3657126" algn="l" defTabSz="91428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3ADAD29-B298-4D6A-B5BF-5040F690040C}" type="slidenum">
              <a:rPr lang="zh-CN" altLang="en-US" smtClean="0"/>
              <a:t>1</a:t>
            </a:fld>
            <a:endParaRPr lang="zh-CN" altLang="en-US"/>
          </a:p>
        </p:txBody>
      </p:sp>
    </p:spTree>
    <p:extLst>
      <p:ext uri="{BB962C8B-B14F-4D97-AF65-F5344CB8AC3E}">
        <p14:creationId xmlns:p14="http://schemas.microsoft.com/office/powerpoint/2010/main" val="4924233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3ADAD29-B298-4D6A-B5BF-5040F690040C}" type="slidenum">
              <a:rPr lang="zh-CN" altLang="en-US" smtClean="0"/>
              <a:t>12</a:t>
            </a:fld>
            <a:endParaRPr lang="zh-CN" altLang="en-US"/>
          </a:p>
        </p:txBody>
      </p:sp>
    </p:spTree>
    <p:extLst>
      <p:ext uri="{BB962C8B-B14F-4D97-AF65-F5344CB8AC3E}">
        <p14:creationId xmlns:p14="http://schemas.microsoft.com/office/powerpoint/2010/main" val="15127290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3ADAD29-B298-4D6A-B5BF-5040F690040C}" type="slidenum">
              <a:rPr lang="zh-CN" altLang="en-US" smtClean="0"/>
              <a:t>16</a:t>
            </a:fld>
            <a:endParaRPr lang="zh-CN" altLang="en-US"/>
          </a:p>
        </p:txBody>
      </p:sp>
    </p:spTree>
    <p:extLst>
      <p:ext uri="{BB962C8B-B14F-4D97-AF65-F5344CB8AC3E}">
        <p14:creationId xmlns:p14="http://schemas.microsoft.com/office/powerpoint/2010/main" val="16656702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3ADAD29-B298-4D6A-B5BF-5040F690040C}" type="slidenum">
              <a:rPr lang="zh-CN" altLang="en-US" smtClean="0"/>
              <a:t>23</a:t>
            </a:fld>
            <a:endParaRPr lang="zh-CN" altLang="en-US"/>
          </a:p>
        </p:txBody>
      </p:sp>
    </p:spTree>
    <p:extLst>
      <p:ext uri="{BB962C8B-B14F-4D97-AF65-F5344CB8AC3E}">
        <p14:creationId xmlns:p14="http://schemas.microsoft.com/office/powerpoint/2010/main" val="3417019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3ADAD29-B298-4D6A-B5BF-5040F690040C}" type="slidenum">
              <a:rPr lang="zh-CN" altLang="en-US" smtClean="0"/>
              <a:t>24</a:t>
            </a:fld>
            <a:endParaRPr lang="zh-CN" altLang="en-US"/>
          </a:p>
        </p:txBody>
      </p:sp>
    </p:spTree>
    <p:extLst>
      <p:ext uri="{BB962C8B-B14F-4D97-AF65-F5344CB8AC3E}">
        <p14:creationId xmlns:p14="http://schemas.microsoft.com/office/powerpoint/2010/main" val="4936138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3ADAD29-B298-4D6A-B5BF-5040F690040C}" type="slidenum">
              <a:rPr lang="zh-CN" altLang="en-US" smtClean="0"/>
              <a:t>25</a:t>
            </a:fld>
            <a:endParaRPr lang="zh-CN" altLang="en-US"/>
          </a:p>
        </p:txBody>
      </p:sp>
    </p:spTree>
    <p:extLst>
      <p:ext uri="{BB962C8B-B14F-4D97-AF65-F5344CB8AC3E}">
        <p14:creationId xmlns:p14="http://schemas.microsoft.com/office/powerpoint/2010/main" val="40438176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3ADAD29-B298-4D6A-B5BF-5040F690040C}" type="slidenum">
              <a:rPr lang="zh-CN" altLang="en-US" smtClean="0"/>
              <a:t>26</a:t>
            </a:fld>
            <a:endParaRPr lang="zh-CN" altLang="en-US"/>
          </a:p>
        </p:txBody>
      </p:sp>
    </p:spTree>
    <p:extLst>
      <p:ext uri="{BB962C8B-B14F-4D97-AF65-F5344CB8AC3E}">
        <p14:creationId xmlns:p14="http://schemas.microsoft.com/office/powerpoint/2010/main" val="12823642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3ADAD29-B298-4D6A-B5BF-5040F690040C}" type="slidenum">
              <a:rPr lang="zh-CN" altLang="en-US" smtClean="0"/>
              <a:t>2</a:t>
            </a:fld>
            <a:endParaRPr lang="zh-CN" altLang="en-US"/>
          </a:p>
        </p:txBody>
      </p:sp>
    </p:spTree>
    <p:extLst>
      <p:ext uri="{BB962C8B-B14F-4D97-AF65-F5344CB8AC3E}">
        <p14:creationId xmlns:p14="http://schemas.microsoft.com/office/powerpoint/2010/main" val="42277535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3ADAD29-B298-4D6A-B5BF-5040F690040C}" type="slidenum">
              <a:rPr lang="zh-CN" altLang="en-US" smtClean="0"/>
              <a:t>3</a:t>
            </a:fld>
            <a:endParaRPr lang="zh-CN" altLang="en-US"/>
          </a:p>
        </p:txBody>
      </p:sp>
    </p:spTree>
    <p:extLst>
      <p:ext uri="{BB962C8B-B14F-4D97-AF65-F5344CB8AC3E}">
        <p14:creationId xmlns:p14="http://schemas.microsoft.com/office/powerpoint/2010/main" val="7612419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a:t>Bấm hoa trở về slide 3</a:t>
            </a:r>
            <a:endParaRPr lang="zh-CN" altLang="en-US"/>
          </a:p>
        </p:txBody>
      </p:sp>
      <p:sp>
        <p:nvSpPr>
          <p:cNvPr id="4" name="灯片编号占位符 3"/>
          <p:cNvSpPr>
            <a:spLocks noGrp="1"/>
          </p:cNvSpPr>
          <p:nvPr>
            <p:ph type="sldNum" sz="quarter" idx="10"/>
          </p:nvPr>
        </p:nvSpPr>
        <p:spPr/>
        <p:txBody>
          <a:bodyPr/>
          <a:lstStyle/>
          <a:p>
            <a:fld id="{95F76146-C50E-4260-923A-3A109AF2B11E}" type="slidenum">
              <a:rPr lang="zh-CN" altLang="en-US" smtClean="0"/>
              <a:t>4</a:t>
            </a:fld>
            <a:endParaRPr lang="zh-CN" altLang="en-US"/>
          </a:p>
        </p:txBody>
      </p:sp>
    </p:spTree>
    <p:extLst>
      <p:ext uri="{BB962C8B-B14F-4D97-AF65-F5344CB8AC3E}">
        <p14:creationId xmlns:p14="http://schemas.microsoft.com/office/powerpoint/2010/main" val="25843214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282" rtl="0" eaLnBrk="1" fontAlgn="auto" latinLnBrk="0" hangingPunct="1">
              <a:lnSpc>
                <a:spcPct val="100000"/>
              </a:lnSpc>
              <a:spcBef>
                <a:spcPts val="0"/>
              </a:spcBef>
              <a:spcAft>
                <a:spcPts val="0"/>
              </a:spcAft>
              <a:buClrTx/>
              <a:buSzTx/>
              <a:buFontTx/>
              <a:buNone/>
              <a:tabLst/>
              <a:defRPr/>
            </a:pPr>
            <a:r>
              <a:rPr lang="en-US" altLang="zh-CN"/>
              <a:t>Bấm hoa trở về slide 3</a:t>
            </a:r>
            <a:endParaRPr lang="zh-CN" altLang="en-US"/>
          </a:p>
          <a:p>
            <a:endParaRPr lang="zh-CN" altLang="en-US"/>
          </a:p>
        </p:txBody>
      </p:sp>
      <p:sp>
        <p:nvSpPr>
          <p:cNvPr id="4" name="灯片编号占位符 3"/>
          <p:cNvSpPr>
            <a:spLocks noGrp="1"/>
          </p:cNvSpPr>
          <p:nvPr>
            <p:ph type="sldNum" sz="quarter" idx="10"/>
          </p:nvPr>
        </p:nvSpPr>
        <p:spPr/>
        <p:txBody>
          <a:bodyPr/>
          <a:lstStyle/>
          <a:p>
            <a:fld id="{95F76146-C50E-4260-923A-3A109AF2B11E}" type="slidenum">
              <a:rPr lang="zh-CN" altLang="en-US" smtClean="0"/>
              <a:t>5</a:t>
            </a:fld>
            <a:endParaRPr lang="zh-CN" altLang="en-US"/>
          </a:p>
        </p:txBody>
      </p:sp>
    </p:spTree>
    <p:extLst>
      <p:ext uri="{BB962C8B-B14F-4D97-AF65-F5344CB8AC3E}">
        <p14:creationId xmlns:p14="http://schemas.microsoft.com/office/powerpoint/2010/main" val="7065583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3ADAD29-B298-4D6A-B5BF-5040F690040C}" type="slidenum">
              <a:rPr lang="zh-CN" altLang="en-US" smtClean="0"/>
              <a:t>6</a:t>
            </a:fld>
            <a:endParaRPr lang="zh-CN" altLang="en-US"/>
          </a:p>
        </p:txBody>
      </p:sp>
    </p:spTree>
    <p:extLst>
      <p:ext uri="{BB962C8B-B14F-4D97-AF65-F5344CB8AC3E}">
        <p14:creationId xmlns:p14="http://schemas.microsoft.com/office/powerpoint/2010/main" val="26144605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3ADAD29-B298-4D6A-B5BF-5040F690040C}" type="slidenum">
              <a:rPr lang="zh-CN" altLang="en-US" smtClean="0"/>
              <a:t>7</a:t>
            </a:fld>
            <a:endParaRPr lang="zh-CN" altLang="en-US"/>
          </a:p>
        </p:txBody>
      </p:sp>
    </p:spTree>
    <p:extLst>
      <p:ext uri="{BB962C8B-B14F-4D97-AF65-F5344CB8AC3E}">
        <p14:creationId xmlns:p14="http://schemas.microsoft.com/office/powerpoint/2010/main" val="34882662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3ADAD29-B298-4D6A-B5BF-5040F690040C}" type="slidenum">
              <a:rPr lang="zh-CN" altLang="en-US" smtClean="0"/>
              <a:t>8</a:t>
            </a:fld>
            <a:endParaRPr lang="zh-CN" altLang="en-US"/>
          </a:p>
        </p:txBody>
      </p:sp>
    </p:spTree>
    <p:extLst>
      <p:ext uri="{BB962C8B-B14F-4D97-AF65-F5344CB8AC3E}">
        <p14:creationId xmlns:p14="http://schemas.microsoft.com/office/powerpoint/2010/main" val="36812366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997146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2854A03-91AF-448A-9954-517C0577E5F0}" type="datetimeFigureOut">
              <a:rPr lang="zh-CN" altLang="en-US" smtClean="0"/>
              <a:pPr/>
              <a:t>2024/2/26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EEFC946-6D13-4F8C-9740-992A906A613E}" type="slidenum">
              <a:rPr lang="zh-CN" altLang="en-US" smtClean="0"/>
              <a:pPr/>
              <a:t>‹#›</a:t>
            </a:fld>
            <a:endParaRPr lang="zh-CN" altLang="en-US"/>
          </a:p>
        </p:txBody>
      </p:sp>
    </p:spTree>
    <p:extLst>
      <p:ext uri="{BB962C8B-B14F-4D97-AF65-F5344CB8AC3E}">
        <p14:creationId xmlns:p14="http://schemas.microsoft.com/office/powerpoint/2010/main" val="29321356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图片与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7181285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6" name="图片 8">
            <a:extLst>
              <a:ext uri="{FF2B5EF4-FFF2-40B4-BE49-F238E27FC236}">
                <a16:creationId xmlns:a16="http://schemas.microsoft.com/office/drawing/2014/main" id="{ADD57DAF-BF69-4042-AC6E-AFC33C06959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2000250" y="-2000250"/>
            <a:ext cx="5143499" cy="9144001"/>
          </a:xfrm>
          <a:prstGeom prst="rect">
            <a:avLst/>
          </a:prstGeom>
        </p:spPr>
      </p:pic>
    </p:spTree>
    <p:extLst>
      <p:ext uri="{BB962C8B-B14F-4D97-AF65-F5344CB8AC3E}">
        <p14:creationId xmlns:p14="http://schemas.microsoft.com/office/powerpoint/2010/main" val="14376397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6092101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7C25B2B0-692A-46A2-956F-D87A1A3CFB5B}" type="datetimeFigureOut">
              <a:rPr lang="zh-CN" altLang="en-US"/>
              <a:pPr>
                <a:defRPr/>
              </a:pPr>
              <a:t>2024/2/26</a:t>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CCE584FB-8213-408C-973A-0BFE315A5B2C}" type="slidenum">
              <a:rPr lang="zh-CN" altLang="en-US"/>
              <a:pPr>
                <a:defRPr/>
              </a:pPr>
              <a:t>‹#›</a:t>
            </a:fld>
            <a:endParaRPr lang="zh-CN" altLang="en-US"/>
          </a:p>
        </p:txBody>
      </p:sp>
    </p:spTree>
    <p:extLst>
      <p:ext uri="{BB962C8B-B14F-4D97-AF65-F5344CB8AC3E}">
        <p14:creationId xmlns:p14="http://schemas.microsoft.com/office/powerpoint/2010/main" val="30672650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30820CF-B880-4189-942D-D702A7CBA730}" type="datetimeFigureOut">
              <a:rPr lang="zh-CN" altLang="en-US" smtClean="0"/>
              <a:t>2024/2/26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9379691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E488186-057B-4C07-9498-7E532EDAF008}" type="datetimeFigureOut">
              <a:rPr lang="zh-CN" altLang="en-US" smtClean="0"/>
              <a:t>2024/2/26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8EBAC42-A521-4D5E-92BE-1A16F8ACC2A7}" type="slidenum">
              <a:rPr lang="zh-CN" altLang="en-US" smtClean="0"/>
              <a:t>‹#›</a:t>
            </a:fld>
            <a:endParaRPr lang="zh-CN" altLang="en-US"/>
          </a:p>
        </p:txBody>
      </p:sp>
    </p:spTree>
    <p:extLst>
      <p:ext uri="{BB962C8B-B14F-4D97-AF65-F5344CB8AC3E}">
        <p14:creationId xmlns:p14="http://schemas.microsoft.com/office/powerpoint/2010/main" val="39818642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2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E488186-057B-4C07-9498-7E532EDAF008}" type="datetimeFigureOut">
              <a:rPr lang="zh-CN" altLang="en-US" smtClean="0"/>
              <a:t>2024/2/26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8EBAC42-A521-4D5E-92BE-1A16F8ACC2A7}" type="slidenum">
              <a:rPr lang="zh-CN" altLang="en-US" smtClean="0"/>
              <a:t>‹#›</a:t>
            </a:fld>
            <a:endParaRPr lang="zh-CN" altLang="en-US"/>
          </a:p>
        </p:txBody>
      </p:sp>
    </p:spTree>
    <p:extLst>
      <p:ext uri="{BB962C8B-B14F-4D97-AF65-F5344CB8AC3E}">
        <p14:creationId xmlns:p14="http://schemas.microsoft.com/office/powerpoint/2010/main" val="17608012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3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E488186-057B-4C07-9498-7E532EDAF008}" type="datetimeFigureOut">
              <a:rPr lang="zh-CN" altLang="en-US" smtClean="0"/>
              <a:t>2024/2/26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8EBAC42-A521-4D5E-92BE-1A16F8ACC2A7}" type="slidenum">
              <a:rPr lang="zh-CN" altLang="en-US" smtClean="0"/>
              <a:t>‹#›</a:t>
            </a:fld>
            <a:endParaRPr lang="zh-CN" altLang="en-US"/>
          </a:p>
        </p:txBody>
      </p:sp>
    </p:spTree>
    <p:extLst>
      <p:ext uri="{BB962C8B-B14F-4D97-AF65-F5344CB8AC3E}">
        <p14:creationId xmlns:p14="http://schemas.microsoft.com/office/powerpoint/2010/main" val="5132600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4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E488186-057B-4C07-9498-7E532EDAF008}" type="datetimeFigureOut">
              <a:rPr lang="zh-CN" altLang="en-US" smtClean="0"/>
              <a:t>2024/2/26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8EBAC42-A521-4D5E-92BE-1A16F8ACC2A7}" type="slidenum">
              <a:rPr lang="zh-CN" altLang="en-US" smtClean="0"/>
              <a:t>‹#›</a:t>
            </a:fld>
            <a:endParaRPr lang="zh-CN" altLang="en-US"/>
          </a:p>
        </p:txBody>
      </p:sp>
    </p:spTree>
    <p:extLst>
      <p:ext uri="{BB962C8B-B14F-4D97-AF65-F5344CB8AC3E}">
        <p14:creationId xmlns:p14="http://schemas.microsoft.com/office/powerpoint/2010/main" val="9776678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内页-1">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02729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449EC22E-51B8-4EFE-BECD-F828841D04FD}"/>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rot="5400000">
            <a:off x="2000250" y="-2000250"/>
            <a:ext cx="5143499" cy="9144001"/>
          </a:xfrm>
          <a:prstGeom prst="rect">
            <a:avLst/>
          </a:prstGeom>
        </p:spPr>
      </p:pic>
      <p:sp>
        <p:nvSpPr>
          <p:cNvPr id="2" name="标题占位符 1"/>
          <p:cNvSpPr>
            <a:spLocks noGrp="1"/>
          </p:cNvSpPr>
          <p:nvPr>
            <p:ph type="title"/>
          </p:nvPr>
        </p:nvSpPr>
        <p:spPr>
          <a:xfrm>
            <a:off x="457201" y="205979"/>
            <a:ext cx="8229600" cy="857250"/>
          </a:xfrm>
          <a:prstGeom prst="rect">
            <a:avLst/>
          </a:prstGeom>
        </p:spPr>
        <p:txBody>
          <a:bodyPr vert="horz" lIns="91428" tIns="45714" rIns="91428" bIns="45714"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1" y="1200151"/>
            <a:ext cx="8229600" cy="3394472"/>
          </a:xfrm>
          <a:prstGeom prst="rect">
            <a:avLst/>
          </a:prstGeom>
        </p:spPr>
        <p:txBody>
          <a:bodyPr vert="horz" lIns="91428" tIns="45714" rIns="91428" bIns="45714"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1" y="4767264"/>
            <a:ext cx="2133600" cy="273844"/>
          </a:xfrm>
          <a:prstGeom prst="rect">
            <a:avLst/>
          </a:prstGeom>
        </p:spPr>
        <p:txBody>
          <a:bodyPr vert="horz" lIns="91428" tIns="45714" rIns="91428" bIns="45714" rtlCol="0" anchor="ctr"/>
          <a:lstStyle>
            <a:lvl1pPr algn="l">
              <a:defRPr sz="1200">
                <a:solidFill>
                  <a:schemeClr val="tx1">
                    <a:tint val="75000"/>
                  </a:schemeClr>
                </a:solidFill>
              </a:defRPr>
            </a:lvl1pPr>
          </a:lstStyle>
          <a:p>
            <a:fld id="{02854A03-91AF-448A-9954-517C0577E5F0}" type="datetimeFigureOut">
              <a:rPr lang="zh-CN" altLang="en-US" smtClean="0"/>
              <a:pPr/>
              <a:t>2024/2/26</a:t>
            </a:fld>
            <a:endParaRPr lang="zh-CN" altLang="en-US"/>
          </a:p>
        </p:txBody>
      </p:sp>
      <p:sp>
        <p:nvSpPr>
          <p:cNvPr id="5" name="页脚占位符 4"/>
          <p:cNvSpPr>
            <a:spLocks noGrp="1"/>
          </p:cNvSpPr>
          <p:nvPr>
            <p:ph type="ftr" sz="quarter" idx="3"/>
          </p:nvPr>
        </p:nvSpPr>
        <p:spPr>
          <a:xfrm>
            <a:off x="3124201" y="4767264"/>
            <a:ext cx="2895600" cy="273844"/>
          </a:xfrm>
          <a:prstGeom prst="rect">
            <a:avLst/>
          </a:prstGeom>
        </p:spPr>
        <p:txBody>
          <a:bodyPr vert="horz" lIns="91428" tIns="45714" rIns="91428" bIns="45714"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1" y="4767264"/>
            <a:ext cx="2133600" cy="273844"/>
          </a:xfrm>
          <a:prstGeom prst="rect">
            <a:avLst/>
          </a:prstGeom>
        </p:spPr>
        <p:txBody>
          <a:bodyPr vert="horz" lIns="91428" tIns="45714" rIns="91428" bIns="45714" rtlCol="0" anchor="ctr"/>
          <a:lstStyle>
            <a:lvl1pPr algn="r">
              <a:defRPr sz="1200">
                <a:solidFill>
                  <a:schemeClr val="tx1">
                    <a:tint val="75000"/>
                  </a:schemeClr>
                </a:solidFill>
              </a:defRPr>
            </a:lvl1pPr>
          </a:lstStyle>
          <a:p>
            <a:fld id="{2EEFC946-6D13-4F8C-9740-992A906A613E}" type="slidenum">
              <a:rPr lang="zh-CN" altLang="en-US" smtClean="0"/>
              <a:pPr/>
              <a:t>‹#›</a:t>
            </a:fld>
            <a:endParaRPr lang="zh-CN" altLang="en-US"/>
          </a:p>
        </p:txBody>
      </p:sp>
      <p:sp>
        <p:nvSpPr>
          <p:cNvPr id="10" name="矩形 9">
            <a:extLst>
              <a:ext uri="{FF2B5EF4-FFF2-40B4-BE49-F238E27FC236}">
                <a16:creationId xmlns:a16="http://schemas.microsoft.com/office/drawing/2014/main" id="{E9A76593-8D29-40F4-B3FD-C5F72518395E}"/>
              </a:ext>
            </a:extLst>
          </p:cNvPr>
          <p:cNvSpPr/>
          <p:nvPr userDrawn="1"/>
        </p:nvSpPr>
        <p:spPr>
          <a:xfrm>
            <a:off x="457201" y="205979"/>
            <a:ext cx="8229598" cy="61515"/>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a:extLst>
              <a:ext uri="{FF2B5EF4-FFF2-40B4-BE49-F238E27FC236}">
                <a16:creationId xmlns:a16="http://schemas.microsoft.com/office/drawing/2014/main" id="{CF4C542B-2343-4D22-94CC-8FC15EF96A89}"/>
              </a:ext>
            </a:extLst>
          </p:cNvPr>
          <p:cNvSpPr/>
          <p:nvPr userDrawn="1"/>
        </p:nvSpPr>
        <p:spPr>
          <a:xfrm>
            <a:off x="457201" y="4767264"/>
            <a:ext cx="8229598" cy="61515"/>
          </a:xfrm>
          <a:prstGeom prst="rect">
            <a:avLst/>
          </a:prstGeom>
          <a:solidFill>
            <a:srgbClr val="1B6A8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795072685"/>
      </p:ext>
    </p:extLst>
  </p:cSld>
  <p:clrMap bg1="lt1" tx1="dk1" bg2="lt2" tx2="dk2" accent1="accent1" accent2="accent2" accent3="accent3" accent4="accent4" accent5="accent5" accent6="accent6" hlink="hlink" folHlink="folHlink"/>
  <p:sldLayoutIdLst>
    <p:sldLayoutId id="2147483655" r:id="rId1"/>
    <p:sldLayoutId id="2147483663" r:id="rId2"/>
    <p:sldLayoutId id="2147483671" r:id="rId3"/>
    <p:sldLayoutId id="2147483672" r:id="rId4"/>
    <p:sldLayoutId id="2147483682" r:id="rId5"/>
    <p:sldLayoutId id="2147483683" r:id="rId6"/>
    <p:sldLayoutId id="2147483684" r:id="rId7"/>
    <p:sldLayoutId id="2147483685" r:id="rId8"/>
    <p:sldLayoutId id="2147483686" r:id="rId9"/>
    <p:sldLayoutId id="2147483689" r:id="rId10"/>
    <p:sldLayoutId id="2147483690"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ctr" defTabSz="914282" rtl="0" eaLnBrk="1" latinLnBrk="0" hangingPunct="1">
        <a:spcBef>
          <a:spcPct val="0"/>
        </a:spcBef>
        <a:buNone/>
        <a:defRPr sz="4400" kern="1200">
          <a:solidFill>
            <a:schemeClr val="tx1"/>
          </a:solidFill>
          <a:latin typeface="+mj-lt"/>
          <a:ea typeface="+mj-ea"/>
          <a:cs typeface="+mj-cs"/>
        </a:defRPr>
      </a:lvl1pPr>
    </p:titleStyle>
    <p:bodyStyle>
      <a:lvl1pPr marL="342855" indent="-342855" algn="l" defTabSz="914282"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854" indent="-285713" algn="l" defTabSz="914282"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852" indent="-228570" algn="l" defTabSz="914282"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993" indent="-228570" algn="l" defTabSz="914282"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133" indent="-228570" algn="l" defTabSz="914282"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275" indent="-228570" algn="l" defTabSz="91428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15" indent="-228570" algn="l" defTabSz="91428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56" indent="-228570" algn="l" defTabSz="91428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697" indent="-228570" algn="l" defTabSz="91428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282" rtl="0" eaLnBrk="1" latinLnBrk="0" hangingPunct="1">
        <a:defRPr sz="1800" kern="1200">
          <a:solidFill>
            <a:schemeClr val="tx1"/>
          </a:solidFill>
          <a:latin typeface="+mn-lt"/>
          <a:ea typeface="+mn-ea"/>
          <a:cs typeface="+mn-cs"/>
        </a:defRPr>
      </a:lvl1pPr>
      <a:lvl2pPr marL="457140" algn="l" defTabSz="914282" rtl="0" eaLnBrk="1" latinLnBrk="0" hangingPunct="1">
        <a:defRPr sz="1800" kern="1200">
          <a:solidFill>
            <a:schemeClr val="tx1"/>
          </a:solidFill>
          <a:latin typeface="+mn-lt"/>
          <a:ea typeface="+mn-ea"/>
          <a:cs typeface="+mn-cs"/>
        </a:defRPr>
      </a:lvl2pPr>
      <a:lvl3pPr marL="914282" algn="l" defTabSz="914282" rtl="0" eaLnBrk="1" latinLnBrk="0" hangingPunct="1">
        <a:defRPr sz="1800" kern="1200">
          <a:solidFill>
            <a:schemeClr val="tx1"/>
          </a:solidFill>
          <a:latin typeface="+mn-lt"/>
          <a:ea typeface="+mn-ea"/>
          <a:cs typeface="+mn-cs"/>
        </a:defRPr>
      </a:lvl3pPr>
      <a:lvl4pPr marL="1371422" algn="l" defTabSz="914282" rtl="0" eaLnBrk="1" latinLnBrk="0" hangingPunct="1">
        <a:defRPr sz="1800" kern="1200">
          <a:solidFill>
            <a:schemeClr val="tx1"/>
          </a:solidFill>
          <a:latin typeface="+mn-lt"/>
          <a:ea typeface="+mn-ea"/>
          <a:cs typeface="+mn-cs"/>
        </a:defRPr>
      </a:lvl4pPr>
      <a:lvl5pPr marL="1828563" algn="l" defTabSz="914282" rtl="0" eaLnBrk="1" latinLnBrk="0" hangingPunct="1">
        <a:defRPr sz="1800" kern="1200">
          <a:solidFill>
            <a:schemeClr val="tx1"/>
          </a:solidFill>
          <a:latin typeface="+mn-lt"/>
          <a:ea typeface="+mn-ea"/>
          <a:cs typeface="+mn-cs"/>
        </a:defRPr>
      </a:lvl5pPr>
      <a:lvl6pPr marL="2285704" algn="l" defTabSz="914282" rtl="0" eaLnBrk="1" latinLnBrk="0" hangingPunct="1">
        <a:defRPr sz="1800" kern="1200">
          <a:solidFill>
            <a:schemeClr val="tx1"/>
          </a:solidFill>
          <a:latin typeface="+mn-lt"/>
          <a:ea typeface="+mn-ea"/>
          <a:cs typeface="+mn-cs"/>
        </a:defRPr>
      </a:lvl6pPr>
      <a:lvl7pPr marL="2742845" algn="l" defTabSz="914282" rtl="0" eaLnBrk="1" latinLnBrk="0" hangingPunct="1">
        <a:defRPr sz="1800" kern="1200">
          <a:solidFill>
            <a:schemeClr val="tx1"/>
          </a:solidFill>
          <a:latin typeface="+mn-lt"/>
          <a:ea typeface="+mn-ea"/>
          <a:cs typeface="+mn-cs"/>
        </a:defRPr>
      </a:lvl7pPr>
      <a:lvl8pPr marL="3199985" algn="l" defTabSz="914282" rtl="0" eaLnBrk="1" latinLnBrk="0" hangingPunct="1">
        <a:defRPr sz="1800" kern="1200">
          <a:solidFill>
            <a:schemeClr val="tx1"/>
          </a:solidFill>
          <a:latin typeface="+mn-lt"/>
          <a:ea typeface="+mn-ea"/>
          <a:cs typeface="+mn-cs"/>
        </a:defRPr>
      </a:lvl8pPr>
      <a:lvl9pPr marL="3657126" algn="l" defTabSz="914282"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0.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10.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10.xm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7.png"/><Relationship Id="rId1" Type="http://schemas.openxmlformats.org/officeDocument/2006/relationships/slideLayout" Target="../slideLayouts/slideLayout10.xml"/><Relationship Id="rId5" Type="http://schemas.openxmlformats.org/officeDocument/2006/relationships/image" Target="../media/image19.jpeg"/><Relationship Id="rId4" Type="http://schemas.openxmlformats.org/officeDocument/2006/relationships/image" Target="../media/image18.jpe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0.xml"/><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10.xml"/><Relationship Id="rId5" Type="http://schemas.openxmlformats.org/officeDocument/2006/relationships/image" Target="../media/image14.png"/><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10.xml"/><Relationship Id="rId5" Type="http://schemas.openxmlformats.org/officeDocument/2006/relationships/image" Target="../media/image3.png"/><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10.xml"/><Relationship Id="rId5" Type="http://schemas.openxmlformats.org/officeDocument/2006/relationships/image" Target="../media/image14.png"/><Relationship Id="rId4" Type="http://schemas.openxmlformats.org/officeDocument/2006/relationships/image" Target="../media/image12.png"/></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5.xml"/><Relationship Id="rId1" Type="http://schemas.openxmlformats.org/officeDocument/2006/relationships/slideLayout" Target="../slideLayouts/slideLayout10.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slide" Target="slide9.xml"/><Relationship Id="rId3" Type="http://schemas.openxmlformats.org/officeDocument/2006/relationships/image" Target="../media/image2.jpg"/><Relationship Id="rId7" Type="http://schemas.openxmlformats.org/officeDocument/2006/relationships/slide" Target="slide5.xml"/><Relationship Id="rId2" Type="http://schemas.openxmlformats.org/officeDocument/2006/relationships/notesSlide" Target="../notesSlides/notesSlide3.xml"/><Relationship Id="rId1" Type="http://schemas.openxmlformats.org/officeDocument/2006/relationships/slideLayout" Target="../slideLayouts/slideLayout10.xml"/><Relationship Id="rId6" Type="http://schemas.openxmlformats.org/officeDocument/2006/relationships/image" Target="../media/image7.png"/><Relationship Id="rId5" Type="http://schemas.openxmlformats.org/officeDocument/2006/relationships/slide" Target="slide4.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audio" Target="../media/audio1.wav"/><Relationship Id="rId7"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9.xml"/><Relationship Id="rId6" Type="http://schemas.openxmlformats.org/officeDocument/2006/relationships/image" Target="../media/image4.png"/><Relationship Id="rId5" Type="http://schemas.openxmlformats.org/officeDocument/2006/relationships/image" Target="../media/image8.jpeg"/><Relationship Id="rId4" Type="http://schemas.openxmlformats.org/officeDocument/2006/relationships/audio" Target="../media/audio2.wav"/></Relationships>
</file>

<file path=ppt/slides/_rels/slide5.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audio" Target="../media/audio1.wav"/><Relationship Id="rId7"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9.xml"/><Relationship Id="rId6" Type="http://schemas.openxmlformats.org/officeDocument/2006/relationships/image" Target="../media/image9.jpeg"/><Relationship Id="rId5" Type="http://schemas.openxmlformats.org/officeDocument/2006/relationships/image" Target="../media/image4.png"/><Relationship Id="rId4" Type="http://schemas.openxmlformats.org/officeDocument/2006/relationships/audio" Target="../media/audio2.wav"/></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0.xml"/><Relationship Id="rId5" Type="http://schemas.openxmlformats.org/officeDocument/2006/relationships/image" Target="../media/image3.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0.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0.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a:extLst>
              <a:ext uri="{FF2B5EF4-FFF2-40B4-BE49-F238E27FC236}">
                <a16:creationId xmlns:a16="http://schemas.microsoft.com/office/drawing/2014/main" id="{55578524-6264-4801-BCDF-59294259B9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2001202" y="-1999297"/>
            <a:ext cx="5143501" cy="9142098"/>
          </a:xfrm>
          <a:prstGeom prst="rect">
            <a:avLst/>
          </a:prstGeom>
        </p:spPr>
      </p:pic>
      <p:sp>
        <p:nvSpPr>
          <p:cNvPr id="4" name="文本框 3">
            <a:extLst>
              <a:ext uri="{FF2B5EF4-FFF2-40B4-BE49-F238E27FC236}">
                <a16:creationId xmlns:a16="http://schemas.microsoft.com/office/drawing/2014/main" id="{DC2FCC56-F475-4F1D-B110-8D2DE2840315}"/>
              </a:ext>
            </a:extLst>
          </p:cNvPr>
          <p:cNvSpPr txBox="1"/>
          <p:nvPr/>
        </p:nvSpPr>
        <p:spPr>
          <a:xfrm>
            <a:off x="5420954" y="2408267"/>
            <a:ext cx="2804740" cy="1015663"/>
          </a:xfrm>
          <a:prstGeom prst="rect">
            <a:avLst/>
          </a:prstGeom>
          <a:noFill/>
        </p:spPr>
        <p:txBody>
          <a:bodyPr wrap="square" rtlCol="0">
            <a:spAutoFit/>
            <a:scene3d>
              <a:camera prst="orthographicFront"/>
              <a:lightRig rig="threePt" dir="t"/>
            </a:scene3d>
            <a:sp3d contourW="12700"/>
          </a:bodyPr>
          <a:lstStyle/>
          <a:p>
            <a:pPr algn="r"/>
            <a:r>
              <a:rPr lang="en-US" altLang="zh-CN" sz="6000" b="1" i="1" spc="450">
                <a:solidFill>
                  <a:schemeClr val="accent2">
                    <a:lumMod val="75000"/>
                  </a:schemeClr>
                </a:solidFill>
                <a:latin typeface="UTM Cooper Black" panose="02040603050506020204" pitchFamily="18" charset="0"/>
                <a:cs typeface="+mn-ea"/>
                <a:sym typeface="+mn-lt"/>
              </a:rPr>
              <a:t>Lớp 5</a:t>
            </a:r>
            <a:endParaRPr lang="en-US" altLang="zh-CN" sz="6000" b="1" i="1" spc="450" dirty="0">
              <a:solidFill>
                <a:schemeClr val="accent2">
                  <a:lumMod val="75000"/>
                </a:schemeClr>
              </a:solidFill>
              <a:latin typeface="UTM Cooper Black" panose="02040603050506020204" pitchFamily="18" charset="0"/>
              <a:cs typeface="+mn-ea"/>
              <a:sym typeface="+mn-lt"/>
            </a:endParaRPr>
          </a:p>
        </p:txBody>
      </p:sp>
      <p:cxnSp>
        <p:nvCxnSpPr>
          <p:cNvPr id="28" name="直接连接符 27">
            <a:extLst>
              <a:ext uri="{FF2B5EF4-FFF2-40B4-BE49-F238E27FC236}">
                <a16:creationId xmlns:a16="http://schemas.microsoft.com/office/drawing/2014/main" id="{1F8C7617-B3B8-4818-B6D4-A9EC80364DE5}"/>
              </a:ext>
            </a:extLst>
          </p:cNvPr>
          <p:cNvCxnSpPr>
            <a:cxnSpLocks/>
          </p:cNvCxnSpPr>
          <p:nvPr/>
        </p:nvCxnSpPr>
        <p:spPr>
          <a:xfrm flipV="1">
            <a:off x="5420954" y="2824649"/>
            <a:ext cx="0" cy="1"/>
          </a:xfrm>
          <a:prstGeom prst="line">
            <a:avLst/>
          </a:prstGeom>
          <a:ln w="25400">
            <a:gradFill>
              <a:gsLst>
                <a:gs pos="0">
                  <a:schemeClr val="accent2">
                    <a:lumMod val="20000"/>
                    <a:lumOff val="80000"/>
                    <a:alpha val="0"/>
                  </a:schemeClr>
                </a:gs>
                <a:gs pos="100000">
                  <a:schemeClr val="accent2"/>
                </a:gs>
              </a:gsLst>
              <a:lin ang="5400000" scaled="1"/>
            </a:gradFill>
          </a:ln>
        </p:spPr>
        <p:style>
          <a:lnRef idx="1">
            <a:schemeClr val="accent1"/>
          </a:lnRef>
          <a:fillRef idx="0">
            <a:schemeClr val="accent1"/>
          </a:fillRef>
          <a:effectRef idx="0">
            <a:schemeClr val="accent1"/>
          </a:effectRef>
          <a:fontRef idx="minor">
            <a:schemeClr val="tx1"/>
          </a:fontRef>
        </p:style>
      </p:cxnSp>
      <p:sp>
        <p:nvSpPr>
          <p:cNvPr id="37" name="文本框 36">
            <a:extLst>
              <a:ext uri="{FF2B5EF4-FFF2-40B4-BE49-F238E27FC236}">
                <a16:creationId xmlns:a16="http://schemas.microsoft.com/office/drawing/2014/main" id="{AFD57742-CE53-40F5-BBEE-523A2F2DDE0F}"/>
              </a:ext>
            </a:extLst>
          </p:cNvPr>
          <p:cNvSpPr txBox="1"/>
          <p:nvPr/>
        </p:nvSpPr>
        <p:spPr>
          <a:xfrm>
            <a:off x="4758408" y="1040643"/>
            <a:ext cx="4085743" cy="1186759"/>
          </a:xfrm>
          <a:prstGeom prst="rect">
            <a:avLst/>
          </a:prstGeom>
          <a:noFill/>
        </p:spPr>
        <p:txBody>
          <a:bodyPr wrap="square" rtlCol="0">
            <a:prstTxWarp prst="textPlain">
              <a:avLst>
                <a:gd name="adj" fmla="val 46562"/>
              </a:avLst>
            </a:prstTxWarp>
            <a:spAutoFit/>
            <a:scene3d>
              <a:camera prst="orthographicFront"/>
              <a:lightRig rig="threePt" dir="t"/>
            </a:scene3d>
            <a:sp3d contourW="12700"/>
          </a:bodyPr>
          <a:lstStyle/>
          <a:p>
            <a:pPr algn="ctr"/>
            <a:r>
              <a:rPr lang="en-US" altLang="zh-CN" sz="5400" b="1" spc="450">
                <a:solidFill>
                  <a:srgbClr val="BC324B">
                    <a:alpha val="52000"/>
                  </a:srgbClr>
                </a:solidFill>
                <a:latin typeface="UTM Deutsch Gothic" panose="02040603050506020204" pitchFamily="18" charset="0"/>
                <a:cs typeface="+mn-ea"/>
                <a:sym typeface="+mn-lt"/>
              </a:rPr>
              <a:t>Lịch sử</a:t>
            </a:r>
            <a:endParaRPr lang="en-US" altLang="zh-CN" sz="5400" b="1" spc="450" dirty="0">
              <a:solidFill>
                <a:srgbClr val="BC324B">
                  <a:alpha val="52000"/>
                </a:srgbClr>
              </a:solidFill>
              <a:latin typeface="UTM Deutsch Gothic" panose="02040603050506020204" pitchFamily="18" charset="0"/>
              <a:cs typeface="+mn-ea"/>
              <a:sym typeface="+mn-lt"/>
            </a:endParaRPr>
          </a:p>
        </p:txBody>
      </p:sp>
      <p:pic>
        <p:nvPicPr>
          <p:cNvPr id="6" name="Picture 5">
            <a:extLst>
              <a:ext uri="{FF2B5EF4-FFF2-40B4-BE49-F238E27FC236}">
                <a16:creationId xmlns:a16="http://schemas.microsoft.com/office/drawing/2014/main" id="{79D3500B-3C9E-459C-9F14-5491944F450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7906" y="786170"/>
            <a:ext cx="3467287" cy="256025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0" name="Picture 9">
            <a:extLst>
              <a:ext uri="{FF2B5EF4-FFF2-40B4-BE49-F238E27FC236}">
                <a16:creationId xmlns:a16="http://schemas.microsoft.com/office/drawing/2014/main" id="{4AA395D0-12E6-4926-A804-E16D7F54B3E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33600" r="66214"/>
          <a:stretch/>
        </p:blipFill>
        <p:spPr>
          <a:xfrm rot="20981226">
            <a:off x="-350310" y="3205285"/>
            <a:ext cx="1823849" cy="2016220"/>
          </a:xfrm>
          <a:prstGeom prst="rect">
            <a:avLst/>
          </a:prstGeom>
        </p:spPr>
      </p:pic>
      <p:pic>
        <p:nvPicPr>
          <p:cNvPr id="17" name="Picture 16">
            <a:extLst>
              <a:ext uri="{FF2B5EF4-FFF2-40B4-BE49-F238E27FC236}">
                <a16:creationId xmlns:a16="http://schemas.microsoft.com/office/drawing/2014/main" id="{F27946FB-6499-4BE5-A5EB-D114B00CFF7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33600" r="66214"/>
          <a:stretch/>
        </p:blipFill>
        <p:spPr>
          <a:xfrm rot="5400000" flipV="1">
            <a:off x="7373893" y="-775114"/>
            <a:ext cx="1823849" cy="2016220"/>
          </a:xfrm>
          <a:prstGeom prst="rect">
            <a:avLst/>
          </a:prstGeom>
        </p:spPr>
      </p:pic>
    </p:spTree>
    <p:extLst>
      <p:ext uri="{BB962C8B-B14F-4D97-AF65-F5344CB8AC3E}">
        <p14:creationId xmlns:p14="http://schemas.microsoft.com/office/powerpoint/2010/main" val="24836414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grpId="0" nodeType="afterEffect">
                                  <p:stCondLst>
                                    <p:cond delay="0"/>
                                  </p:stCondLst>
                                  <p:childTnLst>
                                    <p:set>
                                      <p:cBhvr>
                                        <p:cTn id="12" dur="1" fill="hold">
                                          <p:stCondLst>
                                            <p:cond delay="0"/>
                                          </p:stCondLst>
                                        </p:cTn>
                                        <p:tgtEl>
                                          <p:spTgt spid="37"/>
                                        </p:tgtEl>
                                        <p:attrNameLst>
                                          <p:attrName>style.visibility</p:attrName>
                                        </p:attrNameLst>
                                      </p:cBhvr>
                                      <p:to>
                                        <p:strVal val="visible"/>
                                      </p:to>
                                    </p:set>
                                    <p:animEffect transition="in" filter="fade">
                                      <p:cBhvr>
                                        <p:cTn id="13" dur="1000"/>
                                        <p:tgtEl>
                                          <p:spTgt spid="37"/>
                                        </p:tgtEl>
                                      </p:cBhvr>
                                    </p:animEffect>
                                    <p:anim calcmode="lin" valueType="num">
                                      <p:cBhvr>
                                        <p:cTn id="14" dur="1000" fill="hold"/>
                                        <p:tgtEl>
                                          <p:spTgt spid="37"/>
                                        </p:tgtEl>
                                        <p:attrNameLst>
                                          <p:attrName>ppt_x</p:attrName>
                                        </p:attrNameLst>
                                      </p:cBhvr>
                                      <p:tavLst>
                                        <p:tav tm="0">
                                          <p:val>
                                            <p:strVal val="#ppt_x"/>
                                          </p:val>
                                        </p:tav>
                                        <p:tav tm="100000">
                                          <p:val>
                                            <p:strVal val="#ppt_x"/>
                                          </p:val>
                                        </p:tav>
                                      </p:tavLst>
                                    </p:anim>
                                    <p:anim calcmode="lin" valueType="num">
                                      <p:cBhvr>
                                        <p:cTn id="15" dur="1000" fill="hold"/>
                                        <p:tgtEl>
                                          <p:spTgt spid="37"/>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22" presetClass="entr" presetSubtype="4" fill="hold" nodeType="after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wipe(down)">
                                      <p:cBhvr>
                                        <p:cTn id="19" dur="500"/>
                                        <p:tgtEl>
                                          <p:spTgt spid="28"/>
                                        </p:tgtEl>
                                      </p:cBhvr>
                                    </p:animEffect>
                                  </p:childTnLst>
                                </p:cTn>
                              </p:par>
                              <p:par>
                                <p:cTn id="20" presetID="47" presetClass="entr" presetSubtype="0" fill="hold" grpId="0"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ppt_x</p:attrName>
                                        </p:attrNameLst>
                                      </p:cBhvr>
                                      <p:tavLst>
                                        <p:tav tm="0">
                                          <p:val>
                                            <p:strVal val="#ppt_x"/>
                                          </p:val>
                                        </p:tav>
                                        <p:tav tm="100000">
                                          <p:val>
                                            <p:strVal val="#ppt_x"/>
                                          </p:val>
                                        </p:tav>
                                      </p:tavLst>
                                    </p:anim>
                                    <p:anim calcmode="lin" valueType="num">
                                      <p:cBhvr>
                                        <p:cTn id="2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E58E95C-6551-470E-9A54-70098EE5AAFB}"/>
              </a:ext>
            </a:extLst>
          </p:cNvPr>
          <p:cNvSpPr txBox="1"/>
          <p:nvPr/>
        </p:nvSpPr>
        <p:spPr>
          <a:xfrm>
            <a:off x="323528" y="339502"/>
            <a:ext cx="8496944" cy="1051955"/>
          </a:xfrm>
          <a:prstGeom prst="rect">
            <a:avLst/>
          </a:prstGeom>
          <a:noFill/>
        </p:spPr>
        <p:txBody>
          <a:bodyPr wrap="square">
            <a:spAutoFit/>
          </a:bodyPr>
          <a:lstStyle/>
          <a:p>
            <a:pPr marL="0" marR="0">
              <a:lnSpc>
                <a:spcPct val="115000"/>
              </a:lnSpc>
              <a:spcBef>
                <a:spcPts val="0"/>
              </a:spcBef>
              <a:spcAft>
                <a:spcPts val="0"/>
              </a:spcAft>
            </a:pPr>
            <a:r>
              <a:rPr lang="en-US" sz="2800" b="1">
                <a:latin typeface="Times New Roman" panose="02020603050405020304" pitchFamily="18" charset="0"/>
                <a:ea typeface="Calibri" panose="020F0502020204030204" pitchFamily="34" charset="0"/>
                <a:cs typeface="Times New Roman" panose="02020603050405020304" pitchFamily="18" charset="0"/>
              </a:rPr>
              <a:t>b. </a:t>
            </a:r>
            <a:r>
              <a:rPr lang="en-US" sz="2800" b="1">
                <a:effectLst/>
                <a:latin typeface="Times New Roman" panose="02020603050405020304" pitchFamily="18" charset="0"/>
                <a:ea typeface="Calibri" panose="020F0502020204030204" pitchFamily="34" charset="0"/>
                <a:cs typeface="Times New Roman" panose="02020603050405020304" pitchFamily="18" charset="0"/>
              </a:rPr>
              <a:t> Tại sao Đảng và Chính phủ lại quyết định xây dựng một nhà máy cơ khí hiện đại?</a:t>
            </a:r>
            <a:endParaRPr lang="en-US" sz="2800" b="1">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Oval 5">
            <a:extLst>
              <a:ext uri="{FF2B5EF4-FFF2-40B4-BE49-F238E27FC236}">
                <a16:creationId xmlns:a16="http://schemas.microsoft.com/office/drawing/2014/main" id="{BEA253B5-410C-402F-8925-F7395110D0B8}"/>
              </a:ext>
            </a:extLst>
          </p:cNvPr>
          <p:cNvSpPr/>
          <p:nvPr/>
        </p:nvSpPr>
        <p:spPr>
          <a:xfrm>
            <a:off x="301713" y="2010256"/>
            <a:ext cx="2304256" cy="18722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anose="02020603050405020304" pitchFamily="18" charset="0"/>
                <a:ea typeface="Calibri" panose="020F0502020204030204" pitchFamily="34" charset="0"/>
                <a:cs typeface="Times New Roman" panose="02020603050405020304" pitchFamily="18" charset="0"/>
              </a:rPr>
              <a:t>N</a:t>
            </a:r>
            <a:r>
              <a:rPr lang="en-US" sz="2800" b="1">
                <a:effectLst/>
                <a:latin typeface="Times New Roman" panose="02020603050405020304" pitchFamily="18" charset="0"/>
                <a:ea typeface="Calibri" panose="020F0502020204030204" pitchFamily="34" charset="0"/>
                <a:cs typeface="Times New Roman" panose="02020603050405020304" pitchFamily="18" charset="0"/>
              </a:rPr>
              <a:t>hà máy cơ khí hiện đại</a:t>
            </a:r>
            <a:endParaRPr lang="en-US" sz="2800"/>
          </a:p>
        </p:txBody>
      </p:sp>
      <p:cxnSp>
        <p:nvCxnSpPr>
          <p:cNvPr id="8" name="Straight Arrow Connector 7">
            <a:extLst>
              <a:ext uri="{FF2B5EF4-FFF2-40B4-BE49-F238E27FC236}">
                <a16:creationId xmlns:a16="http://schemas.microsoft.com/office/drawing/2014/main" id="{63CC0EF0-35CC-4FC5-8171-EF6949AA38FC}"/>
              </a:ext>
            </a:extLst>
          </p:cNvPr>
          <p:cNvCxnSpPr/>
          <p:nvPr/>
        </p:nvCxnSpPr>
        <p:spPr>
          <a:xfrm flipV="1">
            <a:off x="2319132" y="2024959"/>
            <a:ext cx="1224136" cy="6480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C0BF7893-8688-4FD6-B46B-E9AE285D967F}"/>
              </a:ext>
            </a:extLst>
          </p:cNvPr>
          <p:cNvSpPr txBox="1"/>
          <p:nvPr/>
        </p:nvSpPr>
        <p:spPr>
          <a:xfrm>
            <a:off x="3524735" y="1369056"/>
            <a:ext cx="5182004" cy="1764394"/>
          </a:xfrm>
          <a:prstGeom prst="rect">
            <a:avLst/>
          </a:prstGeom>
          <a:noFill/>
        </p:spPr>
        <p:txBody>
          <a:bodyPr wrap="square">
            <a:spAutoFit/>
          </a:bodyPr>
          <a:lstStyle/>
          <a:p>
            <a:pPr marL="0" marR="0" algn="just">
              <a:lnSpc>
                <a:spcPct val="115000"/>
              </a:lnSpc>
              <a:spcBef>
                <a:spcPts val="0"/>
              </a:spcBef>
              <a:spcAft>
                <a:spcPts val="0"/>
              </a:spcAft>
            </a:pPr>
            <a:r>
              <a:rPr lang="en-US" sz="2400">
                <a:effectLst/>
                <a:latin typeface="Times New Roman" panose="02020603050405020304" pitchFamily="18" charset="0"/>
                <a:ea typeface="Calibri" panose="020F0502020204030204" pitchFamily="34" charset="0"/>
                <a:cs typeface="Times New Roman" panose="02020603050405020304" pitchFamily="18" charset="0"/>
              </a:rPr>
              <a:t>Trang bị máy móc hiện đại cho miền Bắc, thay thế các công cụ thô sơ, việc này giúp tăng năng suất và chất lượng lao động.</a:t>
            </a:r>
            <a:endParaRPr lang="en-US">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2" name="Straight Arrow Connector 11">
            <a:extLst>
              <a:ext uri="{FF2B5EF4-FFF2-40B4-BE49-F238E27FC236}">
                <a16:creationId xmlns:a16="http://schemas.microsoft.com/office/drawing/2014/main" id="{5226291E-211B-456A-B995-8D354AA8BDE7}"/>
              </a:ext>
            </a:extLst>
          </p:cNvPr>
          <p:cNvCxnSpPr>
            <a:cxnSpLocks/>
            <a:endCxn id="14" idx="1"/>
          </p:cNvCxnSpPr>
          <p:nvPr/>
        </p:nvCxnSpPr>
        <p:spPr>
          <a:xfrm>
            <a:off x="2285458" y="2967794"/>
            <a:ext cx="1256767" cy="97589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A0FC8C38-A10E-43FB-AF44-0816D75E2B09}"/>
              </a:ext>
            </a:extLst>
          </p:cNvPr>
          <p:cNvSpPr txBox="1"/>
          <p:nvPr/>
        </p:nvSpPr>
        <p:spPr>
          <a:xfrm>
            <a:off x="3542225" y="3528194"/>
            <a:ext cx="5164513" cy="830997"/>
          </a:xfrm>
          <a:prstGeom prst="rect">
            <a:avLst/>
          </a:prstGeom>
          <a:noFill/>
        </p:spPr>
        <p:txBody>
          <a:bodyPr wrap="square">
            <a:spAutoFit/>
          </a:bodyPr>
          <a:lstStyle/>
          <a:p>
            <a:r>
              <a:rPr lang="en-US" sz="2400">
                <a:effectLst/>
                <a:latin typeface="Times New Roman" panose="02020603050405020304" pitchFamily="18" charset="0"/>
                <a:ea typeface="Calibri" panose="020F0502020204030204" pitchFamily="34" charset="0"/>
              </a:rPr>
              <a:t>Làm nòng cốt cho ngành công nghiệp nước ta.</a:t>
            </a:r>
            <a:endParaRPr lang="en-US" sz="2400"/>
          </a:p>
        </p:txBody>
      </p:sp>
      <p:sp>
        <p:nvSpPr>
          <p:cNvPr id="16" name="Arrow: Right 15">
            <a:extLst>
              <a:ext uri="{FF2B5EF4-FFF2-40B4-BE49-F238E27FC236}">
                <a16:creationId xmlns:a16="http://schemas.microsoft.com/office/drawing/2014/main" id="{89B93E9B-A6A3-4DD0-B7A0-78A1E8511F3F}"/>
              </a:ext>
            </a:extLst>
          </p:cNvPr>
          <p:cNvSpPr/>
          <p:nvPr/>
        </p:nvSpPr>
        <p:spPr>
          <a:xfrm>
            <a:off x="1547664" y="4362368"/>
            <a:ext cx="504056" cy="360040"/>
          </a:xfrm>
          <a:prstGeom prst="rightArrow">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4E4BBA76-4541-4705-AD95-45A36F6B9838}"/>
              </a:ext>
            </a:extLst>
          </p:cNvPr>
          <p:cNvSpPr txBox="1"/>
          <p:nvPr/>
        </p:nvSpPr>
        <p:spPr>
          <a:xfrm>
            <a:off x="2143791" y="4280778"/>
            <a:ext cx="5164513" cy="523220"/>
          </a:xfrm>
          <a:prstGeom prst="rect">
            <a:avLst/>
          </a:prstGeom>
          <a:noFill/>
        </p:spPr>
        <p:txBody>
          <a:bodyPr wrap="square">
            <a:spAutoFit/>
          </a:bodyPr>
          <a:lstStyle/>
          <a:p>
            <a:r>
              <a:rPr lang="en-US" sz="2800" b="1">
                <a:solidFill>
                  <a:srgbClr val="FF0000"/>
                </a:solidFill>
                <a:effectLst/>
                <a:latin typeface="Times New Roman" panose="02020603050405020304" pitchFamily="18" charset="0"/>
                <a:ea typeface="Calibri" panose="020F0502020204030204" pitchFamily="34" charset="0"/>
              </a:rPr>
              <a:t>Đó là Nhà máy Cơ khí Hà Nội </a:t>
            </a:r>
            <a:endParaRPr lang="en-US" sz="2800" b="1">
              <a:solidFill>
                <a:srgbClr val="FF0000"/>
              </a:solidFill>
            </a:endParaRPr>
          </a:p>
        </p:txBody>
      </p:sp>
    </p:spTree>
    <p:extLst>
      <p:ext uri="{BB962C8B-B14F-4D97-AF65-F5344CB8AC3E}">
        <p14:creationId xmlns:p14="http://schemas.microsoft.com/office/powerpoint/2010/main" val="34203646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down)">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left)">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wipe(left)">
                                      <p:cBhvr>
                                        <p:cTn id="36" dur="500"/>
                                        <p:tgtEl>
                                          <p:spTgt spid="14"/>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wipe(left)">
                                      <p:cBhvr>
                                        <p:cTn id="41" dur="500"/>
                                        <p:tgtEl>
                                          <p:spTgt spid="16"/>
                                        </p:tgtEl>
                                      </p:cBhvr>
                                    </p:animEffect>
                                  </p:childTnLst>
                                </p:cTn>
                              </p:par>
                            </p:childTnLst>
                          </p:cTn>
                        </p:par>
                        <p:par>
                          <p:cTn id="42" fill="hold">
                            <p:stCondLst>
                              <p:cond delay="50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animBg="1"/>
      <p:bldP spid="10" grpId="0"/>
      <p:bldP spid="14" grpId="0"/>
      <p:bldP spid="16" grpId="0" animBg="1"/>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24DF4CA-A8D5-41A0-A14A-74D298BDBFFF}"/>
              </a:ext>
            </a:extLst>
          </p:cNvPr>
          <p:cNvSpPr txBox="1"/>
          <p:nvPr/>
        </p:nvSpPr>
        <p:spPr>
          <a:xfrm>
            <a:off x="251520" y="1860381"/>
            <a:ext cx="5112568" cy="2677656"/>
          </a:xfrm>
          <a:prstGeom prst="rect">
            <a:avLst/>
          </a:prstGeom>
          <a:noFill/>
        </p:spPr>
        <p:txBody>
          <a:bodyPr wrap="square">
            <a:spAutoFit/>
          </a:bodyPr>
          <a:lstStyle/>
          <a:p>
            <a:pPr algn="just"/>
            <a:r>
              <a:rPr lang="en-US" sz="2400">
                <a:effectLst/>
                <a:latin typeface="Times New Roman" panose="02020603050405020304" pitchFamily="18" charset="0"/>
                <a:ea typeface="Calibri" panose="020F0502020204030204" pitchFamily="34" charset="0"/>
              </a:rPr>
              <a:t>Để xây dựng thành công chủ nghĩa xã hội, để làm hậu phương lớn cho miền Nam, chúng ta cần công nghiệp hóa nền sản xuất của nước nhà. Việc xây dựng các nhà máy hiện đại là điều tất yếu. Nhà máy Cơ khí Hà Nội là nhà máy hiện đại đầu tiên của nước ta.</a:t>
            </a:r>
            <a:endParaRPr lang="en-US" sz="2400"/>
          </a:p>
        </p:txBody>
      </p:sp>
      <p:sp>
        <p:nvSpPr>
          <p:cNvPr id="4" name="椭圆 53">
            <a:extLst>
              <a:ext uri="{FF2B5EF4-FFF2-40B4-BE49-F238E27FC236}">
                <a16:creationId xmlns:a16="http://schemas.microsoft.com/office/drawing/2014/main" id="{E2C00D5E-974F-41B7-9442-8A71B24BED8B}"/>
              </a:ext>
            </a:extLst>
          </p:cNvPr>
          <p:cNvSpPr/>
          <p:nvPr/>
        </p:nvSpPr>
        <p:spPr>
          <a:xfrm>
            <a:off x="395536" y="339502"/>
            <a:ext cx="651272" cy="651272"/>
          </a:xfrm>
          <a:prstGeom prst="ellipse">
            <a:avLst/>
          </a:prstGeom>
          <a:solidFill>
            <a:srgbClr val="BC324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4000">
                <a:latin typeface="Times New Roman" panose="02020603050405020304" pitchFamily="18" charset="0"/>
                <a:cs typeface="Times New Roman" panose="02020603050405020304" pitchFamily="18" charset="0"/>
                <a:sym typeface="+mn-lt"/>
              </a:rPr>
              <a:t>1</a:t>
            </a:r>
            <a:endParaRPr lang="zh-CN" altLang="en-US" sz="4000">
              <a:latin typeface="Times New Roman" panose="02020603050405020304" pitchFamily="18" charset="0"/>
              <a:cs typeface="Times New Roman" panose="02020603050405020304" pitchFamily="18" charset="0"/>
              <a:sym typeface="+mn-lt"/>
            </a:endParaRPr>
          </a:p>
        </p:txBody>
      </p:sp>
      <p:sp>
        <p:nvSpPr>
          <p:cNvPr id="5" name="TextBox 4">
            <a:extLst>
              <a:ext uri="{FF2B5EF4-FFF2-40B4-BE49-F238E27FC236}">
                <a16:creationId xmlns:a16="http://schemas.microsoft.com/office/drawing/2014/main" id="{7E4EAC32-5BA4-4812-9477-65D703D6D4A3}"/>
              </a:ext>
            </a:extLst>
          </p:cNvPr>
          <p:cNvSpPr txBox="1"/>
          <p:nvPr/>
        </p:nvSpPr>
        <p:spPr>
          <a:xfrm>
            <a:off x="1021336" y="323426"/>
            <a:ext cx="7583112" cy="523220"/>
          </a:xfrm>
          <a:prstGeom prst="rect">
            <a:avLst/>
          </a:prstGeom>
          <a:noFill/>
          <a:ln w="57150">
            <a:no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vi-VN" sz="2800" b="1" i="1">
                <a:solidFill>
                  <a:srgbClr val="C00000"/>
                </a:solidFill>
                <a:latin typeface="Times New Roman" panose="02020603050405020304" pitchFamily="18" charset="0"/>
                <a:cs typeface="Times New Roman" panose="02020603050405020304" pitchFamily="18" charset="0"/>
              </a:rPr>
              <a:t>Hoàn cảnh ra đời của Nhà máy Cơ khí Hà Nội</a:t>
            </a:r>
            <a:endParaRPr lang="vi-VN" sz="2800" b="1" i="1" dirty="0">
              <a:solidFill>
                <a:srgbClr val="C00000"/>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E067C8DE-938D-4142-8976-A2EC8AE2D79F}"/>
              </a:ext>
            </a:extLst>
          </p:cNvPr>
          <p:cNvSpPr txBox="1"/>
          <p:nvPr/>
        </p:nvSpPr>
        <p:spPr>
          <a:xfrm>
            <a:off x="268149" y="1131478"/>
            <a:ext cx="1800200" cy="584775"/>
          </a:xfrm>
          <a:prstGeom prst="rect">
            <a:avLst/>
          </a:prstGeom>
          <a:noFill/>
        </p:spPr>
        <p:txBody>
          <a:bodyPr wrap="square" rtlCol="0">
            <a:spAutoFit/>
          </a:bodyPr>
          <a:lstStyle/>
          <a:p>
            <a:r>
              <a:rPr lang="en-US" sz="3200" b="1" i="1" u="sng">
                <a:solidFill>
                  <a:srgbClr val="002060"/>
                </a:solidFill>
                <a:latin typeface="Times New Roman" panose="02020603050405020304" pitchFamily="18" charset="0"/>
                <a:cs typeface="Times New Roman" panose="02020603050405020304" pitchFamily="18" charset="0"/>
              </a:rPr>
              <a:t>Kết luận:</a:t>
            </a:r>
          </a:p>
        </p:txBody>
      </p:sp>
      <p:pic>
        <p:nvPicPr>
          <p:cNvPr id="7" name="Picture 6">
            <a:extLst>
              <a:ext uri="{FF2B5EF4-FFF2-40B4-BE49-F238E27FC236}">
                <a16:creationId xmlns:a16="http://schemas.microsoft.com/office/drawing/2014/main" id="{7B74BBA3-9416-491B-B656-10722AB1F4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60438">
            <a:off x="5746257" y="1981439"/>
            <a:ext cx="3059085" cy="251141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6862097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6"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down)">
                                      <p:cBhvr>
                                        <p:cTn id="18" dur="580">
                                          <p:stCondLst>
                                            <p:cond delay="0"/>
                                          </p:stCondLst>
                                        </p:cTn>
                                        <p:tgtEl>
                                          <p:spTgt spid="6"/>
                                        </p:tgtEl>
                                      </p:cBhvr>
                                    </p:animEffect>
                                    <p:anim calcmode="lin" valueType="num">
                                      <p:cBhvr>
                                        <p:cTn id="19"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0"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1"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2"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3"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4" dur="26">
                                          <p:stCondLst>
                                            <p:cond delay="650"/>
                                          </p:stCondLst>
                                        </p:cTn>
                                        <p:tgtEl>
                                          <p:spTgt spid="6"/>
                                        </p:tgtEl>
                                      </p:cBhvr>
                                      <p:to x="100000" y="60000"/>
                                    </p:animScale>
                                    <p:animScale>
                                      <p:cBhvr>
                                        <p:cTn id="25" dur="166" decel="50000">
                                          <p:stCondLst>
                                            <p:cond delay="676"/>
                                          </p:stCondLst>
                                        </p:cTn>
                                        <p:tgtEl>
                                          <p:spTgt spid="6"/>
                                        </p:tgtEl>
                                      </p:cBhvr>
                                      <p:to x="100000" y="100000"/>
                                    </p:animScale>
                                    <p:animScale>
                                      <p:cBhvr>
                                        <p:cTn id="26" dur="26">
                                          <p:stCondLst>
                                            <p:cond delay="1312"/>
                                          </p:stCondLst>
                                        </p:cTn>
                                        <p:tgtEl>
                                          <p:spTgt spid="6"/>
                                        </p:tgtEl>
                                      </p:cBhvr>
                                      <p:to x="100000" y="80000"/>
                                    </p:animScale>
                                    <p:animScale>
                                      <p:cBhvr>
                                        <p:cTn id="27" dur="166" decel="50000">
                                          <p:stCondLst>
                                            <p:cond delay="1338"/>
                                          </p:stCondLst>
                                        </p:cTn>
                                        <p:tgtEl>
                                          <p:spTgt spid="6"/>
                                        </p:tgtEl>
                                      </p:cBhvr>
                                      <p:to x="100000" y="100000"/>
                                    </p:animScale>
                                    <p:animScale>
                                      <p:cBhvr>
                                        <p:cTn id="28" dur="26">
                                          <p:stCondLst>
                                            <p:cond delay="1642"/>
                                          </p:stCondLst>
                                        </p:cTn>
                                        <p:tgtEl>
                                          <p:spTgt spid="6"/>
                                        </p:tgtEl>
                                      </p:cBhvr>
                                      <p:to x="100000" y="90000"/>
                                    </p:animScale>
                                    <p:animScale>
                                      <p:cBhvr>
                                        <p:cTn id="29" dur="166" decel="50000">
                                          <p:stCondLst>
                                            <p:cond delay="1668"/>
                                          </p:stCondLst>
                                        </p:cTn>
                                        <p:tgtEl>
                                          <p:spTgt spid="6"/>
                                        </p:tgtEl>
                                      </p:cBhvr>
                                      <p:to x="100000" y="100000"/>
                                    </p:animScale>
                                    <p:animScale>
                                      <p:cBhvr>
                                        <p:cTn id="30" dur="26">
                                          <p:stCondLst>
                                            <p:cond delay="1808"/>
                                          </p:stCondLst>
                                        </p:cTn>
                                        <p:tgtEl>
                                          <p:spTgt spid="6"/>
                                        </p:tgtEl>
                                      </p:cBhvr>
                                      <p:to x="100000" y="95000"/>
                                    </p:animScale>
                                    <p:animScale>
                                      <p:cBhvr>
                                        <p:cTn id="31" dur="166" decel="50000">
                                          <p:stCondLst>
                                            <p:cond delay="1834"/>
                                          </p:stCondLst>
                                        </p:cTn>
                                        <p:tgtEl>
                                          <p:spTgt spid="6"/>
                                        </p:tgtEl>
                                      </p:cBhvr>
                                      <p:to x="100000" y="100000"/>
                                    </p:animScale>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grpId="0" nodeType="click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wipe(up)">
                                      <p:cBhvr>
                                        <p:cTn id="36" dur="500"/>
                                        <p:tgtEl>
                                          <p:spTgt spid="3"/>
                                        </p:tgtEl>
                                      </p:cBhvr>
                                    </p:animEffect>
                                  </p:childTnLst>
                                </p:cTn>
                              </p:par>
                              <p:par>
                                <p:cTn id="37" presetID="42" presetClass="entr" presetSubtype="0"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fade">
                                      <p:cBhvr>
                                        <p:cTn id="39" dur="1000"/>
                                        <p:tgtEl>
                                          <p:spTgt spid="7"/>
                                        </p:tgtEl>
                                      </p:cBhvr>
                                    </p:animEffect>
                                    <p:anim calcmode="lin" valueType="num">
                                      <p:cBhvr>
                                        <p:cTn id="40" dur="1000" fill="hold"/>
                                        <p:tgtEl>
                                          <p:spTgt spid="7"/>
                                        </p:tgtEl>
                                        <p:attrNameLst>
                                          <p:attrName>ppt_x</p:attrName>
                                        </p:attrNameLst>
                                      </p:cBhvr>
                                      <p:tavLst>
                                        <p:tav tm="0">
                                          <p:val>
                                            <p:strVal val="#ppt_x"/>
                                          </p:val>
                                        </p:tav>
                                        <p:tav tm="100000">
                                          <p:val>
                                            <p:strVal val="#ppt_x"/>
                                          </p:val>
                                        </p:tav>
                                      </p:tavLst>
                                    </p:anim>
                                    <p:anim calcmode="lin" valueType="num">
                                      <p:cBhvr>
                                        <p:cTn id="4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图片 30">
            <a:extLst>
              <a:ext uri="{FF2B5EF4-FFF2-40B4-BE49-F238E27FC236}">
                <a16:creationId xmlns:a16="http://schemas.microsoft.com/office/drawing/2014/main" id="{A98CED9E-1975-4DE2-A28E-CDAD1FEB75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2001202" y="-1999297"/>
            <a:ext cx="5143501" cy="9142098"/>
          </a:xfrm>
          <a:prstGeom prst="rect">
            <a:avLst/>
          </a:prstGeom>
        </p:spPr>
      </p:pic>
      <p:sp>
        <p:nvSpPr>
          <p:cNvPr id="15" name="任意多边形: 形状 14">
            <a:extLst>
              <a:ext uri="{FF2B5EF4-FFF2-40B4-BE49-F238E27FC236}">
                <a16:creationId xmlns:a16="http://schemas.microsoft.com/office/drawing/2014/main" id="{0769F9DE-8630-42CB-8B2E-6F18EC016F3B}"/>
              </a:ext>
            </a:extLst>
          </p:cNvPr>
          <p:cNvSpPr/>
          <p:nvPr/>
        </p:nvSpPr>
        <p:spPr>
          <a:xfrm rot="5400000">
            <a:off x="3315313" y="-3134606"/>
            <a:ext cx="2513372" cy="8790417"/>
          </a:xfrm>
          <a:custGeom>
            <a:avLst/>
            <a:gdLst>
              <a:gd name="connsiteX0" fmla="*/ 0 w 2621818"/>
              <a:gd name="connsiteY0" fmla="*/ 9169702 h 9169702"/>
              <a:gd name="connsiteX1" fmla="*/ 0 w 2621818"/>
              <a:gd name="connsiteY1" fmla="*/ 0 h 9169702"/>
              <a:gd name="connsiteX2" fmla="*/ 2621818 w 2621818"/>
              <a:gd name="connsiteY2" fmla="*/ 4584851 h 9169702"/>
            </a:gdLst>
            <a:ahLst/>
            <a:cxnLst>
              <a:cxn ang="0">
                <a:pos x="connsiteX0" y="connsiteY0"/>
              </a:cxn>
              <a:cxn ang="0">
                <a:pos x="connsiteX1" y="connsiteY1"/>
              </a:cxn>
              <a:cxn ang="0">
                <a:pos x="connsiteX2" y="connsiteY2"/>
              </a:cxn>
            </a:cxnLst>
            <a:rect l="l" t="t" r="r" b="b"/>
            <a:pathLst>
              <a:path w="2621818" h="9169702">
                <a:moveTo>
                  <a:pt x="0" y="9169702"/>
                </a:moveTo>
                <a:lnTo>
                  <a:pt x="0" y="0"/>
                </a:lnTo>
                <a:lnTo>
                  <a:pt x="2621818" y="4584851"/>
                </a:lnTo>
                <a:close/>
              </a:path>
            </a:pathLst>
          </a:custGeom>
          <a:gradFill flip="none" rotWithShape="0">
            <a:gsLst>
              <a:gs pos="0">
                <a:schemeClr val="accent2">
                  <a:alpha val="60000"/>
                </a:schemeClr>
              </a:gs>
              <a:gs pos="100000">
                <a:schemeClr val="accent2">
                  <a:lumMod val="5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solidFill>
                <a:schemeClr val="tx1"/>
              </a:solidFill>
              <a:cs typeface="+mn-ea"/>
              <a:sym typeface="+mn-lt"/>
            </a:endParaRPr>
          </a:p>
        </p:txBody>
      </p:sp>
      <p:sp>
        <p:nvSpPr>
          <p:cNvPr id="54" name="椭圆 53">
            <a:extLst>
              <a:ext uri="{FF2B5EF4-FFF2-40B4-BE49-F238E27FC236}">
                <a16:creationId xmlns:a16="http://schemas.microsoft.com/office/drawing/2014/main" id="{C06431AD-3F48-428B-9B28-B1411D4AFCF2}"/>
              </a:ext>
            </a:extLst>
          </p:cNvPr>
          <p:cNvSpPr/>
          <p:nvPr/>
        </p:nvSpPr>
        <p:spPr>
          <a:xfrm>
            <a:off x="4067944" y="627534"/>
            <a:ext cx="1117723" cy="1083320"/>
          </a:xfrm>
          <a:prstGeom prst="ellipse">
            <a:avLst/>
          </a:prstGeom>
          <a:solidFill>
            <a:srgbClr val="BC324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7200">
                <a:latin typeface="Times New Roman" panose="02020603050405020304" pitchFamily="18" charset="0"/>
                <a:cs typeface="Times New Roman" panose="02020603050405020304" pitchFamily="18" charset="0"/>
                <a:sym typeface="+mn-lt"/>
              </a:rPr>
              <a:t>2</a:t>
            </a:r>
            <a:endParaRPr lang="zh-CN" altLang="en-US" sz="7200">
              <a:latin typeface="Times New Roman" panose="02020603050405020304" pitchFamily="18" charset="0"/>
              <a:cs typeface="Times New Roman" panose="02020603050405020304" pitchFamily="18" charset="0"/>
              <a:sym typeface="+mn-lt"/>
            </a:endParaRPr>
          </a:p>
        </p:txBody>
      </p:sp>
      <p:sp>
        <p:nvSpPr>
          <p:cNvPr id="32" name="TextBox 31">
            <a:extLst>
              <a:ext uri="{FF2B5EF4-FFF2-40B4-BE49-F238E27FC236}">
                <a16:creationId xmlns:a16="http://schemas.microsoft.com/office/drawing/2014/main" id="{9FBFC144-721F-4B85-9066-66539C77FA65}"/>
              </a:ext>
            </a:extLst>
          </p:cNvPr>
          <p:cNvSpPr txBox="1"/>
          <p:nvPr/>
        </p:nvSpPr>
        <p:spPr>
          <a:xfrm>
            <a:off x="1835696" y="2493679"/>
            <a:ext cx="5832648" cy="1446550"/>
          </a:xfrm>
          <a:prstGeom prst="rect">
            <a:avLst/>
          </a:prstGeom>
          <a:noFill/>
          <a:ln w="57150">
            <a:no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4400" b="1" i="1">
                <a:latin typeface="Times New Roman" panose="02020603050405020304" pitchFamily="18" charset="0"/>
                <a:cs typeface="Times New Roman" panose="02020603050405020304" pitchFamily="18" charset="0"/>
              </a:rPr>
              <a:t>Quá trình xây dựng </a:t>
            </a:r>
            <a:r>
              <a:rPr lang="vi-VN" sz="4400" b="1" i="1">
                <a:latin typeface="Times New Roman" panose="02020603050405020304" pitchFamily="18" charset="0"/>
                <a:cs typeface="Times New Roman" panose="02020603050405020304" pitchFamily="18" charset="0"/>
              </a:rPr>
              <a:t>Nhà máy Cơ khí Hà Nội</a:t>
            </a:r>
            <a:endParaRPr lang="vi-VN" sz="4400" b="1" i="1" dirty="0">
              <a:latin typeface="Times New Roman" panose="02020603050405020304" pitchFamily="18" charset="0"/>
              <a:cs typeface="Times New Roman" panose="02020603050405020304" pitchFamily="18" charset="0"/>
            </a:endParaRPr>
          </a:p>
        </p:txBody>
      </p:sp>
      <p:pic>
        <p:nvPicPr>
          <p:cNvPr id="50" name="Picture 49">
            <a:extLst>
              <a:ext uri="{FF2B5EF4-FFF2-40B4-BE49-F238E27FC236}">
                <a16:creationId xmlns:a16="http://schemas.microsoft.com/office/drawing/2014/main" id="{A8DFDEED-D196-4324-8443-62B351966514}"/>
              </a:ext>
            </a:extLst>
          </p:cNvPr>
          <p:cNvPicPr>
            <a:picLocks noChangeAspect="1"/>
          </p:cNvPicPr>
          <p:nvPr/>
        </p:nvPicPr>
        <p:blipFill rotWithShape="1">
          <a:blip r:embed="rId4">
            <a:extLst>
              <a:ext uri="{28A0092B-C50C-407E-A947-70E740481C1C}">
                <a14:useLocalDpi xmlns:a14="http://schemas.microsoft.com/office/drawing/2010/main" val="0"/>
              </a:ext>
            </a:extLst>
          </a:blip>
          <a:srcRect l="55512" t="2401" r="14563" b="52800"/>
          <a:stretch/>
        </p:blipFill>
        <p:spPr>
          <a:xfrm flipH="1">
            <a:off x="-16188" y="2267648"/>
            <a:ext cx="2031096" cy="3080029"/>
          </a:xfrm>
          <a:prstGeom prst="rect">
            <a:avLst/>
          </a:prstGeom>
        </p:spPr>
      </p:pic>
    </p:spTree>
    <p:extLst>
      <p:ext uri="{BB962C8B-B14F-4D97-AF65-F5344CB8AC3E}">
        <p14:creationId xmlns:p14="http://schemas.microsoft.com/office/powerpoint/2010/main" val="1319652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4" fill="hold" grpId="0" nodeType="afterEffect">
                                  <p:stCondLst>
                                    <p:cond delay="0"/>
                                  </p:stCondLst>
                                  <p:childTnLst>
                                    <p:set>
                                      <p:cBhvr>
                                        <p:cTn id="11" dur="1" fill="hold">
                                          <p:stCondLst>
                                            <p:cond delay="0"/>
                                          </p:stCondLst>
                                        </p:cTn>
                                        <p:tgtEl>
                                          <p:spTgt spid="54"/>
                                        </p:tgtEl>
                                        <p:attrNameLst>
                                          <p:attrName>style.visibility</p:attrName>
                                        </p:attrNameLst>
                                      </p:cBhvr>
                                      <p:to>
                                        <p:strVal val="visible"/>
                                      </p:to>
                                    </p:set>
                                    <p:animEffect transition="in" filter="wipe(down)">
                                      <p:cBhvr>
                                        <p:cTn id="12" dur="500"/>
                                        <p:tgtEl>
                                          <p:spTgt spid="54"/>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fade">
                                      <p:cBhvr>
                                        <p:cTn id="17" dur="1000"/>
                                        <p:tgtEl>
                                          <p:spTgt spid="32"/>
                                        </p:tgtEl>
                                      </p:cBhvr>
                                    </p:animEffect>
                                    <p:anim calcmode="lin" valueType="num">
                                      <p:cBhvr>
                                        <p:cTn id="18" dur="1000" fill="hold"/>
                                        <p:tgtEl>
                                          <p:spTgt spid="32"/>
                                        </p:tgtEl>
                                        <p:attrNameLst>
                                          <p:attrName>ppt_x</p:attrName>
                                        </p:attrNameLst>
                                      </p:cBhvr>
                                      <p:tavLst>
                                        <p:tav tm="0">
                                          <p:val>
                                            <p:strVal val="#ppt_x"/>
                                          </p:val>
                                        </p:tav>
                                        <p:tav tm="100000">
                                          <p:val>
                                            <p:strVal val="#ppt_x"/>
                                          </p:val>
                                        </p:tav>
                                      </p:tavLst>
                                    </p:anim>
                                    <p:anim calcmode="lin" valueType="num">
                                      <p:cBhvr>
                                        <p:cTn id="19" dur="1000" fill="hold"/>
                                        <p:tgtEl>
                                          <p:spTgt spid="32"/>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42" presetClass="entr" presetSubtype="0"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Effect transition="in" filter="fade">
                                      <p:cBhvr>
                                        <p:cTn id="23" dur="1000"/>
                                        <p:tgtEl>
                                          <p:spTgt spid="50"/>
                                        </p:tgtEl>
                                      </p:cBhvr>
                                    </p:animEffect>
                                    <p:anim calcmode="lin" valueType="num">
                                      <p:cBhvr>
                                        <p:cTn id="24" dur="1000" fill="hold"/>
                                        <p:tgtEl>
                                          <p:spTgt spid="50"/>
                                        </p:tgtEl>
                                        <p:attrNameLst>
                                          <p:attrName>ppt_x</p:attrName>
                                        </p:attrNameLst>
                                      </p:cBhvr>
                                      <p:tavLst>
                                        <p:tav tm="0">
                                          <p:val>
                                            <p:strVal val="#ppt_x"/>
                                          </p:val>
                                        </p:tav>
                                        <p:tav tm="100000">
                                          <p:val>
                                            <p:strVal val="#ppt_x"/>
                                          </p:val>
                                        </p:tav>
                                      </p:tavLst>
                                    </p:anim>
                                    <p:anim calcmode="lin" valueType="num">
                                      <p:cBhvr>
                                        <p:cTn id="25"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54" grpId="0" animBg="1"/>
      <p:bldP spid="3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123F359-0720-4A67-A9AB-0ED0C2314570}"/>
              </a:ext>
            </a:extLst>
          </p:cNvPr>
          <p:cNvSpPr txBox="1"/>
          <p:nvPr/>
        </p:nvSpPr>
        <p:spPr>
          <a:xfrm>
            <a:off x="1907704" y="452506"/>
            <a:ext cx="6192688" cy="369332"/>
          </a:xfrm>
          <a:prstGeom prst="rect">
            <a:avLst/>
          </a:prstGeom>
          <a:noFill/>
        </p:spPr>
        <p:txBody>
          <a:bodyPr wrap="square" rtlCol="0">
            <a:spAutoFit/>
          </a:bodyPr>
          <a:lstStyle/>
          <a:p>
            <a:r>
              <a:rPr lang="en-US">
                <a:latin typeface="Times New Roman" panose="02020603050405020304" pitchFamily="18" charset="0"/>
                <a:cs typeface="Times New Roman" panose="02020603050405020304" pitchFamily="18" charset="0"/>
              </a:rPr>
              <a:t>Video 1: Quá trình xây dựng Nhà máy Cơ khí Hà Nội </a:t>
            </a:r>
          </a:p>
        </p:txBody>
      </p:sp>
    </p:spTree>
    <p:extLst>
      <p:ext uri="{BB962C8B-B14F-4D97-AF65-F5344CB8AC3E}">
        <p14:creationId xmlns:p14="http://schemas.microsoft.com/office/powerpoint/2010/main" val="34578815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0A63E05C-95A2-483A-A7E2-6DE51D41B8CA}"/>
              </a:ext>
            </a:extLst>
          </p:cNvPr>
          <p:cNvGraphicFramePr>
            <a:graphicFrameLocks noGrp="1"/>
          </p:cNvGraphicFramePr>
          <p:nvPr>
            <p:extLst>
              <p:ext uri="{D42A27DB-BD31-4B8C-83A1-F6EECF244321}">
                <p14:modId xmlns:p14="http://schemas.microsoft.com/office/powerpoint/2010/main" val="2477449318"/>
              </p:ext>
            </p:extLst>
          </p:nvPr>
        </p:nvGraphicFramePr>
        <p:xfrm>
          <a:off x="391865" y="737624"/>
          <a:ext cx="8360269" cy="3682904"/>
        </p:xfrm>
        <a:graphic>
          <a:graphicData uri="http://schemas.openxmlformats.org/drawingml/2006/table">
            <a:tbl>
              <a:tblPr/>
              <a:tblGrid>
                <a:gridCol w="3316039">
                  <a:extLst>
                    <a:ext uri="{9D8B030D-6E8A-4147-A177-3AD203B41FA5}">
                      <a16:colId xmlns:a16="http://schemas.microsoft.com/office/drawing/2014/main" val="20000"/>
                    </a:ext>
                  </a:extLst>
                </a:gridCol>
                <a:gridCol w="5044230">
                  <a:extLst>
                    <a:ext uri="{9D8B030D-6E8A-4147-A177-3AD203B41FA5}">
                      <a16:colId xmlns:a16="http://schemas.microsoft.com/office/drawing/2014/main" val="20001"/>
                    </a:ext>
                  </a:extLst>
                </a:gridCol>
              </a:tblGrid>
              <a:tr h="525281">
                <a:tc gridSpan="2">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rgbClr val="C00000"/>
                          </a:solidFill>
                          <a:effectLst/>
                          <a:latin typeface="Times New Roman" pitchFamily="18" charset="0"/>
                          <a:cs typeface="Times New Roman" pitchFamily="18" charset="0"/>
                        </a:rPr>
                        <a:t>NHÀ MÁY CƠ KHÍ HÀ NỘI</a:t>
                      </a: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extLst>
                  <a:ext uri="{0D108BD9-81ED-4DB2-BD59-A6C34878D82A}">
                    <a16:rowId xmlns:a16="http://schemas.microsoft.com/office/drawing/2014/main" val="10000"/>
                  </a:ext>
                </a:extLst>
              </a:tr>
              <a:tr h="432048">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vi-VN" sz="2400" b="1" i="0" u="none" strike="noStrike" cap="none" normalizeH="0" baseline="0">
                          <a:ln>
                            <a:noFill/>
                          </a:ln>
                          <a:solidFill>
                            <a:schemeClr val="tx1"/>
                          </a:solidFill>
                          <a:effectLst/>
                          <a:latin typeface="Times New Roman" pitchFamily="18" charset="0"/>
                          <a:cs typeface="Times New Roman" pitchFamily="18" charset="0"/>
                        </a:rPr>
                        <a:t>Thời gian khởi công</a:t>
                      </a:r>
                      <a:endParaRPr kumimoji="0" lang="en-US" sz="2400" b="1" i="0" u="none" strike="noStrike" cap="none" normalizeH="0" baseline="0">
                        <a:ln>
                          <a:noFill/>
                        </a:ln>
                        <a:solidFill>
                          <a:schemeClr val="tx1"/>
                        </a:solidFill>
                        <a:effectLst/>
                        <a:latin typeface="Times New Roman" pitchFamily="18" charset="0"/>
                        <a:cs typeface="Times New Roman" pitchFamily="18" charset="0"/>
                      </a:endParaRPr>
                    </a:p>
                  </a:txBody>
                  <a:tcPr marT="45708" marB="4570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a:txBody>
                  <a:tcPr marT="45708" marB="4570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32048">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vi-VN" sz="2400" b="1" i="0" u="none" strike="noStrike" cap="none" normalizeH="0" baseline="0">
                          <a:ln>
                            <a:noFill/>
                          </a:ln>
                          <a:solidFill>
                            <a:schemeClr val="tx1"/>
                          </a:solidFill>
                          <a:effectLst/>
                          <a:latin typeface="Times New Roman" pitchFamily="18" charset="0"/>
                          <a:cs typeface="Times New Roman" pitchFamily="18" charset="0"/>
                        </a:rPr>
                        <a:t>Địa điểm</a:t>
                      </a:r>
                      <a:endParaRPr kumimoji="0" lang="en-US" sz="2400" b="1" i="0" u="none" strike="noStrike" cap="none" normalizeH="0" baseline="0">
                        <a:ln>
                          <a:noFill/>
                        </a:ln>
                        <a:solidFill>
                          <a:schemeClr val="tx1"/>
                        </a:solidFill>
                        <a:effectLst/>
                        <a:latin typeface="Times New Roman" pitchFamily="18" charset="0"/>
                        <a:cs typeface="Times New Roman" pitchFamily="18" charset="0"/>
                      </a:endParaRPr>
                    </a:p>
                  </a:txBody>
                  <a:tcPr marT="45708" marB="4570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a:txBody>
                  <a:tcPr marT="45708" marB="4570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47616">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vi-VN" sz="2400" b="1" i="0" u="none" strike="noStrike" cap="none" normalizeH="0" baseline="0">
                          <a:ln>
                            <a:noFill/>
                          </a:ln>
                          <a:solidFill>
                            <a:schemeClr val="tx1"/>
                          </a:solidFill>
                          <a:effectLst/>
                          <a:latin typeface="Times New Roman" pitchFamily="18" charset="0"/>
                          <a:cs typeface="Times New Roman" pitchFamily="18" charset="0"/>
                        </a:rPr>
                        <a:t>Diện tích</a:t>
                      </a:r>
                      <a:endParaRPr kumimoji="0" lang="en-US" sz="2400" b="1" i="0" u="none" strike="noStrike" cap="none" normalizeH="0" baseline="0">
                        <a:ln>
                          <a:noFill/>
                        </a:ln>
                        <a:solidFill>
                          <a:schemeClr val="tx1"/>
                        </a:solidFill>
                        <a:effectLst/>
                        <a:latin typeface="Times New Roman" pitchFamily="18" charset="0"/>
                        <a:cs typeface="Times New Roman" pitchFamily="18" charset="0"/>
                      </a:endParaRP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801413">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vi-VN" sz="2400" b="1" i="0" u="none" strike="noStrike" cap="none" normalizeH="0" baseline="0" dirty="0">
                          <a:ln>
                            <a:noFill/>
                          </a:ln>
                          <a:solidFill>
                            <a:schemeClr val="tx1"/>
                          </a:solidFill>
                          <a:effectLst/>
                          <a:latin typeface="Times New Roman" pitchFamily="18" charset="0"/>
                          <a:cs typeface="Times New Roman" pitchFamily="18" charset="0"/>
                        </a:rPr>
                        <a:t>Quy mô</a:t>
                      </a:r>
                    </a:p>
                  </a:txBody>
                  <a:tcPr marT="45708" marB="4570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a:txBody>
                  <a:tcPr marT="45708" marB="4570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04056">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vi-VN" sz="2400" b="1" i="0" u="none" strike="noStrike" cap="none" normalizeH="0" baseline="0">
                          <a:ln>
                            <a:noFill/>
                          </a:ln>
                          <a:solidFill>
                            <a:schemeClr val="tx1"/>
                          </a:solidFill>
                          <a:effectLst/>
                          <a:latin typeface="Times New Roman" pitchFamily="18" charset="0"/>
                          <a:cs typeface="Times New Roman" pitchFamily="18" charset="0"/>
                        </a:rPr>
                        <a:t>Thời gian khánh thành</a:t>
                      </a:r>
                      <a:endParaRPr kumimoji="0" lang="en-US" sz="2400" b="1" i="0" u="none" strike="noStrike" cap="none" normalizeH="0" baseline="0">
                        <a:ln>
                          <a:noFill/>
                        </a:ln>
                        <a:solidFill>
                          <a:schemeClr val="tx1"/>
                        </a:solidFill>
                        <a:effectLst/>
                        <a:latin typeface="Times New Roman" pitchFamily="18" charset="0"/>
                        <a:cs typeface="Times New Roman" pitchFamily="18" charset="0"/>
                      </a:endParaRPr>
                    </a:p>
                  </a:txBody>
                  <a:tcPr marT="45708" marB="4570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a:txBody>
                  <a:tcPr marT="45708" marB="4570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80626">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vi-VN" sz="2400" b="1" i="0" u="none" strike="noStrike" cap="none" normalizeH="0" baseline="0">
                          <a:ln>
                            <a:noFill/>
                          </a:ln>
                          <a:solidFill>
                            <a:schemeClr val="tx1"/>
                          </a:solidFill>
                          <a:effectLst/>
                          <a:latin typeface="Times New Roman" pitchFamily="18" charset="0"/>
                          <a:cs typeface="Times New Roman" pitchFamily="18" charset="0"/>
                        </a:rPr>
                        <a:t>Nước giúp đỡ ta</a:t>
                      </a:r>
                      <a:endParaRPr kumimoji="0" lang="en-US" sz="2400" b="1" i="0" u="none" strike="noStrike" cap="none" normalizeH="0" baseline="0">
                        <a:ln>
                          <a:noFill/>
                        </a:ln>
                        <a:solidFill>
                          <a:schemeClr val="tx1"/>
                        </a:solidFill>
                        <a:effectLst/>
                        <a:latin typeface="Times New Roman" pitchFamily="18" charset="0"/>
                        <a:cs typeface="Times New Roman" pitchFamily="18" charset="0"/>
                      </a:endParaRPr>
                    </a:p>
                  </a:txBody>
                  <a:tcPr marT="45708" marB="4570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ndParaRPr>
                    </a:p>
                  </a:txBody>
                  <a:tcPr marT="45708" marB="4570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
        <p:nvSpPr>
          <p:cNvPr id="3" name="Text Box 65">
            <a:extLst>
              <a:ext uri="{FF2B5EF4-FFF2-40B4-BE49-F238E27FC236}">
                <a16:creationId xmlns:a16="http://schemas.microsoft.com/office/drawing/2014/main" id="{F2111A71-0FC8-4FED-9B41-CE8D247D11C8}"/>
              </a:ext>
            </a:extLst>
          </p:cNvPr>
          <p:cNvSpPr txBox="1">
            <a:spLocks noChangeArrowheads="1"/>
          </p:cNvSpPr>
          <p:nvPr/>
        </p:nvSpPr>
        <p:spPr bwMode="auto">
          <a:xfrm>
            <a:off x="3635896" y="1212100"/>
            <a:ext cx="3672408" cy="654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282156" tIns="141078" rIns="282156" bIns="141078">
            <a:spAutoFit/>
          </a:bodyPr>
          <a:lstStyle>
            <a:lvl1pPr eaLnBrk="0" hangingPunct="0">
              <a:defRPr>
                <a:solidFill>
                  <a:schemeClr val="tx1"/>
                </a:solidFill>
                <a:latin typeface="VNI-Times" pitchFamily="2" charset="0"/>
                <a:cs typeface="Arial" charset="0"/>
              </a:defRPr>
            </a:lvl1pPr>
            <a:lvl2pPr marL="742950" indent="-285750" eaLnBrk="0" hangingPunct="0">
              <a:defRPr>
                <a:solidFill>
                  <a:schemeClr val="tx1"/>
                </a:solidFill>
                <a:latin typeface="VNI-Times" pitchFamily="2" charset="0"/>
                <a:cs typeface="Arial" charset="0"/>
              </a:defRPr>
            </a:lvl2pPr>
            <a:lvl3pPr marL="1143000" indent="-228600" eaLnBrk="0" hangingPunct="0">
              <a:defRPr>
                <a:solidFill>
                  <a:schemeClr val="tx1"/>
                </a:solidFill>
                <a:latin typeface="VNI-Times" pitchFamily="2" charset="0"/>
                <a:cs typeface="Arial" charset="0"/>
              </a:defRPr>
            </a:lvl3pPr>
            <a:lvl4pPr marL="1600200" indent="-228600" eaLnBrk="0" hangingPunct="0">
              <a:defRPr>
                <a:solidFill>
                  <a:schemeClr val="tx1"/>
                </a:solidFill>
                <a:latin typeface="VNI-Times" pitchFamily="2" charset="0"/>
                <a:cs typeface="Arial" charset="0"/>
              </a:defRPr>
            </a:lvl4pPr>
            <a:lvl5pPr marL="2057400" indent="-228600" eaLnBrk="0" hangingPunct="0">
              <a:defRPr>
                <a:solidFill>
                  <a:schemeClr val="tx1"/>
                </a:solidFill>
                <a:latin typeface="VNI-Times" pitchFamily="2" charset="0"/>
                <a:cs typeface="Arial" charset="0"/>
              </a:defRPr>
            </a:lvl5pPr>
            <a:lvl6pPr marL="2514600" indent="-228600" eaLnBrk="0" fontAlgn="base" hangingPunct="0">
              <a:spcBef>
                <a:spcPct val="0"/>
              </a:spcBef>
              <a:spcAft>
                <a:spcPct val="0"/>
              </a:spcAft>
              <a:defRPr>
                <a:solidFill>
                  <a:schemeClr val="tx1"/>
                </a:solidFill>
                <a:latin typeface="VNI-Times" pitchFamily="2" charset="0"/>
                <a:cs typeface="Arial" charset="0"/>
              </a:defRPr>
            </a:lvl6pPr>
            <a:lvl7pPr marL="2971800" indent="-228600" eaLnBrk="0" fontAlgn="base" hangingPunct="0">
              <a:spcBef>
                <a:spcPct val="0"/>
              </a:spcBef>
              <a:spcAft>
                <a:spcPct val="0"/>
              </a:spcAft>
              <a:defRPr>
                <a:solidFill>
                  <a:schemeClr val="tx1"/>
                </a:solidFill>
                <a:latin typeface="VNI-Times" pitchFamily="2" charset="0"/>
                <a:cs typeface="Arial" charset="0"/>
              </a:defRPr>
            </a:lvl7pPr>
            <a:lvl8pPr marL="3429000" indent="-228600" eaLnBrk="0" fontAlgn="base" hangingPunct="0">
              <a:spcBef>
                <a:spcPct val="0"/>
              </a:spcBef>
              <a:spcAft>
                <a:spcPct val="0"/>
              </a:spcAft>
              <a:defRPr>
                <a:solidFill>
                  <a:schemeClr val="tx1"/>
                </a:solidFill>
                <a:latin typeface="VNI-Times" pitchFamily="2" charset="0"/>
                <a:cs typeface="Arial" charset="0"/>
              </a:defRPr>
            </a:lvl8pPr>
            <a:lvl9pPr marL="3886200" indent="-228600" eaLnBrk="0" fontAlgn="base" hangingPunct="0">
              <a:spcBef>
                <a:spcPct val="0"/>
              </a:spcBef>
              <a:spcAft>
                <a:spcPct val="0"/>
              </a:spcAft>
              <a:defRPr>
                <a:solidFill>
                  <a:schemeClr val="tx1"/>
                </a:solidFill>
                <a:latin typeface="VNI-Times" pitchFamily="2" charset="0"/>
                <a:cs typeface="Arial" charset="0"/>
              </a:defRPr>
            </a:lvl9pPr>
          </a:lstStyle>
          <a:p>
            <a:pPr eaLnBrk="1" hangingPunct="1">
              <a:spcBef>
                <a:spcPct val="50000"/>
              </a:spcBef>
            </a:pPr>
            <a:r>
              <a:rPr lang="vi-VN" sz="2400" b="1" dirty="0">
                <a:solidFill>
                  <a:srgbClr val="FF3300"/>
                </a:solidFill>
                <a:latin typeface="Times New Roman" pitchFamily="18" charset="0"/>
              </a:rPr>
              <a:t>T</a:t>
            </a:r>
            <a:r>
              <a:rPr lang="en-US" sz="2400" b="1" dirty="0" err="1">
                <a:solidFill>
                  <a:srgbClr val="FF3300"/>
                </a:solidFill>
                <a:latin typeface="Times New Roman" pitchFamily="18" charset="0"/>
              </a:rPr>
              <a:t>háng</a:t>
            </a:r>
            <a:r>
              <a:rPr lang="en-US" sz="2400" b="1" dirty="0">
                <a:solidFill>
                  <a:srgbClr val="FF3300"/>
                </a:solidFill>
                <a:latin typeface="Times New Roman" pitchFamily="18" charset="0"/>
              </a:rPr>
              <a:t> 12/1955</a:t>
            </a:r>
          </a:p>
        </p:txBody>
      </p:sp>
      <p:sp>
        <p:nvSpPr>
          <p:cNvPr id="4" name="Text Box 65">
            <a:extLst>
              <a:ext uri="{FF2B5EF4-FFF2-40B4-BE49-F238E27FC236}">
                <a16:creationId xmlns:a16="http://schemas.microsoft.com/office/drawing/2014/main" id="{402C3959-3886-45A7-8C04-FC029AFFB060}"/>
              </a:ext>
            </a:extLst>
          </p:cNvPr>
          <p:cNvSpPr txBox="1">
            <a:spLocks noChangeArrowheads="1"/>
          </p:cNvSpPr>
          <p:nvPr/>
        </p:nvSpPr>
        <p:spPr bwMode="auto">
          <a:xfrm>
            <a:off x="3635896" y="1639751"/>
            <a:ext cx="5328591" cy="654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282156" tIns="141078" rIns="282156" bIns="141078">
            <a:spAutoFit/>
          </a:bodyPr>
          <a:lstStyle>
            <a:lvl1pPr eaLnBrk="0" hangingPunct="0">
              <a:defRPr>
                <a:solidFill>
                  <a:schemeClr val="tx1"/>
                </a:solidFill>
                <a:latin typeface="VNI-Times" pitchFamily="2" charset="0"/>
                <a:cs typeface="Arial" charset="0"/>
              </a:defRPr>
            </a:lvl1pPr>
            <a:lvl2pPr marL="742950" indent="-285750" eaLnBrk="0" hangingPunct="0">
              <a:defRPr>
                <a:solidFill>
                  <a:schemeClr val="tx1"/>
                </a:solidFill>
                <a:latin typeface="VNI-Times" pitchFamily="2" charset="0"/>
                <a:cs typeface="Arial" charset="0"/>
              </a:defRPr>
            </a:lvl2pPr>
            <a:lvl3pPr marL="1143000" indent="-228600" eaLnBrk="0" hangingPunct="0">
              <a:defRPr>
                <a:solidFill>
                  <a:schemeClr val="tx1"/>
                </a:solidFill>
                <a:latin typeface="VNI-Times" pitchFamily="2" charset="0"/>
                <a:cs typeface="Arial" charset="0"/>
              </a:defRPr>
            </a:lvl3pPr>
            <a:lvl4pPr marL="1600200" indent="-228600" eaLnBrk="0" hangingPunct="0">
              <a:defRPr>
                <a:solidFill>
                  <a:schemeClr val="tx1"/>
                </a:solidFill>
                <a:latin typeface="VNI-Times" pitchFamily="2" charset="0"/>
                <a:cs typeface="Arial" charset="0"/>
              </a:defRPr>
            </a:lvl4pPr>
            <a:lvl5pPr marL="2057400" indent="-228600" eaLnBrk="0" hangingPunct="0">
              <a:defRPr>
                <a:solidFill>
                  <a:schemeClr val="tx1"/>
                </a:solidFill>
                <a:latin typeface="VNI-Times" pitchFamily="2" charset="0"/>
                <a:cs typeface="Arial" charset="0"/>
              </a:defRPr>
            </a:lvl5pPr>
            <a:lvl6pPr marL="2514600" indent="-228600" eaLnBrk="0" fontAlgn="base" hangingPunct="0">
              <a:spcBef>
                <a:spcPct val="0"/>
              </a:spcBef>
              <a:spcAft>
                <a:spcPct val="0"/>
              </a:spcAft>
              <a:defRPr>
                <a:solidFill>
                  <a:schemeClr val="tx1"/>
                </a:solidFill>
                <a:latin typeface="VNI-Times" pitchFamily="2" charset="0"/>
                <a:cs typeface="Arial" charset="0"/>
              </a:defRPr>
            </a:lvl6pPr>
            <a:lvl7pPr marL="2971800" indent="-228600" eaLnBrk="0" fontAlgn="base" hangingPunct="0">
              <a:spcBef>
                <a:spcPct val="0"/>
              </a:spcBef>
              <a:spcAft>
                <a:spcPct val="0"/>
              </a:spcAft>
              <a:defRPr>
                <a:solidFill>
                  <a:schemeClr val="tx1"/>
                </a:solidFill>
                <a:latin typeface="VNI-Times" pitchFamily="2" charset="0"/>
                <a:cs typeface="Arial" charset="0"/>
              </a:defRPr>
            </a:lvl7pPr>
            <a:lvl8pPr marL="3429000" indent="-228600" eaLnBrk="0" fontAlgn="base" hangingPunct="0">
              <a:spcBef>
                <a:spcPct val="0"/>
              </a:spcBef>
              <a:spcAft>
                <a:spcPct val="0"/>
              </a:spcAft>
              <a:defRPr>
                <a:solidFill>
                  <a:schemeClr val="tx1"/>
                </a:solidFill>
                <a:latin typeface="VNI-Times" pitchFamily="2" charset="0"/>
                <a:cs typeface="Arial" charset="0"/>
              </a:defRPr>
            </a:lvl8pPr>
            <a:lvl9pPr marL="3886200" indent="-228600" eaLnBrk="0" fontAlgn="base" hangingPunct="0">
              <a:spcBef>
                <a:spcPct val="0"/>
              </a:spcBef>
              <a:spcAft>
                <a:spcPct val="0"/>
              </a:spcAft>
              <a:defRPr>
                <a:solidFill>
                  <a:schemeClr val="tx1"/>
                </a:solidFill>
                <a:latin typeface="VNI-Times" pitchFamily="2" charset="0"/>
                <a:cs typeface="Arial" charset="0"/>
              </a:defRPr>
            </a:lvl9pPr>
          </a:lstStyle>
          <a:p>
            <a:pPr eaLnBrk="1" hangingPunct="1">
              <a:spcBef>
                <a:spcPct val="50000"/>
              </a:spcBef>
            </a:pPr>
            <a:r>
              <a:rPr lang="vi-VN" sz="2400" b="1">
                <a:solidFill>
                  <a:srgbClr val="FF3300"/>
                </a:solidFill>
                <a:latin typeface="Times New Roman" pitchFamily="18" charset="0"/>
              </a:rPr>
              <a:t>Phía tây nam Thủ đô Hà Nội</a:t>
            </a:r>
            <a:endParaRPr lang="en-US" sz="2400" b="1">
              <a:solidFill>
                <a:srgbClr val="FF3300"/>
              </a:solidFill>
              <a:latin typeface="Times New Roman" pitchFamily="18" charset="0"/>
            </a:endParaRPr>
          </a:p>
        </p:txBody>
      </p:sp>
      <p:sp>
        <p:nvSpPr>
          <p:cNvPr id="5" name="Text Box 65">
            <a:extLst>
              <a:ext uri="{FF2B5EF4-FFF2-40B4-BE49-F238E27FC236}">
                <a16:creationId xmlns:a16="http://schemas.microsoft.com/office/drawing/2014/main" id="{C9B7B974-F164-451C-BAE6-92173E7A7C0E}"/>
              </a:ext>
            </a:extLst>
          </p:cNvPr>
          <p:cNvSpPr txBox="1">
            <a:spLocks noChangeArrowheads="1"/>
          </p:cNvSpPr>
          <p:nvPr/>
        </p:nvSpPr>
        <p:spPr bwMode="auto">
          <a:xfrm>
            <a:off x="3635896" y="2104732"/>
            <a:ext cx="4464496" cy="654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282156" tIns="141078" rIns="282156" bIns="141078">
            <a:spAutoFit/>
          </a:bodyPr>
          <a:lstStyle>
            <a:lvl1pPr eaLnBrk="0" hangingPunct="0">
              <a:defRPr>
                <a:solidFill>
                  <a:schemeClr val="tx1"/>
                </a:solidFill>
                <a:latin typeface="VNI-Times" pitchFamily="2" charset="0"/>
                <a:cs typeface="Arial" charset="0"/>
              </a:defRPr>
            </a:lvl1pPr>
            <a:lvl2pPr marL="742950" indent="-285750" eaLnBrk="0" hangingPunct="0">
              <a:defRPr>
                <a:solidFill>
                  <a:schemeClr val="tx1"/>
                </a:solidFill>
                <a:latin typeface="VNI-Times" pitchFamily="2" charset="0"/>
                <a:cs typeface="Arial" charset="0"/>
              </a:defRPr>
            </a:lvl2pPr>
            <a:lvl3pPr marL="1143000" indent="-228600" eaLnBrk="0" hangingPunct="0">
              <a:defRPr>
                <a:solidFill>
                  <a:schemeClr val="tx1"/>
                </a:solidFill>
                <a:latin typeface="VNI-Times" pitchFamily="2" charset="0"/>
                <a:cs typeface="Arial" charset="0"/>
              </a:defRPr>
            </a:lvl3pPr>
            <a:lvl4pPr marL="1600200" indent="-228600" eaLnBrk="0" hangingPunct="0">
              <a:defRPr>
                <a:solidFill>
                  <a:schemeClr val="tx1"/>
                </a:solidFill>
                <a:latin typeface="VNI-Times" pitchFamily="2" charset="0"/>
                <a:cs typeface="Arial" charset="0"/>
              </a:defRPr>
            </a:lvl4pPr>
            <a:lvl5pPr marL="2057400" indent="-228600" eaLnBrk="0" hangingPunct="0">
              <a:defRPr>
                <a:solidFill>
                  <a:schemeClr val="tx1"/>
                </a:solidFill>
                <a:latin typeface="VNI-Times" pitchFamily="2" charset="0"/>
                <a:cs typeface="Arial" charset="0"/>
              </a:defRPr>
            </a:lvl5pPr>
            <a:lvl6pPr marL="2514600" indent="-228600" eaLnBrk="0" fontAlgn="base" hangingPunct="0">
              <a:spcBef>
                <a:spcPct val="0"/>
              </a:spcBef>
              <a:spcAft>
                <a:spcPct val="0"/>
              </a:spcAft>
              <a:defRPr>
                <a:solidFill>
                  <a:schemeClr val="tx1"/>
                </a:solidFill>
                <a:latin typeface="VNI-Times" pitchFamily="2" charset="0"/>
                <a:cs typeface="Arial" charset="0"/>
              </a:defRPr>
            </a:lvl6pPr>
            <a:lvl7pPr marL="2971800" indent="-228600" eaLnBrk="0" fontAlgn="base" hangingPunct="0">
              <a:spcBef>
                <a:spcPct val="0"/>
              </a:spcBef>
              <a:spcAft>
                <a:spcPct val="0"/>
              </a:spcAft>
              <a:defRPr>
                <a:solidFill>
                  <a:schemeClr val="tx1"/>
                </a:solidFill>
                <a:latin typeface="VNI-Times" pitchFamily="2" charset="0"/>
                <a:cs typeface="Arial" charset="0"/>
              </a:defRPr>
            </a:lvl7pPr>
            <a:lvl8pPr marL="3429000" indent="-228600" eaLnBrk="0" fontAlgn="base" hangingPunct="0">
              <a:spcBef>
                <a:spcPct val="0"/>
              </a:spcBef>
              <a:spcAft>
                <a:spcPct val="0"/>
              </a:spcAft>
              <a:defRPr>
                <a:solidFill>
                  <a:schemeClr val="tx1"/>
                </a:solidFill>
                <a:latin typeface="VNI-Times" pitchFamily="2" charset="0"/>
                <a:cs typeface="Arial" charset="0"/>
              </a:defRPr>
            </a:lvl8pPr>
            <a:lvl9pPr marL="3886200" indent="-228600" eaLnBrk="0" fontAlgn="base" hangingPunct="0">
              <a:spcBef>
                <a:spcPct val="0"/>
              </a:spcBef>
              <a:spcAft>
                <a:spcPct val="0"/>
              </a:spcAft>
              <a:defRPr>
                <a:solidFill>
                  <a:schemeClr val="tx1"/>
                </a:solidFill>
                <a:latin typeface="VNI-Times" pitchFamily="2" charset="0"/>
                <a:cs typeface="Arial" charset="0"/>
              </a:defRPr>
            </a:lvl9pPr>
          </a:lstStyle>
          <a:p>
            <a:pPr eaLnBrk="1" hangingPunct="1">
              <a:spcBef>
                <a:spcPct val="50000"/>
              </a:spcBef>
            </a:pPr>
            <a:r>
              <a:rPr lang="vi-VN" sz="2400" b="1">
                <a:solidFill>
                  <a:srgbClr val="FF3300"/>
                </a:solidFill>
                <a:latin typeface="Times New Roman" pitchFamily="18" charset="0"/>
              </a:rPr>
              <a:t>Hơn 10 vạn mét vuông</a:t>
            </a:r>
            <a:endParaRPr lang="en-US" sz="2400" b="1">
              <a:solidFill>
                <a:srgbClr val="FF3300"/>
              </a:solidFill>
              <a:latin typeface="Times New Roman" pitchFamily="18" charset="0"/>
            </a:endParaRPr>
          </a:p>
        </p:txBody>
      </p:sp>
      <p:sp>
        <p:nvSpPr>
          <p:cNvPr id="6" name="Text Box 65">
            <a:extLst>
              <a:ext uri="{FF2B5EF4-FFF2-40B4-BE49-F238E27FC236}">
                <a16:creationId xmlns:a16="http://schemas.microsoft.com/office/drawing/2014/main" id="{F6E31BB2-D9D9-46D4-BF7F-2E46CB8BAB19}"/>
              </a:ext>
            </a:extLst>
          </p:cNvPr>
          <p:cNvSpPr txBox="1">
            <a:spLocks noChangeArrowheads="1"/>
          </p:cNvSpPr>
          <p:nvPr/>
        </p:nvSpPr>
        <p:spPr bwMode="auto">
          <a:xfrm>
            <a:off x="3635563" y="2508128"/>
            <a:ext cx="5472606" cy="102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282156" tIns="141078" rIns="282156" bIns="141078">
            <a:spAutoFit/>
          </a:bodyPr>
          <a:lstStyle>
            <a:lvl1pPr eaLnBrk="0" hangingPunct="0">
              <a:defRPr>
                <a:solidFill>
                  <a:schemeClr val="tx1"/>
                </a:solidFill>
                <a:latin typeface="VNI-Times" pitchFamily="2" charset="0"/>
                <a:cs typeface="Arial" charset="0"/>
              </a:defRPr>
            </a:lvl1pPr>
            <a:lvl2pPr marL="742950" indent="-285750" eaLnBrk="0" hangingPunct="0">
              <a:defRPr>
                <a:solidFill>
                  <a:schemeClr val="tx1"/>
                </a:solidFill>
                <a:latin typeface="VNI-Times" pitchFamily="2" charset="0"/>
                <a:cs typeface="Arial" charset="0"/>
              </a:defRPr>
            </a:lvl2pPr>
            <a:lvl3pPr marL="1143000" indent="-228600" eaLnBrk="0" hangingPunct="0">
              <a:defRPr>
                <a:solidFill>
                  <a:schemeClr val="tx1"/>
                </a:solidFill>
                <a:latin typeface="VNI-Times" pitchFamily="2" charset="0"/>
                <a:cs typeface="Arial" charset="0"/>
              </a:defRPr>
            </a:lvl3pPr>
            <a:lvl4pPr marL="1600200" indent="-228600" eaLnBrk="0" hangingPunct="0">
              <a:defRPr>
                <a:solidFill>
                  <a:schemeClr val="tx1"/>
                </a:solidFill>
                <a:latin typeface="VNI-Times" pitchFamily="2" charset="0"/>
                <a:cs typeface="Arial" charset="0"/>
              </a:defRPr>
            </a:lvl4pPr>
            <a:lvl5pPr marL="2057400" indent="-228600" eaLnBrk="0" hangingPunct="0">
              <a:defRPr>
                <a:solidFill>
                  <a:schemeClr val="tx1"/>
                </a:solidFill>
                <a:latin typeface="VNI-Times" pitchFamily="2" charset="0"/>
                <a:cs typeface="Arial" charset="0"/>
              </a:defRPr>
            </a:lvl5pPr>
            <a:lvl6pPr marL="2514600" indent="-228600" eaLnBrk="0" fontAlgn="base" hangingPunct="0">
              <a:spcBef>
                <a:spcPct val="0"/>
              </a:spcBef>
              <a:spcAft>
                <a:spcPct val="0"/>
              </a:spcAft>
              <a:defRPr>
                <a:solidFill>
                  <a:schemeClr val="tx1"/>
                </a:solidFill>
                <a:latin typeface="VNI-Times" pitchFamily="2" charset="0"/>
                <a:cs typeface="Arial" charset="0"/>
              </a:defRPr>
            </a:lvl6pPr>
            <a:lvl7pPr marL="2971800" indent="-228600" eaLnBrk="0" fontAlgn="base" hangingPunct="0">
              <a:spcBef>
                <a:spcPct val="0"/>
              </a:spcBef>
              <a:spcAft>
                <a:spcPct val="0"/>
              </a:spcAft>
              <a:defRPr>
                <a:solidFill>
                  <a:schemeClr val="tx1"/>
                </a:solidFill>
                <a:latin typeface="VNI-Times" pitchFamily="2" charset="0"/>
                <a:cs typeface="Arial" charset="0"/>
              </a:defRPr>
            </a:lvl7pPr>
            <a:lvl8pPr marL="3429000" indent="-228600" eaLnBrk="0" fontAlgn="base" hangingPunct="0">
              <a:spcBef>
                <a:spcPct val="0"/>
              </a:spcBef>
              <a:spcAft>
                <a:spcPct val="0"/>
              </a:spcAft>
              <a:defRPr>
                <a:solidFill>
                  <a:schemeClr val="tx1"/>
                </a:solidFill>
                <a:latin typeface="VNI-Times" pitchFamily="2" charset="0"/>
                <a:cs typeface="Arial" charset="0"/>
              </a:defRPr>
            </a:lvl8pPr>
            <a:lvl9pPr marL="3886200" indent="-228600" eaLnBrk="0" fontAlgn="base" hangingPunct="0">
              <a:spcBef>
                <a:spcPct val="0"/>
              </a:spcBef>
              <a:spcAft>
                <a:spcPct val="0"/>
              </a:spcAft>
              <a:defRPr>
                <a:solidFill>
                  <a:schemeClr val="tx1"/>
                </a:solidFill>
                <a:latin typeface="VNI-Times" pitchFamily="2" charset="0"/>
                <a:cs typeface="Arial" charset="0"/>
              </a:defRPr>
            </a:lvl9pPr>
          </a:lstStyle>
          <a:p>
            <a:pPr eaLnBrk="1" hangingPunct="1">
              <a:spcBef>
                <a:spcPct val="50000"/>
              </a:spcBef>
            </a:pPr>
            <a:r>
              <a:rPr lang="vi-VN" sz="2400" b="1" dirty="0">
                <a:solidFill>
                  <a:srgbClr val="FF3300"/>
                </a:solidFill>
                <a:latin typeface="Times New Roman" pitchFamily="18" charset="0"/>
              </a:rPr>
              <a:t>Lớn nhất khu vực Đông Nam Á thời bấy giờ</a:t>
            </a:r>
            <a:endParaRPr lang="en-US" sz="2400" b="1" dirty="0">
              <a:solidFill>
                <a:srgbClr val="FF3300"/>
              </a:solidFill>
              <a:latin typeface="Times New Roman" pitchFamily="18" charset="0"/>
            </a:endParaRPr>
          </a:p>
        </p:txBody>
      </p:sp>
      <p:sp>
        <p:nvSpPr>
          <p:cNvPr id="7" name="Text Box 65">
            <a:extLst>
              <a:ext uri="{FF2B5EF4-FFF2-40B4-BE49-F238E27FC236}">
                <a16:creationId xmlns:a16="http://schemas.microsoft.com/office/drawing/2014/main" id="{0CC2ADF4-E8E5-46C3-8AF0-311AE0790AAC}"/>
              </a:ext>
            </a:extLst>
          </p:cNvPr>
          <p:cNvSpPr txBox="1">
            <a:spLocks noChangeArrowheads="1"/>
          </p:cNvSpPr>
          <p:nvPr/>
        </p:nvSpPr>
        <p:spPr bwMode="auto">
          <a:xfrm>
            <a:off x="3635896" y="3372324"/>
            <a:ext cx="4464496" cy="654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282156" tIns="141078" rIns="282156" bIns="141078">
            <a:spAutoFit/>
          </a:bodyPr>
          <a:lstStyle>
            <a:lvl1pPr eaLnBrk="0" hangingPunct="0">
              <a:defRPr>
                <a:solidFill>
                  <a:schemeClr val="tx1"/>
                </a:solidFill>
                <a:latin typeface="VNI-Times" pitchFamily="2" charset="0"/>
                <a:cs typeface="Arial" charset="0"/>
              </a:defRPr>
            </a:lvl1pPr>
            <a:lvl2pPr marL="742950" indent="-285750" eaLnBrk="0" hangingPunct="0">
              <a:defRPr>
                <a:solidFill>
                  <a:schemeClr val="tx1"/>
                </a:solidFill>
                <a:latin typeface="VNI-Times" pitchFamily="2" charset="0"/>
                <a:cs typeface="Arial" charset="0"/>
              </a:defRPr>
            </a:lvl2pPr>
            <a:lvl3pPr marL="1143000" indent="-228600" eaLnBrk="0" hangingPunct="0">
              <a:defRPr>
                <a:solidFill>
                  <a:schemeClr val="tx1"/>
                </a:solidFill>
                <a:latin typeface="VNI-Times" pitchFamily="2" charset="0"/>
                <a:cs typeface="Arial" charset="0"/>
              </a:defRPr>
            </a:lvl3pPr>
            <a:lvl4pPr marL="1600200" indent="-228600" eaLnBrk="0" hangingPunct="0">
              <a:defRPr>
                <a:solidFill>
                  <a:schemeClr val="tx1"/>
                </a:solidFill>
                <a:latin typeface="VNI-Times" pitchFamily="2" charset="0"/>
                <a:cs typeface="Arial" charset="0"/>
              </a:defRPr>
            </a:lvl4pPr>
            <a:lvl5pPr marL="2057400" indent="-228600" eaLnBrk="0" hangingPunct="0">
              <a:defRPr>
                <a:solidFill>
                  <a:schemeClr val="tx1"/>
                </a:solidFill>
                <a:latin typeface="VNI-Times" pitchFamily="2" charset="0"/>
                <a:cs typeface="Arial" charset="0"/>
              </a:defRPr>
            </a:lvl5pPr>
            <a:lvl6pPr marL="2514600" indent="-228600" eaLnBrk="0" fontAlgn="base" hangingPunct="0">
              <a:spcBef>
                <a:spcPct val="0"/>
              </a:spcBef>
              <a:spcAft>
                <a:spcPct val="0"/>
              </a:spcAft>
              <a:defRPr>
                <a:solidFill>
                  <a:schemeClr val="tx1"/>
                </a:solidFill>
                <a:latin typeface="VNI-Times" pitchFamily="2" charset="0"/>
                <a:cs typeface="Arial" charset="0"/>
              </a:defRPr>
            </a:lvl6pPr>
            <a:lvl7pPr marL="2971800" indent="-228600" eaLnBrk="0" fontAlgn="base" hangingPunct="0">
              <a:spcBef>
                <a:spcPct val="0"/>
              </a:spcBef>
              <a:spcAft>
                <a:spcPct val="0"/>
              </a:spcAft>
              <a:defRPr>
                <a:solidFill>
                  <a:schemeClr val="tx1"/>
                </a:solidFill>
                <a:latin typeface="VNI-Times" pitchFamily="2" charset="0"/>
                <a:cs typeface="Arial" charset="0"/>
              </a:defRPr>
            </a:lvl7pPr>
            <a:lvl8pPr marL="3429000" indent="-228600" eaLnBrk="0" fontAlgn="base" hangingPunct="0">
              <a:spcBef>
                <a:spcPct val="0"/>
              </a:spcBef>
              <a:spcAft>
                <a:spcPct val="0"/>
              </a:spcAft>
              <a:defRPr>
                <a:solidFill>
                  <a:schemeClr val="tx1"/>
                </a:solidFill>
                <a:latin typeface="VNI-Times" pitchFamily="2" charset="0"/>
                <a:cs typeface="Arial" charset="0"/>
              </a:defRPr>
            </a:lvl8pPr>
            <a:lvl9pPr marL="3886200" indent="-228600" eaLnBrk="0" fontAlgn="base" hangingPunct="0">
              <a:spcBef>
                <a:spcPct val="0"/>
              </a:spcBef>
              <a:spcAft>
                <a:spcPct val="0"/>
              </a:spcAft>
              <a:defRPr>
                <a:solidFill>
                  <a:schemeClr val="tx1"/>
                </a:solidFill>
                <a:latin typeface="VNI-Times" pitchFamily="2" charset="0"/>
                <a:cs typeface="Arial" charset="0"/>
              </a:defRPr>
            </a:lvl9pPr>
          </a:lstStyle>
          <a:p>
            <a:pPr eaLnBrk="1" hangingPunct="1">
              <a:spcBef>
                <a:spcPct val="50000"/>
              </a:spcBef>
            </a:pPr>
            <a:r>
              <a:rPr lang="vi-VN" sz="2400" b="1" dirty="0">
                <a:solidFill>
                  <a:srgbClr val="FF3300"/>
                </a:solidFill>
                <a:latin typeface="Times New Roman" pitchFamily="18" charset="0"/>
              </a:rPr>
              <a:t>Tháng 4/1958</a:t>
            </a:r>
            <a:endParaRPr lang="en-US" sz="2400" b="1" dirty="0">
              <a:solidFill>
                <a:srgbClr val="FF3300"/>
              </a:solidFill>
              <a:latin typeface="Times New Roman" pitchFamily="18" charset="0"/>
            </a:endParaRPr>
          </a:p>
        </p:txBody>
      </p:sp>
      <p:sp>
        <p:nvSpPr>
          <p:cNvPr id="8" name="Text Box 65">
            <a:extLst>
              <a:ext uri="{FF2B5EF4-FFF2-40B4-BE49-F238E27FC236}">
                <a16:creationId xmlns:a16="http://schemas.microsoft.com/office/drawing/2014/main" id="{F96913A3-1F8E-4DE2-8E90-4260DB41C945}"/>
              </a:ext>
            </a:extLst>
          </p:cNvPr>
          <p:cNvSpPr txBox="1">
            <a:spLocks noChangeArrowheads="1"/>
          </p:cNvSpPr>
          <p:nvPr/>
        </p:nvSpPr>
        <p:spPr bwMode="auto">
          <a:xfrm>
            <a:off x="3742073" y="3846366"/>
            <a:ext cx="4464496" cy="654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282156" tIns="141078" rIns="282156" bIns="141078">
            <a:spAutoFit/>
          </a:bodyPr>
          <a:lstStyle>
            <a:lvl1pPr eaLnBrk="0" hangingPunct="0">
              <a:defRPr>
                <a:solidFill>
                  <a:schemeClr val="tx1"/>
                </a:solidFill>
                <a:latin typeface="VNI-Times" pitchFamily="2" charset="0"/>
                <a:cs typeface="Arial" charset="0"/>
              </a:defRPr>
            </a:lvl1pPr>
            <a:lvl2pPr marL="742950" indent="-285750" eaLnBrk="0" hangingPunct="0">
              <a:defRPr>
                <a:solidFill>
                  <a:schemeClr val="tx1"/>
                </a:solidFill>
                <a:latin typeface="VNI-Times" pitchFamily="2" charset="0"/>
                <a:cs typeface="Arial" charset="0"/>
              </a:defRPr>
            </a:lvl2pPr>
            <a:lvl3pPr marL="1143000" indent="-228600" eaLnBrk="0" hangingPunct="0">
              <a:defRPr>
                <a:solidFill>
                  <a:schemeClr val="tx1"/>
                </a:solidFill>
                <a:latin typeface="VNI-Times" pitchFamily="2" charset="0"/>
                <a:cs typeface="Arial" charset="0"/>
              </a:defRPr>
            </a:lvl3pPr>
            <a:lvl4pPr marL="1600200" indent="-228600" eaLnBrk="0" hangingPunct="0">
              <a:defRPr>
                <a:solidFill>
                  <a:schemeClr val="tx1"/>
                </a:solidFill>
                <a:latin typeface="VNI-Times" pitchFamily="2" charset="0"/>
                <a:cs typeface="Arial" charset="0"/>
              </a:defRPr>
            </a:lvl4pPr>
            <a:lvl5pPr marL="2057400" indent="-228600" eaLnBrk="0" hangingPunct="0">
              <a:defRPr>
                <a:solidFill>
                  <a:schemeClr val="tx1"/>
                </a:solidFill>
                <a:latin typeface="VNI-Times" pitchFamily="2" charset="0"/>
                <a:cs typeface="Arial" charset="0"/>
              </a:defRPr>
            </a:lvl5pPr>
            <a:lvl6pPr marL="2514600" indent="-228600" eaLnBrk="0" fontAlgn="base" hangingPunct="0">
              <a:spcBef>
                <a:spcPct val="0"/>
              </a:spcBef>
              <a:spcAft>
                <a:spcPct val="0"/>
              </a:spcAft>
              <a:defRPr>
                <a:solidFill>
                  <a:schemeClr val="tx1"/>
                </a:solidFill>
                <a:latin typeface="VNI-Times" pitchFamily="2" charset="0"/>
                <a:cs typeface="Arial" charset="0"/>
              </a:defRPr>
            </a:lvl6pPr>
            <a:lvl7pPr marL="2971800" indent="-228600" eaLnBrk="0" fontAlgn="base" hangingPunct="0">
              <a:spcBef>
                <a:spcPct val="0"/>
              </a:spcBef>
              <a:spcAft>
                <a:spcPct val="0"/>
              </a:spcAft>
              <a:defRPr>
                <a:solidFill>
                  <a:schemeClr val="tx1"/>
                </a:solidFill>
                <a:latin typeface="VNI-Times" pitchFamily="2" charset="0"/>
                <a:cs typeface="Arial" charset="0"/>
              </a:defRPr>
            </a:lvl7pPr>
            <a:lvl8pPr marL="3429000" indent="-228600" eaLnBrk="0" fontAlgn="base" hangingPunct="0">
              <a:spcBef>
                <a:spcPct val="0"/>
              </a:spcBef>
              <a:spcAft>
                <a:spcPct val="0"/>
              </a:spcAft>
              <a:defRPr>
                <a:solidFill>
                  <a:schemeClr val="tx1"/>
                </a:solidFill>
                <a:latin typeface="VNI-Times" pitchFamily="2" charset="0"/>
                <a:cs typeface="Arial" charset="0"/>
              </a:defRPr>
            </a:lvl8pPr>
            <a:lvl9pPr marL="3886200" indent="-228600" eaLnBrk="0" fontAlgn="base" hangingPunct="0">
              <a:spcBef>
                <a:spcPct val="0"/>
              </a:spcBef>
              <a:spcAft>
                <a:spcPct val="0"/>
              </a:spcAft>
              <a:defRPr>
                <a:solidFill>
                  <a:schemeClr val="tx1"/>
                </a:solidFill>
                <a:latin typeface="VNI-Times" pitchFamily="2" charset="0"/>
                <a:cs typeface="Arial" charset="0"/>
              </a:defRPr>
            </a:lvl9pPr>
          </a:lstStyle>
          <a:p>
            <a:pPr eaLnBrk="1" hangingPunct="1">
              <a:spcBef>
                <a:spcPct val="50000"/>
              </a:spcBef>
            </a:pPr>
            <a:r>
              <a:rPr lang="vi-VN" sz="2400" b="1">
                <a:solidFill>
                  <a:srgbClr val="FF3300"/>
                </a:solidFill>
                <a:latin typeface="Times New Roman" pitchFamily="18" charset="0"/>
              </a:rPr>
              <a:t>Liên Xô</a:t>
            </a:r>
            <a:endParaRPr lang="en-US" sz="2400" b="1">
              <a:solidFill>
                <a:srgbClr val="FF3300"/>
              </a:solidFill>
              <a:latin typeface="Times New Roman" pitchFamily="18" charset="0"/>
            </a:endParaRPr>
          </a:p>
        </p:txBody>
      </p:sp>
      <p:sp>
        <p:nvSpPr>
          <p:cNvPr id="9" name="TextBox 8">
            <a:extLst>
              <a:ext uri="{FF2B5EF4-FFF2-40B4-BE49-F238E27FC236}">
                <a16:creationId xmlns:a16="http://schemas.microsoft.com/office/drawing/2014/main" id="{6CC705AE-9ED6-4DA8-8280-C2FAA7864551}"/>
              </a:ext>
            </a:extLst>
          </p:cNvPr>
          <p:cNvSpPr txBox="1"/>
          <p:nvPr/>
        </p:nvSpPr>
        <p:spPr>
          <a:xfrm>
            <a:off x="916541" y="124275"/>
            <a:ext cx="7848872" cy="461665"/>
          </a:xfrm>
          <a:prstGeom prst="rect">
            <a:avLst/>
          </a:prstGeom>
          <a:noFill/>
        </p:spPr>
        <p:txBody>
          <a:bodyPr wrap="square" rtlCol="0">
            <a:spAutoFit/>
          </a:bodyPr>
          <a:lstStyle/>
          <a:p>
            <a:r>
              <a:rPr lang="en-US" sz="2400" i="1">
                <a:solidFill>
                  <a:srgbClr val="002060"/>
                </a:solidFill>
                <a:latin typeface="Times New Roman" panose="02020603050405020304" pitchFamily="18" charset="0"/>
                <a:cs typeface="Times New Roman" panose="02020603050405020304" pitchFamily="18" charset="0"/>
              </a:rPr>
              <a:t>Sau khi xem video và đọc SGK, hãy hoàn thành bảng sau:</a:t>
            </a:r>
          </a:p>
        </p:txBody>
      </p:sp>
    </p:spTree>
    <p:extLst>
      <p:ext uri="{BB962C8B-B14F-4D97-AF65-F5344CB8AC3E}">
        <p14:creationId xmlns:p14="http://schemas.microsoft.com/office/powerpoint/2010/main" val="11918284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strVal val="#ppt_w*0.70"/>
                                          </p:val>
                                        </p:tav>
                                        <p:tav tm="100000">
                                          <p:val>
                                            <p:strVal val="#ppt_w"/>
                                          </p:val>
                                        </p:tav>
                                      </p:tavLst>
                                    </p:anim>
                                    <p:anim calcmode="lin" valueType="num">
                                      <p:cBhvr>
                                        <p:cTn id="20" dur="500" fill="hold"/>
                                        <p:tgtEl>
                                          <p:spTgt spid="3"/>
                                        </p:tgtEl>
                                        <p:attrNameLst>
                                          <p:attrName>ppt_h</p:attrName>
                                        </p:attrNameLst>
                                      </p:cBhvr>
                                      <p:tavLst>
                                        <p:tav tm="0">
                                          <p:val>
                                            <p:strVal val="#ppt_h"/>
                                          </p:val>
                                        </p:tav>
                                        <p:tav tm="100000">
                                          <p:val>
                                            <p:strVal val="#ppt_h"/>
                                          </p:val>
                                        </p:tav>
                                      </p:tavLst>
                                    </p:anim>
                                    <p:animEffect transition="in" filter="fade">
                                      <p:cBhvr>
                                        <p:cTn id="21" dur="5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55" presetClass="entr" presetSubtype="0"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500" fill="hold"/>
                                        <p:tgtEl>
                                          <p:spTgt spid="4"/>
                                        </p:tgtEl>
                                        <p:attrNameLst>
                                          <p:attrName>ppt_w</p:attrName>
                                        </p:attrNameLst>
                                      </p:cBhvr>
                                      <p:tavLst>
                                        <p:tav tm="0">
                                          <p:val>
                                            <p:strVal val="#ppt_w*0.70"/>
                                          </p:val>
                                        </p:tav>
                                        <p:tav tm="100000">
                                          <p:val>
                                            <p:strVal val="#ppt_w"/>
                                          </p:val>
                                        </p:tav>
                                      </p:tavLst>
                                    </p:anim>
                                    <p:anim calcmode="lin" valueType="num">
                                      <p:cBhvr>
                                        <p:cTn id="27" dur="500" fill="hold"/>
                                        <p:tgtEl>
                                          <p:spTgt spid="4"/>
                                        </p:tgtEl>
                                        <p:attrNameLst>
                                          <p:attrName>ppt_h</p:attrName>
                                        </p:attrNameLst>
                                      </p:cBhvr>
                                      <p:tavLst>
                                        <p:tav tm="0">
                                          <p:val>
                                            <p:strVal val="#ppt_h"/>
                                          </p:val>
                                        </p:tav>
                                        <p:tav tm="100000">
                                          <p:val>
                                            <p:strVal val="#ppt_h"/>
                                          </p:val>
                                        </p:tav>
                                      </p:tavLst>
                                    </p:anim>
                                    <p:animEffect transition="in" filter="fade">
                                      <p:cBhvr>
                                        <p:cTn id="28" dur="500"/>
                                        <p:tgtEl>
                                          <p:spTgt spid="4"/>
                                        </p:tgtEl>
                                      </p:cBhvr>
                                    </p:animEffect>
                                  </p:childTnLst>
                                </p:cTn>
                              </p:par>
                            </p:childTnLst>
                          </p:cTn>
                        </p:par>
                      </p:childTnLst>
                    </p:cTn>
                  </p:par>
                  <p:par>
                    <p:cTn id="29" fill="hold">
                      <p:stCondLst>
                        <p:cond delay="indefinite"/>
                      </p:stCondLst>
                      <p:childTnLst>
                        <p:par>
                          <p:cTn id="30" fill="hold">
                            <p:stCondLst>
                              <p:cond delay="0"/>
                            </p:stCondLst>
                            <p:childTnLst>
                              <p:par>
                                <p:cTn id="31" presetID="55" presetClass="entr" presetSubtype="0"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p:cTn id="33" dur="500" fill="hold"/>
                                        <p:tgtEl>
                                          <p:spTgt spid="5"/>
                                        </p:tgtEl>
                                        <p:attrNameLst>
                                          <p:attrName>ppt_w</p:attrName>
                                        </p:attrNameLst>
                                      </p:cBhvr>
                                      <p:tavLst>
                                        <p:tav tm="0">
                                          <p:val>
                                            <p:strVal val="#ppt_w*0.70"/>
                                          </p:val>
                                        </p:tav>
                                        <p:tav tm="100000">
                                          <p:val>
                                            <p:strVal val="#ppt_w"/>
                                          </p:val>
                                        </p:tav>
                                      </p:tavLst>
                                    </p:anim>
                                    <p:anim calcmode="lin" valueType="num">
                                      <p:cBhvr>
                                        <p:cTn id="34" dur="500" fill="hold"/>
                                        <p:tgtEl>
                                          <p:spTgt spid="5"/>
                                        </p:tgtEl>
                                        <p:attrNameLst>
                                          <p:attrName>ppt_h</p:attrName>
                                        </p:attrNameLst>
                                      </p:cBhvr>
                                      <p:tavLst>
                                        <p:tav tm="0">
                                          <p:val>
                                            <p:strVal val="#ppt_h"/>
                                          </p:val>
                                        </p:tav>
                                        <p:tav tm="100000">
                                          <p:val>
                                            <p:strVal val="#ppt_h"/>
                                          </p:val>
                                        </p:tav>
                                      </p:tavLst>
                                    </p:anim>
                                    <p:animEffect transition="in" filter="fade">
                                      <p:cBhvr>
                                        <p:cTn id="35" dur="500"/>
                                        <p:tgtEl>
                                          <p:spTgt spid="5"/>
                                        </p:tgtEl>
                                      </p:cBhvr>
                                    </p:animEffect>
                                  </p:childTnLst>
                                </p:cTn>
                              </p:par>
                            </p:childTnLst>
                          </p:cTn>
                        </p:par>
                      </p:childTnLst>
                    </p:cTn>
                  </p:par>
                  <p:par>
                    <p:cTn id="36" fill="hold">
                      <p:stCondLst>
                        <p:cond delay="indefinite"/>
                      </p:stCondLst>
                      <p:childTnLst>
                        <p:par>
                          <p:cTn id="37" fill="hold">
                            <p:stCondLst>
                              <p:cond delay="0"/>
                            </p:stCondLst>
                            <p:childTnLst>
                              <p:par>
                                <p:cTn id="38" presetID="55" presetClass="entr" presetSubtype="0" fill="hold" grpId="0" nodeType="click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p:cTn id="40" dur="500" fill="hold"/>
                                        <p:tgtEl>
                                          <p:spTgt spid="6"/>
                                        </p:tgtEl>
                                        <p:attrNameLst>
                                          <p:attrName>ppt_w</p:attrName>
                                        </p:attrNameLst>
                                      </p:cBhvr>
                                      <p:tavLst>
                                        <p:tav tm="0">
                                          <p:val>
                                            <p:strVal val="#ppt_w*0.70"/>
                                          </p:val>
                                        </p:tav>
                                        <p:tav tm="100000">
                                          <p:val>
                                            <p:strVal val="#ppt_w"/>
                                          </p:val>
                                        </p:tav>
                                      </p:tavLst>
                                    </p:anim>
                                    <p:anim calcmode="lin" valueType="num">
                                      <p:cBhvr>
                                        <p:cTn id="41" dur="500" fill="hold"/>
                                        <p:tgtEl>
                                          <p:spTgt spid="6"/>
                                        </p:tgtEl>
                                        <p:attrNameLst>
                                          <p:attrName>ppt_h</p:attrName>
                                        </p:attrNameLst>
                                      </p:cBhvr>
                                      <p:tavLst>
                                        <p:tav tm="0">
                                          <p:val>
                                            <p:strVal val="#ppt_h"/>
                                          </p:val>
                                        </p:tav>
                                        <p:tav tm="100000">
                                          <p:val>
                                            <p:strVal val="#ppt_h"/>
                                          </p:val>
                                        </p:tav>
                                      </p:tavLst>
                                    </p:anim>
                                    <p:animEffect transition="in" filter="fade">
                                      <p:cBhvr>
                                        <p:cTn id="42" dur="500"/>
                                        <p:tgtEl>
                                          <p:spTgt spid="6"/>
                                        </p:tgtEl>
                                      </p:cBhvr>
                                    </p:animEffect>
                                  </p:childTnLst>
                                </p:cTn>
                              </p:par>
                            </p:childTnLst>
                          </p:cTn>
                        </p:par>
                      </p:childTnLst>
                    </p:cTn>
                  </p:par>
                  <p:par>
                    <p:cTn id="43" fill="hold">
                      <p:stCondLst>
                        <p:cond delay="indefinite"/>
                      </p:stCondLst>
                      <p:childTnLst>
                        <p:par>
                          <p:cTn id="44" fill="hold">
                            <p:stCondLst>
                              <p:cond delay="0"/>
                            </p:stCondLst>
                            <p:childTnLst>
                              <p:par>
                                <p:cTn id="45" presetID="55" presetClass="entr" presetSubtype="0" fill="hold" grpId="0" nodeType="click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strVal val="#ppt_w*0.70"/>
                                          </p:val>
                                        </p:tav>
                                        <p:tav tm="100000">
                                          <p:val>
                                            <p:strVal val="#ppt_w"/>
                                          </p:val>
                                        </p:tav>
                                      </p:tavLst>
                                    </p:anim>
                                    <p:anim calcmode="lin" valueType="num">
                                      <p:cBhvr>
                                        <p:cTn id="48" dur="500" fill="hold"/>
                                        <p:tgtEl>
                                          <p:spTgt spid="7"/>
                                        </p:tgtEl>
                                        <p:attrNameLst>
                                          <p:attrName>ppt_h</p:attrName>
                                        </p:attrNameLst>
                                      </p:cBhvr>
                                      <p:tavLst>
                                        <p:tav tm="0">
                                          <p:val>
                                            <p:strVal val="#ppt_h"/>
                                          </p:val>
                                        </p:tav>
                                        <p:tav tm="100000">
                                          <p:val>
                                            <p:strVal val="#ppt_h"/>
                                          </p:val>
                                        </p:tav>
                                      </p:tavLst>
                                    </p:anim>
                                    <p:animEffect transition="in" filter="fade">
                                      <p:cBhvr>
                                        <p:cTn id="49" dur="500"/>
                                        <p:tgtEl>
                                          <p:spTgt spid="7"/>
                                        </p:tgtEl>
                                      </p:cBhvr>
                                    </p:animEffect>
                                  </p:childTnLst>
                                </p:cTn>
                              </p:par>
                            </p:childTnLst>
                          </p:cTn>
                        </p:par>
                      </p:childTnLst>
                    </p:cTn>
                  </p:par>
                  <p:par>
                    <p:cTn id="50" fill="hold">
                      <p:stCondLst>
                        <p:cond delay="indefinite"/>
                      </p:stCondLst>
                      <p:childTnLst>
                        <p:par>
                          <p:cTn id="51" fill="hold">
                            <p:stCondLst>
                              <p:cond delay="0"/>
                            </p:stCondLst>
                            <p:childTnLst>
                              <p:par>
                                <p:cTn id="52" presetID="55" presetClass="entr" presetSubtype="0" fill="hold" grpId="0" nodeType="clickEffect">
                                  <p:stCondLst>
                                    <p:cond delay="0"/>
                                  </p:stCondLst>
                                  <p:childTnLst>
                                    <p:set>
                                      <p:cBhvr>
                                        <p:cTn id="53" dur="1" fill="hold">
                                          <p:stCondLst>
                                            <p:cond delay="0"/>
                                          </p:stCondLst>
                                        </p:cTn>
                                        <p:tgtEl>
                                          <p:spTgt spid="8"/>
                                        </p:tgtEl>
                                        <p:attrNameLst>
                                          <p:attrName>style.visibility</p:attrName>
                                        </p:attrNameLst>
                                      </p:cBhvr>
                                      <p:to>
                                        <p:strVal val="visible"/>
                                      </p:to>
                                    </p:set>
                                    <p:anim calcmode="lin" valueType="num">
                                      <p:cBhvr>
                                        <p:cTn id="54" dur="500" fill="hold"/>
                                        <p:tgtEl>
                                          <p:spTgt spid="8"/>
                                        </p:tgtEl>
                                        <p:attrNameLst>
                                          <p:attrName>ppt_w</p:attrName>
                                        </p:attrNameLst>
                                      </p:cBhvr>
                                      <p:tavLst>
                                        <p:tav tm="0">
                                          <p:val>
                                            <p:strVal val="#ppt_w*0.70"/>
                                          </p:val>
                                        </p:tav>
                                        <p:tav tm="100000">
                                          <p:val>
                                            <p:strVal val="#ppt_w"/>
                                          </p:val>
                                        </p:tav>
                                      </p:tavLst>
                                    </p:anim>
                                    <p:anim calcmode="lin" valueType="num">
                                      <p:cBhvr>
                                        <p:cTn id="55" dur="500" fill="hold"/>
                                        <p:tgtEl>
                                          <p:spTgt spid="8"/>
                                        </p:tgtEl>
                                        <p:attrNameLst>
                                          <p:attrName>ppt_h</p:attrName>
                                        </p:attrNameLst>
                                      </p:cBhvr>
                                      <p:tavLst>
                                        <p:tav tm="0">
                                          <p:val>
                                            <p:strVal val="#ppt_h"/>
                                          </p:val>
                                        </p:tav>
                                        <p:tav tm="100000">
                                          <p:val>
                                            <p:strVal val="#ppt_h"/>
                                          </p:val>
                                        </p:tav>
                                      </p:tavLst>
                                    </p:anim>
                                    <p:animEffect transition="in" filter="fade">
                                      <p:cBhvr>
                                        <p:cTn id="5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56">
            <a:extLst>
              <a:ext uri="{FF2B5EF4-FFF2-40B4-BE49-F238E27FC236}">
                <a16:creationId xmlns:a16="http://schemas.microsoft.com/office/drawing/2014/main" id="{B493CA15-6F1B-4636-B86E-714B7C605B65}"/>
              </a:ext>
            </a:extLst>
          </p:cNvPr>
          <p:cNvSpPr/>
          <p:nvPr/>
        </p:nvSpPr>
        <p:spPr>
          <a:xfrm>
            <a:off x="467544" y="339502"/>
            <a:ext cx="651272" cy="651272"/>
          </a:xfrm>
          <a:prstGeom prst="ellipse">
            <a:avLst/>
          </a:prstGeom>
          <a:solidFill>
            <a:srgbClr val="1B6A8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4000">
                <a:latin typeface="Times New Roman" panose="02020603050405020304" pitchFamily="18" charset="0"/>
                <a:cs typeface="Times New Roman" panose="02020603050405020304" pitchFamily="18" charset="0"/>
                <a:sym typeface="+mn-lt"/>
              </a:rPr>
              <a:t>2</a:t>
            </a:r>
            <a:endParaRPr lang="zh-CN" altLang="en-US" sz="4000" dirty="0">
              <a:latin typeface="Times New Roman" panose="02020603050405020304" pitchFamily="18" charset="0"/>
              <a:cs typeface="Times New Roman" panose="02020603050405020304" pitchFamily="18" charset="0"/>
              <a:sym typeface="+mn-lt"/>
            </a:endParaRPr>
          </a:p>
        </p:txBody>
      </p:sp>
      <p:sp>
        <p:nvSpPr>
          <p:cNvPr id="3" name="TextBox 2">
            <a:extLst>
              <a:ext uri="{FF2B5EF4-FFF2-40B4-BE49-F238E27FC236}">
                <a16:creationId xmlns:a16="http://schemas.microsoft.com/office/drawing/2014/main" id="{625D2EC3-962E-4BA3-9461-83EB0BBF677D}"/>
              </a:ext>
            </a:extLst>
          </p:cNvPr>
          <p:cNvSpPr txBox="1"/>
          <p:nvPr/>
        </p:nvSpPr>
        <p:spPr>
          <a:xfrm>
            <a:off x="971600" y="339502"/>
            <a:ext cx="7359330" cy="523220"/>
          </a:xfrm>
          <a:prstGeom prst="rect">
            <a:avLst/>
          </a:prstGeom>
          <a:noFill/>
        </p:spPr>
        <p:txBody>
          <a:bodyPr wrap="square">
            <a:spAutoFit/>
          </a:bodyPr>
          <a:lstStyle/>
          <a:p>
            <a:pPr algn="ctr"/>
            <a:r>
              <a:rPr lang="vi-VN" sz="2800" b="1" i="1">
                <a:latin typeface="Times New Roman" panose="02020603050405020304" pitchFamily="18" charset="0"/>
                <a:cs typeface="Times New Roman" panose="02020603050405020304" pitchFamily="18" charset="0"/>
              </a:rPr>
              <a:t>Quá trình xây dựng Nhà máy Cơ khí Hà Nội</a:t>
            </a:r>
            <a:endParaRPr lang="vi-VN" sz="2800" b="1" i="1"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FD99F13F-8E75-4861-8BFB-13E0F6CCCE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0677" y="1329019"/>
            <a:ext cx="4086976" cy="248546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5" name="TextBox 4">
            <a:extLst>
              <a:ext uri="{FF2B5EF4-FFF2-40B4-BE49-F238E27FC236}">
                <a16:creationId xmlns:a16="http://schemas.microsoft.com/office/drawing/2014/main" id="{86EC127E-1485-481C-8FD8-D0BACEF49576}"/>
              </a:ext>
            </a:extLst>
          </p:cNvPr>
          <p:cNvSpPr txBox="1"/>
          <p:nvPr/>
        </p:nvSpPr>
        <p:spPr>
          <a:xfrm>
            <a:off x="107504" y="4155926"/>
            <a:ext cx="5184576" cy="461665"/>
          </a:xfrm>
          <a:prstGeom prst="rect">
            <a:avLst/>
          </a:prstGeom>
          <a:noFill/>
        </p:spPr>
        <p:txBody>
          <a:bodyPr wrap="square" rtlCol="0">
            <a:spAutoFit/>
          </a:bodyPr>
          <a:lstStyle/>
          <a:p>
            <a:r>
              <a:rPr lang="en-US" sz="2400" i="1">
                <a:latin typeface="Times New Roman" panose="02020603050405020304" pitchFamily="18" charset="0"/>
                <a:cs typeface="Times New Roman" panose="02020603050405020304" pitchFamily="18" charset="0"/>
              </a:rPr>
              <a:t>Lễ khánh thành Nhà máy Cơ khí Hà Nội </a:t>
            </a:r>
          </a:p>
        </p:txBody>
      </p:sp>
      <p:sp>
        <p:nvSpPr>
          <p:cNvPr id="7" name="TextBox 6">
            <a:extLst>
              <a:ext uri="{FF2B5EF4-FFF2-40B4-BE49-F238E27FC236}">
                <a16:creationId xmlns:a16="http://schemas.microsoft.com/office/drawing/2014/main" id="{C34A1B49-9536-4BC6-9E5E-6D31892EA366}"/>
              </a:ext>
            </a:extLst>
          </p:cNvPr>
          <p:cNvSpPr txBox="1"/>
          <p:nvPr/>
        </p:nvSpPr>
        <p:spPr>
          <a:xfrm>
            <a:off x="5076056" y="1329019"/>
            <a:ext cx="3816424" cy="2677656"/>
          </a:xfrm>
          <a:prstGeom prst="rect">
            <a:avLst/>
          </a:prstGeom>
          <a:noFill/>
        </p:spPr>
        <p:txBody>
          <a:bodyPr wrap="square">
            <a:spAutoFit/>
          </a:bodyPr>
          <a:lstStyle/>
          <a:p>
            <a:pPr lvl="0" algn="just"/>
            <a:r>
              <a:rPr lang="vi-VN" sz="2800">
                <a:solidFill>
                  <a:schemeClr val="tx1"/>
                </a:solidFill>
                <a:latin typeface="Times New Roman" panose="02020603050405020304" pitchFamily="18" charset="0"/>
                <a:cs typeface="Times New Roman" panose="02020603050405020304" pitchFamily="18" charset="0"/>
              </a:rPr>
              <a:t>Nhà máy Cơ khí Hà Nội khởi công xây dựng vào tháng 12-1955 với sự giúp đỡ của Liên Xô và đến tháng 4-1958 thì hoàn thành.</a:t>
            </a:r>
            <a:endParaRPr lang="en-US" sz="2800" dirty="0">
              <a:solidFill>
                <a:schemeClr val="tx1"/>
              </a:solidFill>
              <a:latin typeface="Times New Roman" panose="020206030504050203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id="{1C400662-209F-4979-A04B-BA7DD57AB60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33600" r="66214"/>
          <a:stretch/>
        </p:blipFill>
        <p:spPr>
          <a:xfrm rot="618774" flipH="1">
            <a:off x="8079234" y="3639491"/>
            <a:ext cx="1351937" cy="1494533"/>
          </a:xfrm>
          <a:prstGeom prst="rect">
            <a:avLst/>
          </a:prstGeom>
        </p:spPr>
      </p:pic>
    </p:spTree>
    <p:extLst>
      <p:ext uri="{BB962C8B-B14F-4D97-AF65-F5344CB8AC3E}">
        <p14:creationId xmlns:p14="http://schemas.microsoft.com/office/powerpoint/2010/main" val="10096004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par>
                          <p:cTn id="13" fill="hold">
                            <p:stCondLst>
                              <p:cond delay="5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42" presetClass="entr" presetSubtype="0"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ppt_x</p:attrName>
                                        </p:attrNameLst>
                                      </p:cBhvr>
                                      <p:tavLst>
                                        <p:tav tm="0">
                                          <p:val>
                                            <p:strVal val="#ppt_x"/>
                                          </p:val>
                                        </p:tav>
                                        <p:tav tm="100000">
                                          <p:val>
                                            <p:strVal val="#ppt_x"/>
                                          </p:val>
                                        </p:tav>
                                      </p:tavLst>
                                    </p:anim>
                                    <p:anim calcmode="lin" valueType="num">
                                      <p:cBhvr>
                                        <p:cTn id="24" dur="1000" fill="hold"/>
                                        <p:tgtEl>
                                          <p:spTgt spid="4"/>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16" presetClass="entr" presetSubtype="21" fill="hold" grpId="0" nodeType="after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barn(inVertical)">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5" grpId="0"/>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图片 30">
            <a:extLst>
              <a:ext uri="{FF2B5EF4-FFF2-40B4-BE49-F238E27FC236}">
                <a16:creationId xmlns:a16="http://schemas.microsoft.com/office/drawing/2014/main" id="{A98CED9E-1975-4DE2-A28E-CDAD1FEB75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2001202" y="-1999297"/>
            <a:ext cx="5143501" cy="9142098"/>
          </a:xfrm>
          <a:prstGeom prst="rect">
            <a:avLst/>
          </a:prstGeom>
        </p:spPr>
      </p:pic>
      <p:sp>
        <p:nvSpPr>
          <p:cNvPr id="15" name="任意多边形: 形状 14">
            <a:extLst>
              <a:ext uri="{FF2B5EF4-FFF2-40B4-BE49-F238E27FC236}">
                <a16:creationId xmlns:a16="http://schemas.microsoft.com/office/drawing/2014/main" id="{0769F9DE-8630-42CB-8B2E-6F18EC016F3B}"/>
              </a:ext>
            </a:extLst>
          </p:cNvPr>
          <p:cNvSpPr/>
          <p:nvPr/>
        </p:nvSpPr>
        <p:spPr>
          <a:xfrm rot="5400000">
            <a:off x="3315313" y="-3134606"/>
            <a:ext cx="2513372" cy="8790417"/>
          </a:xfrm>
          <a:custGeom>
            <a:avLst/>
            <a:gdLst>
              <a:gd name="connsiteX0" fmla="*/ 0 w 2621818"/>
              <a:gd name="connsiteY0" fmla="*/ 9169702 h 9169702"/>
              <a:gd name="connsiteX1" fmla="*/ 0 w 2621818"/>
              <a:gd name="connsiteY1" fmla="*/ 0 h 9169702"/>
              <a:gd name="connsiteX2" fmla="*/ 2621818 w 2621818"/>
              <a:gd name="connsiteY2" fmla="*/ 4584851 h 9169702"/>
            </a:gdLst>
            <a:ahLst/>
            <a:cxnLst>
              <a:cxn ang="0">
                <a:pos x="connsiteX0" y="connsiteY0"/>
              </a:cxn>
              <a:cxn ang="0">
                <a:pos x="connsiteX1" y="connsiteY1"/>
              </a:cxn>
              <a:cxn ang="0">
                <a:pos x="connsiteX2" y="connsiteY2"/>
              </a:cxn>
            </a:cxnLst>
            <a:rect l="l" t="t" r="r" b="b"/>
            <a:pathLst>
              <a:path w="2621818" h="9169702">
                <a:moveTo>
                  <a:pt x="0" y="9169702"/>
                </a:moveTo>
                <a:lnTo>
                  <a:pt x="0" y="0"/>
                </a:lnTo>
                <a:lnTo>
                  <a:pt x="2621818" y="4584851"/>
                </a:lnTo>
                <a:close/>
              </a:path>
            </a:pathLst>
          </a:custGeom>
          <a:gradFill flip="none" rotWithShape="0">
            <a:gsLst>
              <a:gs pos="0">
                <a:schemeClr val="accent2">
                  <a:alpha val="60000"/>
                </a:schemeClr>
              </a:gs>
              <a:gs pos="100000">
                <a:schemeClr val="accent2">
                  <a:lumMod val="5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solidFill>
                <a:schemeClr val="tx1"/>
              </a:solidFill>
              <a:cs typeface="+mn-ea"/>
              <a:sym typeface="+mn-lt"/>
            </a:endParaRPr>
          </a:p>
        </p:txBody>
      </p:sp>
      <p:sp>
        <p:nvSpPr>
          <p:cNvPr id="54" name="椭圆 53">
            <a:extLst>
              <a:ext uri="{FF2B5EF4-FFF2-40B4-BE49-F238E27FC236}">
                <a16:creationId xmlns:a16="http://schemas.microsoft.com/office/drawing/2014/main" id="{C06431AD-3F48-428B-9B28-B1411D4AFCF2}"/>
              </a:ext>
            </a:extLst>
          </p:cNvPr>
          <p:cNvSpPr/>
          <p:nvPr/>
        </p:nvSpPr>
        <p:spPr>
          <a:xfrm>
            <a:off x="4067944" y="627534"/>
            <a:ext cx="1117723" cy="1083320"/>
          </a:xfrm>
          <a:prstGeom prst="ellipse">
            <a:avLst/>
          </a:prstGeom>
          <a:solidFill>
            <a:srgbClr val="BC324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7200">
                <a:latin typeface="Times New Roman" panose="02020603050405020304" pitchFamily="18" charset="0"/>
                <a:cs typeface="Times New Roman" panose="02020603050405020304" pitchFamily="18" charset="0"/>
                <a:sym typeface="+mn-lt"/>
              </a:rPr>
              <a:t>3</a:t>
            </a:r>
            <a:endParaRPr lang="zh-CN" altLang="en-US" sz="7200">
              <a:latin typeface="Times New Roman" panose="02020603050405020304" pitchFamily="18" charset="0"/>
              <a:cs typeface="Times New Roman" panose="02020603050405020304" pitchFamily="18" charset="0"/>
              <a:sym typeface="+mn-lt"/>
            </a:endParaRPr>
          </a:p>
        </p:txBody>
      </p:sp>
      <p:pic>
        <p:nvPicPr>
          <p:cNvPr id="50" name="Picture 49">
            <a:extLst>
              <a:ext uri="{FF2B5EF4-FFF2-40B4-BE49-F238E27FC236}">
                <a16:creationId xmlns:a16="http://schemas.microsoft.com/office/drawing/2014/main" id="{A8DFDEED-D196-4324-8443-62B351966514}"/>
              </a:ext>
            </a:extLst>
          </p:cNvPr>
          <p:cNvPicPr>
            <a:picLocks noChangeAspect="1"/>
          </p:cNvPicPr>
          <p:nvPr/>
        </p:nvPicPr>
        <p:blipFill rotWithShape="1">
          <a:blip r:embed="rId4">
            <a:extLst>
              <a:ext uri="{28A0092B-C50C-407E-A947-70E740481C1C}">
                <a14:useLocalDpi xmlns:a14="http://schemas.microsoft.com/office/drawing/2010/main" val="0"/>
              </a:ext>
            </a:extLst>
          </a:blip>
          <a:srcRect l="55512" t="2401" r="14563" b="52800"/>
          <a:stretch/>
        </p:blipFill>
        <p:spPr>
          <a:xfrm flipH="1">
            <a:off x="-16188" y="2267648"/>
            <a:ext cx="2031096" cy="3080029"/>
          </a:xfrm>
          <a:prstGeom prst="rect">
            <a:avLst/>
          </a:prstGeom>
        </p:spPr>
      </p:pic>
      <p:sp>
        <p:nvSpPr>
          <p:cNvPr id="7" name="TextBox 6">
            <a:extLst>
              <a:ext uri="{FF2B5EF4-FFF2-40B4-BE49-F238E27FC236}">
                <a16:creationId xmlns:a16="http://schemas.microsoft.com/office/drawing/2014/main" id="{7008C41C-3172-47BD-8C03-4DA6D15C6EA3}"/>
              </a:ext>
            </a:extLst>
          </p:cNvPr>
          <p:cNvSpPr txBox="1"/>
          <p:nvPr/>
        </p:nvSpPr>
        <p:spPr>
          <a:xfrm>
            <a:off x="882389" y="2334472"/>
            <a:ext cx="7488832" cy="1754326"/>
          </a:xfrm>
          <a:prstGeom prst="rect">
            <a:avLst/>
          </a:prstGeom>
          <a:noFill/>
        </p:spPr>
        <p:txBody>
          <a:bodyPr wrap="square">
            <a:spAutoFit/>
          </a:bodyPr>
          <a:lstStyle/>
          <a:p>
            <a:pPr algn="ctr"/>
            <a:r>
              <a:rPr lang="vi-VN" sz="5400" b="1" i="1">
                <a:latin typeface="Times New Roman" panose="02020603050405020304" pitchFamily="18" charset="0"/>
                <a:cs typeface="Times New Roman" panose="02020603050405020304" pitchFamily="18" charset="0"/>
              </a:rPr>
              <a:t>Những đóng góp của Nhà máy Cơ khí Hà Nội</a:t>
            </a:r>
            <a:endParaRPr lang="vi-VN" sz="5400" b="1"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82043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4" fill="hold" grpId="0" nodeType="afterEffect">
                                  <p:stCondLst>
                                    <p:cond delay="0"/>
                                  </p:stCondLst>
                                  <p:childTnLst>
                                    <p:set>
                                      <p:cBhvr>
                                        <p:cTn id="11" dur="1" fill="hold">
                                          <p:stCondLst>
                                            <p:cond delay="0"/>
                                          </p:stCondLst>
                                        </p:cTn>
                                        <p:tgtEl>
                                          <p:spTgt spid="54"/>
                                        </p:tgtEl>
                                        <p:attrNameLst>
                                          <p:attrName>style.visibility</p:attrName>
                                        </p:attrNameLst>
                                      </p:cBhvr>
                                      <p:to>
                                        <p:strVal val="visible"/>
                                      </p:to>
                                    </p:set>
                                    <p:animEffect transition="in" filter="wipe(down)">
                                      <p:cBhvr>
                                        <p:cTn id="12" dur="500"/>
                                        <p:tgtEl>
                                          <p:spTgt spid="54"/>
                                        </p:tgtEl>
                                      </p:cBhvr>
                                    </p:animEffect>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50"/>
                                        </p:tgtEl>
                                        <p:attrNameLst>
                                          <p:attrName>style.visibility</p:attrName>
                                        </p:attrNameLst>
                                      </p:cBhvr>
                                      <p:to>
                                        <p:strVal val="visible"/>
                                      </p:to>
                                    </p:set>
                                    <p:animEffect transition="in" filter="fade">
                                      <p:cBhvr>
                                        <p:cTn id="16" dur="1000"/>
                                        <p:tgtEl>
                                          <p:spTgt spid="50"/>
                                        </p:tgtEl>
                                      </p:cBhvr>
                                    </p:animEffect>
                                    <p:anim calcmode="lin" valueType="num">
                                      <p:cBhvr>
                                        <p:cTn id="17" dur="1000" fill="hold"/>
                                        <p:tgtEl>
                                          <p:spTgt spid="50"/>
                                        </p:tgtEl>
                                        <p:attrNameLst>
                                          <p:attrName>ppt_x</p:attrName>
                                        </p:attrNameLst>
                                      </p:cBhvr>
                                      <p:tavLst>
                                        <p:tav tm="0">
                                          <p:val>
                                            <p:strVal val="#ppt_x"/>
                                          </p:val>
                                        </p:tav>
                                        <p:tav tm="100000">
                                          <p:val>
                                            <p:strVal val="#ppt_x"/>
                                          </p:val>
                                        </p:tav>
                                      </p:tavLst>
                                    </p:anim>
                                    <p:anim calcmode="lin" valueType="num">
                                      <p:cBhvr>
                                        <p:cTn id="1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1000"/>
                                        <p:tgtEl>
                                          <p:spTgt spid="7"/>
                                        </p:tgtEl>
                                      </p:cBhvr>
                                    </p:animEffect>
                                    <p:anim calcmode="lin" valueType="num">
                                      <p:cBhvr>
                                        <p:cTn id="24" dur="1000" fill="hold"/>
                                        <p:tgtEl>
                                          <p:spTgt spid="7"/>
                                        </p:tgtEl>
                                        <p:attrNameLst>
                                          <p:attrName>ppt_x</p:attrName>
                                        </p:attrNameLst>
                                      </p:cBhvr>
                                      <p:tavLst>
                                        <p:tav tm="0">
                                          <p:val>
                                            <p:strVal val="#ppt_x"/>
                                          </p:val>
                                        </p:tav>
                                        <p:tav tm="100000">
                                          <p:val>
                                            <p:strVal val="#ppt_x"/>
                                          </p:val>
                                        </p:tav>
                                      </p:tavLst>
                                    </p:anim>
                                    <p:anim calcmode="lin" valueType="num">
                                      <p:cBhvr>
                                        <p:cTn id="2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54" grpId="0" animBg="1"/>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FD90BB4-9A5F-459D-9729-820FEABEA0D2}"/>
              </a:ext>
            </a:extLst>
          </p:cNvPr>
          <p:cNvSpPr txBox="1"/>
          <p:nvPr/>
        </p:nvSpPr>
        <p:spPr>
          <a:xfrm>
            <a:off x="1835696" y="483518"/>
            <a:ext cx="5472608" cy="369332"/>
          </a:xfrm>
          <a:prstGeom prst="rect">
            <a:avLst/>
          </a:prstGeom>
          <a:noFill/>
        </p:spPr>
        <p:txBody>
          <a:bodyPr wrap="square" rtlCol="0">
            <a:spAutoFit/>
          </a:bodyPr>
          <a:lstStyle/>
          <a:p>
            <a:r>
              <a:rPr lang="en-US"/>
              <a:t>Video 2: Những sản phẩm của nhà máy cơ khí Hà Nội</a:t>
            </a:r>
          </a:p>
        </p:txBody>
      </p:sp>
    </p:spTree>
    <p:extLst>
      <p:ext uri="{BB962C8B-B14F-4D97-AF65-F5344CB8AC3E}">
        <p14:creationId xmlns:p14="http://schemas.microsoft.com/office/powerpoint/2010/main" val="35578116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8172010-6ED4-42C9-8723-F91FC18C180E}"/>
              </a:ext>
            </a:extLst>
          </p:cNvPr>
          <p:cNvSpPr txBox="1"/>
          <p:nvPr/>
        </p:nvSpPr>
        <p:spPr>
          <a:xfrm>
            <a:off x="539552" y="267494"/>
            <a:ext cx="8208912" cy="830997"/>
          </a:xfrm>
          <a:prstGeom prst="rect">
            <a:avLst/>
          </a:prstGeom>
          <a:noFill/>
        </p:spPr>
        <p:txBody>
          <a:bodyPr wrap="square" rtlCol="0">
            <a:spAutoFit/>
          </a:bodyPr>
          <a:lstStyle/>
          <a:p>
            <a:r>
              <a:rPr lang="en-US" sz="2400" i="1">
                <a:solidFill>
                  <a:srgbClr val="002060"/>
                </a:solidFill>
                <a:latin typeface="Times New Roman" panose="02020603050405020304" pitchFamily="18" charset="0"/>
                <a:cs typeface="Times New Roman" panose="02020603050405020304" pitchFamily="18" charset="0"/>
              </a:rPr>
              <a:t>Sau khi xem video và đọc SGK, hãy kể tên một số sản phẩm của Nhà máy Cơ khí Hà Nội?</a:t>
            </a:r>
          </a:p>
        </p:txBody>
      </p:sp>
      <p:pic>
        <p:nvPicPr>
          <p:cNvPr id="4" name="Picture 3">
            <a:extLst>
              <a:ext uri="{FF2B5EF4-FFF2-40B4-BE49-F238E27FC236}">
                <a16:creationId xmlns:a16="http://schemas.microsoft.com/office/drawing/2014/main" id="{C7181F61-DD86-493E-B4A9-959E5739B6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552" y="1311610"/>
            <a:ext cx="3528392" cy="252028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5" name="TextBox 4">
            <a:extLst>
              <a:ext uri="{FF2B5EF4-FFF2-40B4-BE49-F238E27FC236}">
                <a16:creationId xmlns:a16="http://schemas.microsoft.com/office/drawing/2014/main" id="{0BF131E0-985F-4BA2-9390-8CF728FE4ACE}"/>
              </a:ext>
            </a:extLst>
          </p:cNvPr>
          <p:cNvSpPr txBox="1"/>
          <p:nvPr/>
        </p:nvSpPr>
        <p:spPr>
          <a:xfrm>
            <a:off x="341530" y="4011910"/>
            <a:ext cx="3190384" cy="707886"/>
          </a:xfrm>
          <a:prstGeom prst="rect">
            <a:avLst/>
          </a:prstGeom>
          <a:noFill/>
        </p:spPr>
        <p:txBody>
          <a:bodyPr wrap="square" rtlCol="0">
            <a:spAutoFit/>
          </a:bodyPr>
          <a:lstStyle/>
          <a:p>
            <a:pPr algn="ctr"/>
            <a:r>
              <a:rPr lang="en-US" sz="2000" i="1">
                <a:latin typeface="Times New Roman" panose="02020603050405020304" pitchFamily="18" charset="0"/>
                <a:cs typeface="Times New Roman" panose="02020603050405020304" pitchFamily="18" charset="0"/>
              </a:rPr>
              <a:t>Bác Hồ đang xem sản phẩm đầu tiên của nhà máy</a:t>
            </a:r>
          </a:p>
        </p:txBody>
      </p:sp>
      <p:sp>
        <p:nvSpPr>
          <p:cNvPr id="8" name="TextBox 7">
            <a:extLst>
              <a:ext uri="{FF2B5EF4-FFF2-40B4-BE49-F238E27FC236}">
                <a16:creationId xmlns:a16="http://schemas.microsoft.com/office/drawing/2014/main" id="{4BFE8243-1D7B-4ABF-8BB0-3ED7D0927A05}"/>
              </a:ext>
            </a:extLst>
          </p:cNvPr>
          <p:cNvSpPr txBox="1"/>
          <p:nvPr/>
        </p:nvSpPr>
        <p:spPr>
          <a:xfrm>
            <a:off x="5076056" y="3977016"/>
            <a:ext cx="3190384" cy="400110"/>
          </a:xfrm>
          <a:prstGeom prst="rect">
            <a:avLst/>
          </a:prstGeom>
          <a:noFill/>
        </p:spPr>
        <p:txBody>
          <a:bodyPr wrap="square" rtlCol="0">
            <a:spAutoFit/>
          </a:bodyPr>
          <a:lstStyle/>
          <a:p>
            <a:pPr algn="ctr"/>
            <a:r>
              <a:rPr lang="en-US" sz="2000" i="1">
                <a:latin typeface="Times New Roman" panose="02020603050405020304" pitchFamily="18" charset="0"/>
                <a:cs typeface="Times New Roman" panose="02020603050405020304" pitchFamily="18" charset="0"/>
              </a:rPr>
              <a:t>Máy phay</a:t>
            </a:r>
          </a:p>
        </p:txBody>
      </p:sp>
      <p:pic>
        <p:nvPicPr>
          <p:cNvPr id="9" name="Picture 4" descr="Máy phay công nghiệp">
            <a:extLst>
              <a:ext uri="{FF2B5EF4-FFF2-40B4-BE49-F238E27FC236}">
                <a16:creationId xmlns:a16="http://schemas.microsoft.com/office/drawing/2014/main" id="{8AD05D7E-F1F3-482F-8633-C4E6AABC0C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3555" y="1302001"/>
            <a:ext cx="3719427" cy="2529889"/>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2423355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down)">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ipe(down)">
                                      <p:cBhvr>
                                        <p:cTn id="3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8172010-6ED4-42C9-8723-F91FC18C180E}"/>
              </a:ext>
            </a:extLst>
          </p:cNvPr>
          <p:cNvSpPr txBox="1"/>
          <p:nvPr/>
        </p:nvSpPr>
        <p:spPr>
          <a:xfrm>
            <a:off x="539552" y="267494"/>
            <a:ext cx="8208912" cy="830997"/>
          </a:xfrm>
          <a:prstGeom prst="rect">
            <a:avLst/>
          </a:prstGeom>
          <a:noFill/>
        </p:spPr>
        <p:txBody>
          <a:bodyPr wrap="square" rtlCol="0">
            <a:spAutoFit/>
          </a:bodyPr>
          <a:lstStyle/>
          <a:p>
            <a:r>
              <a:rPr lang="en-US" sz="2400" i="1">
                <a:solidFill>
                  <a:srgbClr val="002060"/>
                </a:solidFill>
                <a:latin typeface="Times New Roman" panose="02020603050405020304" pitchFamily="18" charset="0"/>
                <a:cs typeface="Times New Roman" panose="02020603050405020304" pitchFamily="18" charset="0"/>
              </a:rPr>
              <a:t>Sau khi xem video và đọc SGK, hãy kể tên một số sản phẩm của Nhà máy Cơ khí Hà Nội?</a:t>
            </a:r>
          </a:p>
        </p:txBody>
      </p:sp>
      <p:sp>
        <p:nvSpPr>
          <p:cNvPr id="5" name="TextBox 4">
            <a:extLst>
              <a:ext uri="{FF2B5EF4-FFF2-40B4-BE49-F238E27FC236}">
                <a16:creationId xmlns:a16="http://schemas.microsoft.com/office/drawing/2014/main" id="{0BF131E0-985F-4BA2-9390-8CF728FE4ACE}"/>
              </a:ext>
            </a:extLst>
          </p:cNvPr>
          <p:cNvSpPr txBox="1"/>
          <p:nvPr/>
        </p:nvSpPr>
        <p:spPr>
          <a:xfrm>
            <a:off x="755576" y="4045009"/>
            <a:ext cx="2006813" cy="400110"/>
          </a:xfrm>
          <a:prstGeom prst="rect">
            <a:avLst/>
          </a:prstGeom>
          <a:noFill/>
        </p:spPr>
        <p:txBody>
          <a:bodyPr wrap="square" rtlCol="0">
            <a:spAutoFit/>
          </a:bodyPr>
          <a:lstStyle/>
          <a:p>
            <a:pPr algn="ctr"/>
            <a:r>
              <a:rPr lang="en-US" sz="2000" i="1">
                <a:latin typeface="Times New Roman" panose="02020603050405020304" pitchFamily="18" charset="0"/>
                <a:cs typeface="Times New Roman" panose="02020603050405020304" pitchFamily="18" charset="0"/>
              </a:rPr>
              <a:t>Máy tiện</a:t>
            </a:r>
          </a:p>
        </p:txBody>
      </p:sp>
      <p:sp>
        <p:nvSpPr>
          <p:cNvPr id="8" name="TextBox 7">
            <a:extLst>
              <a:ext uri="{FF2B5EF4-FFF2-40B4-BE49-F238E27FC236}">
                <a16:creationId xmlns:a16="http://schemas.microsoft.com/office/drawing/2014/main" id="{4BFE8243-1D7B-4ABF-8BB0-3ED7D0927A05}"/>
              </a:ext>
            </a:extLst>
          </p:cNvPr>
          <p:cNvSpPr txBox="1"/>
          <p:nvPr/>
        </p:nvSpPr>
        <p:spPr>
          <a:xfrm>
            <a:off x="3464937" y="4026540"/>
            <a:ext cx="1944216" cy="400110"/>
          </a:xfrm>
          <a:prstGeom prst="rect">
            <a:avLst/>
          </a:prstGeom>
          <a:noFill/>
        </p:spPr>
        <p:txBody>
          <a:bodyPr wrap="square" rtlCol="0">
            <a:spAutoFit/>
          </a:bodyPr>
          <a:lstStyle/>
          <a:p>
            <a:pPr algn="ctr"/>
            <a:r>
              <a:rPr lang="en-US" sz="2000" i="1">
                <a:latin typeface="Times New Roman" panose="02020603050405020304" pitchFamily="18" charset="0"/>
                <a:cs typeface="Times New Roman" panose="02020603050405020304" pitchFamily="18" charset="0"/>
              </a:rPr>
              <a:t>Máy khoan</a:t>
            </a:r>
          </a:p>
        </p:txBody>
      </p:sp>
      <p:pic>
        <p:nvPicPr>
          <p:cNvPr id="6" name="Picture 5">
            <a:extLst>
              <a:ext uri="{FF2B5EF4-FFF2-40B4-BE49-F238E27FC236}">
                <a16:creationId xmlns:a16="http://schemas.microsoft.com/office/drawing/2014/main" id="{12E5E1CC-1E1B-4DA3-927A-EFAE92734E7F}"/>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2593" b="98889" l="3209" r="91444">
                        <a14:foregroundMark x1="27807" y1="6296" x2="27807" y2="6296"/>
                        <a14:foregroundMark x1="58289" y1="2593" x2="58289" y2="2593"/>
                        <a14:foregroundMark x1="91444" y1="9259" x2="91444" y2="9259"/>
                        <a14:foregroundMark x1="30481" y1="93704" x2="30481" y2="93704"/>
                        <a14:foregroundMark x1="3209" y1="89259" x2="3209" y2="89259"/>
                        <a14:foregroundMark x1="33155" y1="98889" x2="33155" y2="98889"/>
                      </a14:backgroundRemoval>
                    </a14:imgEffect>
                  </a14:imgLayer>
                </a14:imgProps>
              </a:ext>
              <a:ext uri="{28A0092B-C50C-407E-A947-70E740481C1C}">
                <a14:useLocalDpi xmlns:a14="http://schemas.microsoft.com/office/drawing/2010/main" val="0"/>
              </a:ext>
            </a:extLst>
          </a:blip>
          <a:stretch>
            <a:fillRect/>
          </a:stretch>
        </p:blipFill>
        <p:spPr>
          <a:xfrm>
            <a:off x="3948980" y="1685063"/>
            <a:ext cx="1246806" cy="1800201"/>
          </a:xfrm>
          <a:prstGeom prst="rect">
            <a:avLst/>
          </a:prstGeom>
        </p:spPr>
      </p:pic>
      <p:pic>
        <p:nvPicPr>
          <p:cNvPr id="9" name="Picture 8">
            <a:extLst>
              <a:ext uri="{FF2B5EF4-FFF2-40B4-BE49-F238E27FC236}">
                <a16:creationId xmlns:a16="http://schemas.microsoft.com/office/drawing/2014/main" id="{14517824-BD30-4E88-87F3-030717ABD39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12988"/>
          <a:stretch/>
        </p:blipFill>
        <p:spPr>
          <a:xfrm>
            <a:off x="474705" y="1328685"/>
            <a:ext cx="3017941" cy="206755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10" name="TextBox 9">
            <a:extLst>
              <a:ext uri="{FF2B5EF4-FFF2-40B4-BE49-F238E27FC236}">
                <a16:creationId xmlns:a16="http://schemas.microsoft.com/office/drawing/2014/main" id="{D6A56FFD-509E-4984-B394-CF1099B3177D}"/>
              </a:ext>
            </a:extLst>
          </p:cNvPr>
          <p:cNvSpPr txBox="1"/>
          <p:nvPr/>
        </p:nvSpPr>
        <p:spPr>
          <a:xfrm>
            <a:off x="5444956" y="3626430"/>
            <a:ext cx="3600400" cy="1200329"/>
          </a:xfrm>
          <a:prstGeom prst="rect">
            <a:avLst/>
          </a:prstGeom>
          <a:noFill/>
        </p:spPr>
        <p:txBody>
          <a:bodyPr wrap="square">
            <a:spAutoFit/>
          </a:bodyPr>
          <a:lstStyle/>
          <a:p>
            <a:pPr algn="ctr"/>
            <a:r>
              <a:rPr lang="en-US" b="0" i="1">
                <a:solidFill>
                  <a:srgbClr val="000000"/>
                </a:solidFill>
                <a:effectLst/>
                <a:latin typeface="Times New Roman" panose="02020603050405020304" pitchFamily="18" charset="0"/>
                <a:cs typeface="Times New Roman" panose="02020603050405020304" pitchFamily="18" charset="0"/>
              </a:rPr>
              <a:t>Tên lửa A12: gọn nhẹ, bắn phá dữ dội vào các sân bay, khu quân sự, … gây bao nỗi kinh hoàng cho Mĩ và quân đội Sài Gòn</a:t>
            </a:r>
            <a:endParaRPr lang="en-US">
              <a:latin typeface="Times New Roman" panose="02020603050405020304" pitchFamily="18" charset="0"/>
              <a:cs typeface="Times New Roman" panose="02020603050405020304" pitchFamily="18" charset="0"/>
            </a:endParaRPr>
          </a:p>
        </p:txBody>
      </p:sp>
      <p:pic>
        <p:nvPicPr>
          <p:cNvPr id="11" name="Picture 4" descr="Tên lửa A12">
            <a:extLst>
              <a:ext uri="{FF2B5EF4-FFF2-40B4-BE49-F238E27FC236}">
                <a16:creationId xmlns:a16="http://schemas.microsoft.com/office/drawing/2014/main" id="{24D8FA10-4FD0-42BB-B250-99FBE77BC22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52120" y="1328684"/>
            <a:ext cx="3017941" cy="206755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44389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down)">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wipe(down)">
                                      <p:cBhvr>
                                        <p:cTn id="3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a:extLst>
              <a:ext uri="{FF2B5EF4-FFF2-40B4-BE49-F238E27FC236}">
                <a16:creationId xmlns:a16="http://schemas.microsoft.com/office/drawing/2014/main" id="{CF2E2878-F4EE-4544-B2E6-3E5B45B788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2001202" y="-1999297"/>
            <a:ext cx="5143501" cy="9142098"/>
          </a:xfrm>
          <a:prstGeom prst="rect">
            <a:avLst/>
          </a:prstGeom>
        </p:spPr>
      </p:pic>
      <p:sp>
        <p:nvSpPr>
          <p:cNvPr id="37" name="文本框 36">
            <a:extLst>
              <a:ext uri="{FF2B5EF4-FFF2-40B4-BE49-F238E27FC236}">
                <a16:creationId xmlns:a16="http://schemas.microsoft.com/office/drawing/2014/main" id="{1F8B361E-5393-425D-993F-3FC3507D2E02}"/>
              </a:ext>
            </a:extLst>
          </p:cNvPr>
          <p:cNvSpPr txBox="1"/>
          <p:nvPr/>
        </p:nvSpPr>
        <p:spPr>
          <a:xfrm>
            <a:off x="3010177" y="1707654"/>
            <a:ext cx="5688632" cy="2039254"/>
          </a:xfrm>
          <a:prstGeom prst="rect">
            <a:avLst/>
          </a:prstGeom>
          <a:noFill/>
        </p:spPr>
        <p:txBody>
          <a:bodyPr wrap="square" rtlCol="0">
            <a:prstTxWarp prst="textPlain">
              <a:avLst>
                <a:gd name="adj" fmla="val 48195"/>
              </a:avLst>
            </a:prstTxWarp>
            <a:spAutoFit/>
            <a:scene3d>
              <a:camera prst="orthographicFront"/>
              <a:lightRig rig="threePt" dir="t"/>
            </a:scene3d>
            <a:sp3d contourW="12700"/>
          </a:bodyPr>
          <a:lstStyle/>
          <a:p>
            <a:pPr algn="ctr"/>
            <a:r>
              <a:rPr lang="en-US" altLang="zh-CN" sz="7200" b="1">
                <a:gradFill>
                  <a:gsLst>
                    <a:gs pos="0">
                      <a:schemeClr val="accent2">
                        <a:alpha val="60000"/>
                      </a:schemeClr>
                    </a:gs>
                    <a:gs pos="100000">
                      <a:schemeClr val="accent2">
                        <a:lumMod val="50000"/>
                      </a:schemeClr>
                    </a:gs>
                  </a:gsLst>
                  <a:lin ang="5400000" scaled="1"/>
                </a:gradFill>
                <a:effectLst>
                  <a:outerShdw blurRad="38100" dist="38100" dir="2700000" algn="tl">
                    <a:srgbClr val="000000">
                      <a:alpha val="43137"/>
                    </a:srgbClr>
                  </a:outerShdw>
                </a:effectLst>
                <a:latin typeface="UTM Cooper Black" panose="02040603050506020204" pitchFamily="18" charset="0"/>
                <a:cs typeface="+mn-ea"/>
                <a:sym typeface="+mn-lt"/>
              </a:rPr>
              <a:t>Khởi động</a:t>
            </a:r>
            <a:endParaRPr lang="en-US" altLang="zh-CN" sz="7200" b="1" dirty="0">
              <a:gradFill>
                <a:gsLst>
                  <a:gs pos="0">
                    <a:schemeClr val="accent2">
                      <a:alpha val="60000"/>
                    </a:schemeClr>
                  </a:gs>
                  <a:gs pos="100000">
                    <a:schemeClr val="accent2">
                      <a:lumMod val="50000"/>
                    </a:schemeClr>
                  </a:gs>
                </a:gsLst>
                <a:lin ang="5400000" scaled="1"/>
              </a:gradFill>
              <a:effectLst>
                <a:outerShdw blurRad="38100" dist="38100" dir="2700000" algn="tl">
                  <a:srgbClr val="000000">
                    <a:alpha val="43137"/>
                  </a:srgbClr>
                </a:outerShdw>
              </a:effectLst>
              <a:latin typeface="UTM Cooper Black" panose="02040603050506020204" pitchFamily="18" charset="0"/>
              <a:cs typeface="+mn-ea"/>
              <a:sym typeface="+mn-lt"/>
            </a:endParaRPr>
          </a:p>
        </p:txBody>
      </p:sp>
      <p:grpSp>
        <p:nvGrpSpPr>
          <p:cNvPr id="8" name="Group 7">
            <a:extLst>
              <a:ext uri="{FF2B5EF4-FFF2-40B4-BE49-F238E27FC236}">
                <a16:creationId xmlns:a16="http://schemas.microsoft.com/office/drawing/2014/main" id="{90FEC6FE-0CDE-47E8-9C73-3645E7A1E19C}"/>
              </a:ext>
            </a:extLst>
          </p:cNvPr>
          <p:cNvGrpSpPr/>
          <p:nvPr/>
        </p:nvGrpSpPr>
        <p:grpSpPr>
          <a:xfrm>
            <a:off x="467544" y="51470"/>
            <a:ext cx="8475675" cy="1152128"/>
            <a:chOff x="226150" y="186636"/>
            <a:chExt cx="8475675" cy="1152128"/>
          </a:xfrm>
        </p:grpSpPr>
        <p:pic>
          <p:nvPicPr>
            <p:cNvPr id="7" name="Picture 6">
              <a:extLst>
                <a:ext uri="{FF2B5EF4-FFF2-40B4-BE49-F238E27FC236}">
                  <a16:creationId xmlns:a16="http://schemas.microsoft.com/office/drawing/2014/main" id="{1F371259-950A-45C4-933A-F75EDBE06151}"/>
                </a:ext>
              </a:extLst>
            </p:cNvPr>
            <p:cNvPicPr>
              <a:picLocks noChangeAspect="1"/>
            </p:cNvPicPr>
            <p:nvPr/>
          </p:nvPicPr>
          <p:blipFill rotWithShape="1">
            <a:blip r:embed="rId4">
              <a:extLst>
                <a:ext uri="{28A0092B-C50C-407E-A947-70E740481C1C}">
                  <a14:useLocalDpi xmlns:a14="http://schemas.microsoft.com/office/drawing/2010/main" val="0"/>
                </a:ext>
              </a:extLst>
            </a:blip>
            <a:srcRect l="26925" t="12200" r="29275" b="65400"/>
            <a:stretch/>
          </p:blipFill>
          <p:spPr>
            <a:xfrm>
              <a:off x="226150" y="186636"/>
              <a:ext cx="4417857" cy="1152128"/>
            </a:xfrm>
            <a:prstGeom prst="rect">
              <a:avLst/>
            </a:prstGeom>
          </p:spPr>
        </p:pic>
        <p:pic>
          <p:nvPicPr>
            <p:cNvPr id="14" name="Picture 13">
              <a:extLst>
                <a:ext uri="{FF2B5EF4-FFF2-40B4-BE49-F238E27FC236}">
                  <a16:creationId xmlns:a16="http://schemas.microsoft.com/office/drawing/2014/main" id="{D68224AB-E610-4D60-9DD3-99E4F18E190B}"/>
                </a:ext>
              </a:extLst>
            </p:cNvPr>
            <p:cNvPicPr>
              <a:picLocks noChangeAspect="1"/>
            </p:cNvPicPr>
            <p:nvPr/>
          </p:nvPicPr>
          <p:blipFill rotWithShape="1">
            <a:blip r:embed="rId4">
              <a:extLst>
                <a:ext uri="{28A0092B-C50C-407E-A947-70E740481C1C}">
                  <a14:useLocalDpi xmlns:a14="http://schemas.microsoft.com/office/drawing/2010/main" val="0"/>
                </a:ext>
              </a:extLst>
            </a:blip>
            <a:srcRect l="26925" t="12200" r="29275" b="65400"/>
            <a:stretch/>
          </p:blipFill>
          <p:spPr>
            <a:xfrm>
              <a:off x="4283968" y="186636"/>
              <a:ext cx="4417857" cy="1152128"/>
            </a:xfrm>
            <a:prstGeom prst="rect">
              <a:avLst/>
            </a:prstGeom>
          </p:spPr>
        </p:pic>
      </p:grpSp>
      <p:pic>
        <p:nvPicPr>
          <p:cNvPr id="10" name="Picture 9">
            <a:extLst>
              <a:ext uri="{FF2B5EF4-FFF2-40B4-BE49-F238E27FC236}">
                <a16:creationId xmlns:a16="http://schemas.microsoft.com/office/drawing/2014/main" id="{34B5FE3A-619D-482F-915F-0943E624CCAB}"/>
              </a:ext>
            </a:extLst>
          </p:cNvPr>
          <p:cNvPicPr>
            <a:picLocks noChangeAspect="1"/>
          </p:cNvPicPr>
          <p:nvPr/>
        </p:nvPicPr>
        <p:blipFill rotWithShape="1">
          <a:blip r:embed="rId5">
            <a:extLst>
              <a:ext uri="{28A0092B-C50C-407E-A947-70E740481C1C}">
                <a14:useLocalDpi xmlns:a14="http://schemas.microsoft.com/office/drawing/2010/main" val="0"/>
              </a:ext>
            </a:extLst>
          </a:blip>
          <a:srcRect l="55512" t="2401" r="14563" b="52800"/>
          <a:stretch/>
        </p:blipFill>
        <p:spPr>
          <a:xfrm>
            <a:off x="-161527" y="1528080"/>
            <a:ext cx="3171704" cy="3554341"/>
          </a:xfrm>
          <a:prstGeom prst="rect">
            <a:avLst/>
          </a:prstGeom>
        </p:spPr>
      </p:pic>
    </p:spTree>
    <p:extLst>
      <p:ext uri="{BB962C8B-B14F-4D97-AF65-F5344CB8AC3E}">
        <p14:creationId xmlns:p14="http://schemas.microsoft.com/office/powerpoint/2010/main" val="3047298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anim calcmode="lin" valueType="num">
                                      <p:cBhvr>
                                        <p:cTn id="14" dur="1000" fill="hold"/>
                                        <p:tgtEl>
                                          <p:spTgt spid="10"/>
                                        </p:tgtEl>
                                        <p:attrNameLst>
                                          <p:attrName>ppt_x</p:attrName>
                                        </p:attrNameLst>
                                      </p:cBhvr>
                                      <p:tavLst>
                                        <p:tav tm="0">
                                          <p:val>
                                            <p:strVal val="#ppt_x"/>
                                          </p:val>
                                        </p:tav>
                                        <p:tav tm="100000">
                                          <p:val>
                                            <p:strVal val="#ppt_x"/>
                                          </p:val>
                                        </p:tav>
                                      </p:tavLst>
                                    </p:anim>
                                    <p:anim calcmode="lin" valueType="num">
                                      <p:cBhvr>
                                        <p:cTn id="15" dur="1000" fill="hold"/>
                                        <p:tgtEl>
                                          <p:spTgt spid="10"/>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2" presetClass="entr" presetSubtype="2"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additive="base">
                                        <p:cTn id="19" dur="500" fill="hold"/>
                                        <p:tgtEl>
                                          <p:spTgt spid="37"/>
                                        </p:tgtEl>
                                        <p:attrNameLst>
                                          <p:attrName>ppt_x</p:attrName>
                                        </p:attrNameLst>
                                      </p:cBhvr>
                                      <p:tavLst>
                                        <p:tav tm="0">
                                          <p:val>
                                            <p:strVal val="1+#ppt_w/2"/>
                                          </p:val>
                                        </p:tav>
                                        <p:tav tm="100000">
                                          <p:val>
                                            <p:strVal val="#ppt_x"/>
                                          </p:val>
                                        </p:tav>
                                      </p:tavLst>
                                    </p:anim>
                                    <p:anim calcmode="lin" valueType="num">
                                      <p:cBhvr additive="base">
                                        <p:cTn id="20" dur="500" fill="hold"/>
                                        <p:tgtEl>
                                          <p:spTgt spid="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43360C2A-00C4-46B3-8EFF-979A8EC88764}"/>
              </a:ext>
            </a:extLst>
          </p:cNvPr>
          <p:cNvSpPr txBox="1"/>
          <p:nvPr/>
        </p:nvSpPr>
        <p:spPr>
          <a:xfrm>
            <a:off x="683568" y="328474"/>
            <a:ext cx="7848872" cy="954107"/>
          </a:xfrm>
          <a:prstGeom prst="rect">
            <a:avLst/>
          </a:prstGeom>
          <a:noFill/>
        </p:spPr>
        <p:txBody>
          <a:bodyPr wrap="square">
            <a:spAutoFit/>
          </a:bodyPr>
          <a:lstStyle/>
          <a:p>
            <a:pPr algn="just"/>
            <a:r>
              <a:rPr lang="vi-VN" sz="2800" b="1">
                <a:solidFill>
                  <a:srgbClr val="C00000"/>
                </a:solidFill>
                <a:latin typeface="Times New Roman" pitchFamily="18" charset="0"/>
              </a:rPr>
              <a:t>Nhà máy Cơ khí Hà Nội đã có đóng góp gì trong công cuộc xây dựng và bảo vệ đất nước ?</a:t>
            </a:r>
            <a:endParaRPr lang="en-US" sz="2800">
              <a:solidFill>
                <a:srgbClr val="C00000"/>
              </a:solidFill>
            </a:endParaRPr>
          </a:p>
        </p:txBody>
      </p:sp>
      <p:sp>
        <p:nvSpPr>
          <p:cNvPr id="10" name="Arrow: Right 9">
            <a:extLst>
              <a:ext uri="{FF2B5EF4-FFF2-40B4-BE49-F238E27FC236}">
                <a16:creationId xmlns:a16="http://schemas.microsoft.com/office/drawing/2014/main" id="{85B47E3F-6A2F-491C-AC02-430E3C457B04}"/>
              </a:ext>
            </a:extLst>
          </p:cNvPr>
          <p:cNvSpPr/>
          <p:nvPr/>
        </p:nvSpPr>
        <p:spPr>
          <a:xfrm>
            <a:off x="395536" y="1491630"/>
            <a:ext cx="576064" cy="360040"/>
          </a:xfrm>
          <a:prstGeom prst="rightArrow">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39845236-11D5-492A-9AD5-6158BA3C2981}"/>
              </a:ext>
            </a:extLst>
          </p:cNvPr>
          <p:cNvSpPr txBox="1"/>
          <p:nvPr/>
        </p:nvSpPr>
        <p:spPr>
          <a:xfrm>
            <a:off x="1115616" y="1436171"/>
            <a:ext cx="7128792" cy="830997"/>
          </a:xfrm>
          <a:prstGeom prst="rect">
            <a:avLst/>
          </a:prstGeom>
          <a:noFill/>
        </p:spPr>
        <p:txBody>
          <a:bodyPr wrap="square">
            <a:spAutoFit/>
          </a:bodyPr>
          <a:lstStyle/>
          <a:p>
            <a:pPr algn="just" eaLnBrk="1" hangingPunct="1">
              <a:spcBef>
                <a:spcPct val="50000"/>
              </a:spcBef>
              <a:buFont typeface="Wingdings" pitchFamily="2" charset="2"/>
              <a:buNone/>
            </a:pPr>
            <a:r>
              <a:rPr lang="en-US" sz="2400" b="1">
                <a:latin typeface="Times New Roman" pitchFamily="18" charset="0"/>
              </a:rPr>
              <a:t>Đóng góp vào c</a:t>
            </a:r>
            <a:r>
              <a:rPr lang="vi-VN" sz="2400" b="1">
                <a:latin typeface="Times New Roman" pitchFamily="18" charset="0"/>
              </a:rPr>
              <a:t>ông cuộc lao động xây dựng chủ nghĩa xã hội ở miền Bắc.</a:t>
            </a:r>
          </a:p>
        </p:txBody>
      </p:sp>
      <p:sp>
        <p:nvSpPr>
          <p:cNvPr id="13" name="Arrow: Right 12">
            <a:extLst>
              <a:ext uri="{FF2B5EF4-FFF2-40B4-BE49-F238E27FC236}">
                <a16:creationId xmlns:a16="http://schemas.microsoft.com/office/drawing/2014/main" id="{B002D3F4-70E1-40B3-8CD6-1A318535BFA9}"/>
              </a:ext>
            </a:extLst>
          </p:cNvPr>
          <p:cNvSpPr/>
          <p:nvPr/>
        </p:nvSpPr>
        <p:spPr>
          <a:xfrm>
            <a:off x="397732" y="2500612"/>
            <a:ext cx="576064" cy="360040"/>
          </a:xfrm>
          <a:prstGeom prst="rightArrow">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F71ED3F-777B-43BB-8EC2-15B656415086}"/>
              </a:ext>
            </a:extLst>
          </p:cNvPr>
          <p:cNvSpPr txBox="1"/>
          <p:nvPr/>
        </p:nvSpPr>
        <p:spPr>
          <a:xfrm>
            <a:off x="1043608" y="2420758"/>
            <a:ext cx="7200800" cy="830997"/>
          </a:xfrm>
          <a:prstGeom prst="rect">
            <a:avLst/>
          </a:prstGeom>
          <a:noFill/>
        </p:spPr>
        <p:txBody>
          <a:bodyPr wrap="square">
            <a:spAutoFit/>
          </a:bodyPr>
          <a:lstStyle/>
          <a:p>
            <a:r>
              <a:rPr lang="vi-VN" sz="2400" b="1">
                <a:latin typeface="Times New Roman" pitchFamily="18" charset="0"/>
              </a:rPr>
              <a:t>Cùng bộ đội đánh giặc trên chiến trường miền Nam (tên lửa A12). </a:t>
            </a:r>
            <a:endParaRPr lang="en-US" sz="2400"/>
          </a:p>
        </p:txBody>
      </p:sp>
      <p:sp>
        <p:nvSpPr>
          <p:cNvPr id="17" name="Rectangle: Rounded Corners 16">
            <a:extLst>
              <a:ext uri="{FF2B5EF4-FFF2-40B4-BE49-F238E27FC236}">
                <a16:creationId xmlns:a16="http://schemas.microsoft.com/office/drawing/2014/main" id="{76665032-B4DF-4A21-8101-5D14731165DF}"/>
              </a:ext>
            </a:extLst>
          </p:cNvPr>
          <p:cNvSpPr/>
          <p:nvPr/>
        </p:nvSpPr>
        <p:spPr>
          <a:xfrm>
            <a:off x="323528" y="3509594"/>
            <a:ext cx="8496944" cy="95410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a:latin typeface="Times New Roman" pitchFamily="18" charset="0"/>
              </a:rPr>
              <a:t>Nhà máy Cơ khí Hà Nội luôn đạt được thành tích to lớn, góp phần quan trọng vào công cuộc xây dựng và bảo vệ Tổ Quốc.</a:t>
            </a:r>
            <a:endParaRPr lang="en-US" sz="2400"/>
          </a:p>
        </p:txBody>
      </p:sp>
    </p:spTree>
    <p:extLst>
      <p:ext uri="{BB962C8B-B14F-4D97-AF65-F5344CB8AC3E}">
        <p14:creationId xmlns:p14="http://schemas.microsoft.com/office/powerpoint/2010/main" val="28675804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out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0-#ppt_w/2"/>
                                          </p:val>
                                        </p:tav>
                                        <p:tav tm="100000">
                                          <p:val>
                                            <p:strVal val="#ppt_x"/>
                                          </p:val>
                                        </p:tav>
                                      </p:tavLst>
                                    </p:anim>
                                    <p:anim calcmode="lin" valueType="num">
                                      <p:cBhvr additive="base">
                                        <p:cTn id="13" dur="500" fill="hold"/>
                                        <p:tgtEl>
                                          <p:spTgt spid="10"/>
                                        </p:tgtEl>
                                        <p:attrNameLst>
                                          <p:attrName>ppt_y</p:attrName>
                                        </p:attrNameLst>
                                      </p:cBhvr>
                                      <p:tavLst>
                                        <p:tav tm="0">
                                          <p:val>
                                            <p:strVal val="#ppt_y"/>
                                          </p:val>
                                        </p:tav>
                                        <p:tav tm="100000">
                                          <p:val>
                                            <p:strVal val="#ppt_y"/>
                                          </p:val>
                                        </p:tav>
                                      </p:tavLst>
                                    </p:anim>
                                  </p:childTnLst>
                                </p:cTn>
                              </p:par>
                            </p:childTnLst>
                          </p:cTn>
                        </p:par>
                        <p:par>
                          <p:cTn id="14" fill="hold">
                            <p:stCondLst>
                              <p:cond delay="500"/>
                            </p:stCondLst>
                            <p:childTnLst>
                              <p:par>
                                <p:cTn id="15" presetID="22" presetClass="entr" presetSubtype="8"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additive="base">
                                        <p:cTn id="22" dur="500" fill="hold"/>
                                        <p:tgtEl>
                                          <p:spTgt spid="13"/>
                                        </p:tgtEl>
                                        <p:attrNameLst>
                                          <p:attrName>ppt_x</p:attrName>
                                        </p:attrNameLst>
                                      </p:cBhvr>
                                      <p:tavLst>
                                        <p:tav tm="0">
                                          <p:val>
                                            <p:strVal val="0-#ppt_w/2"/>
                                          </p:val>
                                        </p:tav>
                                        <p:tav tm="100000">
                                          <p:val>
                                            <p:strVal val="#ppt_x"/>
                                          </p:val>
                                        </p:tav>
                                      </p:tavLst>
                                    </p:anim>
                                    <p:anim calcmode="lin" valueType="num">
                                      <p:cBhvr additive="base">
                                        <p:cTn id="23" dur="500" fill="hold"/>
                                        <p:tgtEl>
                                          <p:spTgt spid="13"/>
                                        </p:tgtEl>
                                        <p:attrNameLst>
                                          <p:attrName>ppt_y</p:attrName>
                                        </p:attrNameLst>
                                      </p:cBhvr>
                                      <p:tavLst>
                                        <p:tav tm="0">
                                          <p:val>
                                            <p:strVal val="#ppt_y"/>
                                          </p:val>
                                        </p:tav>
                                        <p:tav tm="100000">
                                          <p:val>
                                            <p:strVal val="#ppt_y"/>
                                          </p:val>
                                        </p:tav>
                                      </p:tavLst>
                                    </p:anim>
                                  </p:childTnLst>
                                </p:cTn>
                              </p:par>
                            </p:childTnLst>
                          </p:cTn>
                        </p:par>
                        <p:par>
                          <p:cTn id="24" fill="hold">
                            <p:stCondLst>
                              <p:cond delay="500"/>
                            </p:stCondLst>
                            <p:childTnLst>
                              <p:par>
                                <p:cTn id="25" presetID="22" presetClass="entr" presetSubtype="8"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p:cTn id="32" dur="500" fill="hold"/>
                                        <p:tgtEl>
                                          <p:spTgt spid="17"/>
                                        </p:tgtEl>
                                        <p:attrNameLst>
                                          <p:attrName>ppt_w</p:attrName>
                                        </p:attrNameLst>
                                      </p:cBhvr>
                                      <p:tavLst>
                                        <p:tav tm="0">
                                          <p:val>
                                            <p:fltVal val="0"/>
                                          </p:val>
                                        </p:tav>
                                        <p:tav tm="100000">
                                          <p:val>
                                            <p:strVal val="#ppt_w"/>
                                          </p:val>
                                        </p:tav>
                                      </p:tavLst>
                                    </p:anim>
                                    <p:anim calcmode="lin" valueType="num">
                                      <p:cBhvr>
                                        <p:cTn id="33" dur="500" fill="hold"/>
                                        <p:tgtEl>
                                          <p:spTgt spid="17"/>
                                        </p:tgtEl>
                                        <p:attrNameLst>
                                          <p:attrName>ppt_h</p:attrName>
                                        </p:attrNameLst>
                                      </p:cBhvr>
                                      <p:tavLst>
                                        <p:tav tm="0">
                                          <p:val>
                                            <p:fltVal val="0"/>
                                          </p:val>
                                        </p:tav>
                                        <p:tav tm="100000">
                                          <p:val>
                                            <p:strVal val="#ppt_h"/>
                                          </p:val>
                                        </p:tav>
                                      </p:tavLst>
                                    </p:anim>
                                    <p:animEffect transition="in" filter="fade">
                                      <p:cBhvr>
                                        <p:cTn id="3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12" grpId="0"/>
      <p:bldP spid="13" grpId="0" animBg="1"/>
      <p:bldP spid="15" grpId="0"/>
      <p:bldP spid="1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E26121DC-3642-4F02-AC5F-256AF840D049}"/>
              </a:ext>
            </a:extLst>
          </p:cNvPr>
          <p:cNvSpPr/>
          <p:nvPr/>
        </p:nvSpPr>
        <p:spPr>
          <a:xfrm>
            <a:off x="93646" y="1557230"/>
            <a:ext cx="1894953" cy="1224136"/>
          </a:xfrm>
          <a:prstGeom prst="ellipse">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vi-VN" sz="2000">
                <a:latin typeface="Times New Roman" panose="02020603050405020304" pitchFamily="18" charset="0"/>
                <a:cs typeface="Times New Roman" panose="02020603050405020304" pitchFamily="18" charset="0"/>
              </a:rPr>
              <a:t>Năm 1958 - 1965</a:t>
            </a:r>
            <a:endParaRPr lang="en-US" sz="2000">
              <a:latin typeface="Times New Roman" panose="02020603050405020304" pitchFamily="18" charset="0"/>
              <a:cs typeface="Times New Roman" panose="02020603050405020304" pitchFamily="18" charset="0"/>
            </a:endParaRPr>
          </a:p>
        </p:txBody>
      </p:sp>
      <p:cxnSp>
        <p:nvCxnSpPr>
          <p:cNvPr id="3" name="Straight Arrow Connector 2">
            <a:extLst>
              <a:ext uri="{FF2B5EF4-FFF2-40B4-BE49-F238E27FC236}">
                <a16:creationId xmlns:a16="http://schemas.microsoft.com/office/drawing/2014/main" id="{0EAD8357-A61D-4E4A-93D0-5333EB9305B9}"/>
              </a:ext>
            </a:extLst>
          </p:cNvPr>
          <p:cNvCxnSpPr/>
          <p:nvPr/>
        </p:nvCxnSpPr>
        <p:spPr>
          <a:xfrm flipV="1">
            <a:off x="1979712" y="970883"/>
            <a:ext cx="864096" cy="122413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 name="Rounded Rectangle 8">
            <a:extLst>
              <a:ext uri="{FF2B5EF4-FFF2-40B4-BE49-F238E27FC236}">
                <a16:creationId xmlns:a16="http://schemas.microsoft.com/office/drawing/2014/main" id="{06575D36-531E-4FD9-9379-E3A728EBC816}"/>
              </a:ext>
            </a:extLst>
          </p:cNvPr>
          <p:cNvSpPr/>
          <p:nvPr/>
        </p:nvSpPr>
        <p:spPr>
          <a:xfrm>
            <a:off x="2875266" y="356194"/>
            <a:ext cx="6048672" cy="815195"/>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vi-VN" sz="2000">
                <a:latin typeface="Times New Roman" panose="02020603050405020304" pitchFamily="18" charset="0"/>
                <a:cs typeface="Times New Roman" panose="02020603050405020304" pitchFamily="18" charset="0"/>
              </a:rPr>
              <a:t>Sản xuất 3353 máy công cụ các loại, tên lửa A12 là một trong những sản phẩm phục vụ chiến trường.</a:t>
            </a:r>
            <a:endParaRPr lang="en-US" sz="2000">
              <a:latin typeface="Times New Roman" panose="02020603050405020304" pitchFamily="18" charset="0"/>
              <a:cs typeface="Times New Roman" panose="02020603050405020304" pitchFamily="18" charset="0"/>
            </a:endParaRPr>
          </a:p>
        </p:txBody>
      </p:sp>
      <p:sp>
        <p:nvSpPr>
          <p:cNvPr id="5" name="Rounded Rectangle 12">
            <a:extLst>
              <a:ext uri="{FF2B5EF4-FFF2-40B4-BE49-F238E27FC236}">
                <a16:creationId xmlns:a16="http://schemas.microsoft.com/office/drawing/2014/main" id="{785505A5-C1FC-4BA9-911D-37CB5AB26A51}"/>
              </a:ext>
            </a:extLst>
          </p:cNvPr>
          <p:cNvSpPr/>
          <p:nvPr/>
        </p:nvSpPr>
        <p:spPr>
          <a:xfrm>
            <a:off x="2875266" y="1588371"/>
            <a:ext cx="6048672" cy="438443"/>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vi-VN" sz="2000">
                <a:latin typeface="Times New Roman" panose="02020603050405020304" pitchFamily="18" charset="0"/>
                <a:cs typeface="Times New Roman" panose="02020603050405020304" pitchFamily="18" charset="0"/>
              </a:rPr>
              <a:t>9 lần đón Bác Hồ về thăm.</a:t>
            </a:r>
            <a:endParaRPr lang="en-US" sz="2000">
              <a:latin typeface="Times New Roman" panose="02020603050405020304" pitchFamily="18" charset="0"/>
              <a:cs typeface="Times New Roman" panose="02020603050405020304" pitchFamily="18" charset="0"/>
            </a:endParaRPr>
          </a:p>
        </p:txBody>
      </p:sp>
      <p:cxnSp>
        <p:nvCxnSpPr>
          <p:cNvPr id="6" name="Straight Arrow Connector 5">
            <a:extLst>
              <a:ext uri="{FF2B5EF4-FFF2-40B4-BE49-F238E27FC236}">
                <a16:creationId xmlns:a16="http://schemas.microsoft.com/office/drawing/2014/main" id="{3F47BE78-3722-4D9B-88FD-19222EF71D02}"/>
              </a:ext>
            </a:extLst>
          </p:cNvPr>
          <p:cNvCxnSpPr>
            <a:endCxn id="5" idx="1"/>
          </p:cNvCxnSpPr>
          <p:nvPr/>
        </p:nvCxnSpPr>
        <p:spPr>
          <a:xfrm flipV="1">
            <a:off x="2004328" y="1807593"/>
            <a:ext cx="870938" cy="3827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D9D8C91A-B8D7-4AB7-ABC2-00BD39F9EFBB}"/>
              </a:ext>
            </a:extLst>
          </p:cNvPr>
          <p:cNvCxnSpPr/>
          <p:nvPr/>
        </p:nvCxnSpPr>
        <p:spPr>
          <a:xfrm>
            <a:off x="1983142" y="2201414"/>
            <a:ext cx="870938" cy="42565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Rounded Rectangle 22">
            <a:extLst>
              <a:ext uri="{FF2B5EF4-FFF2-40B4-BE49-F238E27FC236}">
                <a16:creationId xmlns:a16="http://schemas.microsoft.com/office/drawing/2014/main" id="{CE15812C-3F34-480B-AE85-5802F3FF8D1A}"/>
              </a:ext>
            </a:extLst>
          </p:cNvPr>
          <p:cNvSpPr/>
          <p:nvPr/>
        </p:nvSpPr>
        <p:spPr>
          <a:xfrm>
            <a:off x="2875266" y="2391811"/>
            <a:ext cx="6048672" cy="779111"/>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vi-VN" sz="2000">
                <a:latin typeface="Times New Roman" panose="02020603050405020304" pitchFamily="18" charset="0"/>
                <a:cs typeface="Times New Roman" panose="02020603050405020304" pitchFamily="18" charset="0"/>
              </a:rPr>
              <a:t>Nhà nước tặng thưởng </a:t>
            </a:r>
            <a:endParaRPr lang="en-US" sz="2000">
              <a:latin typeface="Times New Roman" panose="02020603050405020304" pitchFamily="18" charset="0"/>
              <a:cs typeface="Times New Roman" panose="02020603050405020304" pitchFamily="18" charset="0"/>
            </a:endParaRPr>
          </a:p>
          <a:p>
            <a:pPr algn="ctr"/>
            <a:r>
              <a:rPr lang="vi-VN" sz="2000">
                <a:latin typeface="Times New Roman" panose="02020603050405020304" pitchFamily="18" charset="0"/>
                <a:cs typeface="Times New Roman" panose="02020603050405020304" pitchFamily="18" charset="0"/>
              </a:rPr>
              <a:t>Huân chương Lao động hạng Nhất.</a:t>
            </a:r>
            <a:endParaRPr lang="en-US" sz="2000">
              <a:latin typeface="Times New Roman" panose="02020603050405020304" pitchFamily="18" charset="0"/>
              <a:cs typeface="Times New Roman" panose="02020603050405020304" pitchFamily="18" charset="0"/>
            </a:endParaRPr>
          </a:p>
        </p:txBody>
      </p:sp>
      <p:cxnSp>
        <p:nvCxnSpPr>
          <p:cNvPr id="9" name="Straight Arrow Connector 8">
            <a:extLst>
              <a:ext uri="{FF2B5EF4-FFF2-40B4-BE49-F238E27FC236}">
                <a16:creationId xmlns:a16="http://schemas.microsoft.com/office/drawing/2014/main" id="{A083D734-8B7F-4666-89F2-35D13E377EF0}"/>
              </a:ext>
            </a:extLst>
          </p:cNvPr>
          <p:cNvCxnSpPr/>
          <p:nvPr/>
        </p:nvCxnSpPr>
        <p:spPr>
          <a:xfrm>
            <a:off x="1983142" y="2222582"/>
            <a:ext cx="807365" cy="16634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Rounded Rectangle 27">
            <a:extLst>
              <a:ext uri="{FF2B5EF4-FFF2-40B4-BE49-F238E27FC236}">
                <a16:creationId xmlns:a16="http://schemas.microsoft.com/office/drawing/2014/main" id="{74F53223-2866-4116-9502-9F9A81626C81}"/>
              </a:ext>
            </a:extLst>
          </p:cNvPr>
          <p:cNvSpPr/>
          <p:nvPr/>
        </p:nvSpPr>
        <p:spPr>
          <a:xfrm>
            <a:off x="2843808" y="3511299"/>
            <a:ext cx="6048672" cy="1076675"/>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vi-VN" sz="2000" dirty="0">
                <a:latin typeface="Times New Roman" panose="02020603050405020304" pitchFamily="18" charset="0"/>
                <a:cs typeface="Times New Roman" panose="02020603050405020304" pitchFamily="18" charset="0"/>
              </a:rPr>
              <a:t>Nhiều cá nhân được phong tặng danh hiệu cao quý, như đồng chí Phan Văn Cường (thợ rèn), được tặng danh hiệu Anh hùng Lao động.</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092920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down)">
                                      <p:cBhvr>
                                        <p:cTn id="14" dur="500"/>
                                        <p:tgtEl>
                                          <p:spTgt spid="3"/>
                                        </p:tgtEl>
                                      </p:cBhvr>
                                    </p:animEffect>
                                  </p:childTnLst>
                                </p:cTn>
                              </p:par>
                            </p:childTnLst>
                          </p:cTn>
                        </p:par>
                        <p:par>
                          <p:cTn id="15" fill="hold">
                            <p:stCondLst>
                              <p:cond delay="500"/>
                            </p:stCondLst>
                            <p:childTnLst>
                              <p:par>
                                <p:cTn id="16" presetID="16" presetClass="entr" presetSubtype="21"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arn(inVertical)">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down)">
                                      <p:cBhvr>
                                        <p:cTn id="23" dur="500"/>
                                        <p:tgtEl>
                                          <p:spTgt spid="6"/>
                                        </p:tgtEl>
                                      </p:cBhvr>
                                    </p:animEffect>
                                  </p:childTnLst>
                                </p:cTn>
                              </p:par>
                            </p:childTnLst>
                          </p:cTn>
                        </p:par>
                        <p:par>
                          <p:cTn id="24" fill="hold">
                            <p:stCondLst>
                              <p:cond delay="500"/>
                            </p:stCondLst>
                            <p:childTnLst>
                              <p:par>
                                <p:cTn id="25" presetID="16" presetClass="entr" presetSubtype="21" fill="hold" grpId="0"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barn(inVertical)">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up)">
                                      <p:cBhvr>
                                        <p:cTn id="32" dur="500"/>
                                        <p:tgtEl>
                                          <p:spTgt spid="7"/>
                                        </p:tgtEl>
                                      </p:cBhvr>
                                    </p:animEffect>
                                  </p:childTnLst>
                                </p:cTn>
                              </p:par>
                            </p:childTnLst>
                          </p:cTn>
                        </p:par>
                        <p:par>
                          <p:cTn id="33" fill="hold">
                            <p:stCondLst>
                              <p:cond delay="500"/>
                            </p:stCondLst>
                            <p:childTnLst>
                              <p:par>
                                <p:cTn id="34" presetID="16" presetClass="entr" presetSubtype="21"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barn(inVertical)">
                                      <p:cBhvr>
                                        <p:cTn id="36" dur="500"/>
                                        <p:tgtEl>
                                          <p:spTgt spid="8"/>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1" fill="hold" nodeType="click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wipe(up)">
                                      <p:cBhvr>
                                        <p:cTn id="41" dur="500"/>
                                        <p:tgtEl>
                                          <p:spTgt spid="9"/>
                                        </p:tgtEl>
                                      </p:cBhvr>
                                    </p:animEffect>
                                  </p:childTnLst>
                                </p:cTn>
                              </p:par>
                            </p:childTnLst>
                          </p:cTn>
                        </p:par>
                        <p:par>
                          <p:cTn id="42" fill="hold">
                            <p:stCondLst>
                              <p:cond delay="500"/>
                            </p:stCondLst>
                            <p:childTnLst>
                              <p:par>
                                <p:cTn id="43" presetID="16" presetClass="entr" presetSubtype="21" fill="hold" grpId="0" nodeType="after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barn(inVertical)">
                                      <p:cBhvr>
                                        <p:cTn id="4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8" grpId="0" animBg="1"/>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9F53450E-FCD0-433E-99C4-A985214C6F27}"/>
              </a:ext>
            </a:extLst>
          </p:cNvPr>
          <p:cNvSpPr/>
          <p:nvPr/>
        </p:nvSpPr>
        <p:spPr>
          <a:xfrm>
            <a:off x="35496" y="1555596"/>
            <a:ext cx="1907704" cy="1224136"/>
          </a:xfrm>
          <a:prstGeom prst="ellipse">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vi-VN" sz="2000">
                <a:latin typeface="Times New Roman" panose="02020603050405020304" pitchFamily="18" charset="0"/>
                <a:cs typeface="Times New Roman" panose="02020603050405020304" pitchFamily="18" charset="0"/>
              </a:rPr>
              <a:t>Năm 1966 - 1975</a:t>
            </a:r>
            <a:endParaRPr lang="en-US" sz="2000">
              <a:latin typeface="Times New Roman" panose="02020603050405020304" pitchFamily="18" charset="0"/>
              <a:cs typeface="Times New Roman" panose="02020603050405020304" pitchFamily="18" charset="0"/>
            </a:endParaRPr>
          </a:p>
        </p:txBody>
      </p:sp>
      <p:cxnSp>
        <p:nvCxnSpPr>
          <p:cNvPr id="3" name="Straight Arrow Connector 2">
            <a:extLst>
              <a:ext uri="{FF2B5EF4-FFF2-40B4-BE49-F238E27FC236}">
                <a16:creationId xmlns:a16="http://schemas.microsoft.com/office/drawing/2014/main" id="{CE91F56E-3042-44B5-929F-090BB3EDAE89}"/>
              </a:ext>
            </a:extLst>
          </p:cNvPr>
          <p:cNvCxnSpPr>
            <a:cxnSpLocks/>
          </p:cNvCxnSpPr>
          <p:nvPr/>
        </p:nvCxnSpPr>
        <p:spPr>
          <a:xfrm flipV="1">
            <a:off x="1905145" y="1131590"/>
            <a:ext cx="867702" cy="8267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 name="Rounded Rectangle 8">
            <a:extLst>
              <a:ext uri="{FF2B5EF4-FFF2-40B4-BE49-F238E27FC236}">
                <a16:creationId xmlns:a16="http://schemas.microsoft.com/office/drawing/2014/main" id="{87044AF7-7EB1-4B3E-B414-1CC72C3FFA6A}"/>
              </a:ext>
            </a:extLst>
          </p:cNvPr>
          <p:cNvSpPr/>
          <p:nvPr/>
        </p:nvSpPr>
        <p:spPr>
          <a:xfrm>
            <a:off x="2857865" y="360338"/>
            <a:ext cx="5828664" cy="1728192"/>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just"/>
            <a:r>
              <a:rPr lang="vi-VN" sz="2000">
                <a:latin typeface="Times New Roman" panose="02020603050405020304" pitchFamily="18" charset="0"/>
                <a:cs typeface="Times New Roman" panose="02020603050405020304" pitchFamily="18" charset="0"/>
              </a:rPr>
              <a:t>Nhà máy thực hiện nhiệm vụ </a:t>
            </a:r>
            <a:r>
              <a:rPr lang="en-US" sz="2000">
                <a:latin typeface="Times New Roman" panose="02020603050405020304" pitchFamily="18" charset="0"/>
                <a:cs typeface="Times New Roman" panose="02020603050405020304" pitchFamily="18" charset="0"/>
              </a:rPr>
              <a:t>“</a:t>
            </a:r>
            <a:r>
              <a:rPr lang="vi-VN" sz="2000">
                <a:latin typeface="Times New Roman" panose="02020603050405020304" pitchFamily="18" charset="0"/>
                <a:cs typeface="Times New Roman" panose="02020603050405020304" pitchFamily="18" charset="0"/>
              </a:rPr>
              <a:t>vừa sản xuất vừa chiến đấu</a:t>
            </a:r>
            <a:r>
              <a:rPr lang="en-US" sz="2000">
                <a:latin typeface="Times New Roman" panose="02020603050405020304" pitchFamily="18" charset="0"/>
                <a:cs typeface="Times New Roman" panose="02020603050405020304" pitchFamily="18" charset="0"/>
              </a:rPr>
              <a:t>”. Nhà máy sản xuất hàng loạt máy công cụ phục vụ cho nền kinh tế như: K125, B665, P12, … sản xuất bơm xăng, đèn gầm, ống phóng hỏa tiễn C36 phục vụ cho chiến trường,… </a:t>
            </a:r>
          </a:p>
        </p:txBody>
      </p:sp>
      <p:cxnSp>
        <p:nvCxnSpPr>
          <p:cNvPr id="5" name="Straight Arrow Connector 4">
            <a:extLst>
              <a:ext uri="{FF2B5EF4-FFF2-40B4-BE49-F238E27FC236}">
                <a16:creationId xmlns:a16="http://schemas.microsoft.com/office/drawing/2014/main" id="{2B182A30-3135-4DCB-B3C9-003B77E2A7AC}"/>
              </a:ext>
            </a:extLst>
          </p:cNvPr>
          <p:cNvCxnSpPr>
            <a:cxnSpLocks/>
          </p:cNvCxnSpPr>
          <p:nvPr/>
        </p:nvCxnSpPr>
        <p:spPr>
          <a:xfrm>
            <a:off x="1835696" y="2427734"/>
            <a:ext cx="937151" cy="75739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 name="Rounded Rectangle 22">
            <a:extLst>
              <a:ext uri="{FF2B5EF4-FFF2-40B4-BE49-F238E27FC236}">
                <a16:creationId xmlns:a16="http://schemas.microsoft.com/office/drawing/2014/main" id="{50B90BC1-1913-4688-B45B-081DAFC2AE97}"/>
              </a:ext>
            </a:extLst>
          </p:cNvPr>
          <p:cNvSpPr/>
          <p:nvPr/>
        </p:nvSpPr>
        <p:spPr>
          <a:xfrm>
            <a:off x="2915816" y="2671751"/>
            <a:ext cx="5828664" cy="1174065"/>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just"/>
            <a:r>
              <a:rPr lang="vi-VN" sz="2000" dirty="0">
                <a:latin typeface="Times New Roman" panose="02020603050405020304" pitchFamily="18" charset="0"/>
                <a:cs typeface="Times New Roman" panose="02020603050405020304" pitchFamily="18" charset="0"/>
              </a:rPr>
              <a:t>Được tặng hai Huân chương Chiến công hạng </a:t>
            </a:r>
            <a:r>
              <a:rPr lang="vi-VN" sz="2000">
                <a:latin typeface="Times New Roman" panose="02020603050405020304" pitchFamily="18" charset="0"/>
                <a:cs typeface="Times New Roman" panose="02020603050405020304" pitchFamily="18" charset="0"/>
              </a:rPr>
              <a:t>Ba.</a:t>
            </a:r>
            <a:endParaRPr lang="en-US" sz="2000">
              <a:latin typeface="Times New Roman" panose="02020603050405020304" pitchFamily="18" charset="0"/>
              <a:cs typeface="Times New Roman" panose="02020603050405020304" pitchFamily="18" charset="0"/>
            </a:endParaRPr>
          </a:p>
          <a:p>
            <a:pPr algn="just"/>
            <a:r>
              <a:rPr lang="en-US" sz="2000">
                <a:latin typeface="Times New Roman" panose="02020603050405020304" pitchFamily="18" charset="0"/>
                <a:cs typeface="Times New Roman" panose="02020603050405020304" pitchFamily="18" charset="0"/>
              </a:rPr>
              <a:t>Năm 1967, Nhà nước tặng danh hiệu Anh hùng Lao động cho đồng chí Nguyễn Hoàng Thoan – thợ nguội.</a:t>
            </a:r>
            <a:endParaRPr lang="en-US" sz="2000" dirty="0">
              <a:latin typeface="Times New Roman" panose="02020603050405020304" pitchFamily="18" charset="0"/>
              <a:cs typeface="Times New Roman" panose="02020603050405020304" pitchFamily="18" charset="0"/>
            </a:endParaRPr>
          </a:p>
        </p:txBody>
      </p:sp>
      <p:sp>
        <p:nvSpPr>
          <p:cNvPr id="15" name="Rectangle: Rounded Corners 14">
            <a:extLst>
              <a:ext uri="{FF2B5EF4-FFF2-40B4-BE49-F238E27FC236}">
                <a16:creationId xmlns:a16="http://schemas.microsoft.com/office/drawing/2014/main" id="{203EC3AD-C7F3-4B28-BB0F-F1C073978A6B}"/>
              </a:ext>
            </a:extLst>
          </p:cNvPr>
          <p:cNvSpPr/>
          <p:nvPr/>
        </p:nvSpPr>
        <p:spPr>
          <a:xfrm>
            <a:off x="1024664" y="4163377"/>
            <a:ext cx="7243839" cy="95410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latin typeface="Times New Roman" pitchFamily="18" charset="0"/>
              </a:rPr>
              <a:t>Hiện nay Nhà máy Cơ khí Hà Nội đổi tên thành Công ty Cơ khí Hà Nội.</a:t>
            </a:r>
            <a:endParaRPr lang="en-US" sz="2400"/>
          </a:p>
        </p:txBody>
      </p:sp>
    </p:spTree>
    <p:extLst>
      <p:ext uri="{BB962C8B-B14F-4D97-AF65-F5344CB8AC3E}">
        <p14:creationId xmlns:p14="http://schemas.microsoft.com/office/powerpoint/2010/main" val="37018584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down)">
                                      <p:cBhvr>
                                        <p:cTn id="14" dur="500"/>
                                        <p:tgtEl>
                                          <p:spTgt spid="3"/>
                                        </p:tgtEl>
                                      </p:cBhvr>
                                    </p:animEffect>
                                  </p:childTnLst>
                                </p:cTn>
                              </p:par>
                            </p:childTnLst>
                          </p:cTn>
                        </p:par>
                        <p:par>
                          <p:cTn id="15" fill="hold">
                            <p:stCondLst>
                              <p:cond delay="500"/>
                            </p:stCondLst>
                            <p:childTnLst>
                              <p:par>
                                <p:cTn id="16" presetID="22" presetClass="entr" presetSubtype="4"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down)">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up)">
                                      <p:cBhvr>
                                        <p:cTn id="23" dur="500"/>
                                        <p:tgtEl>
                                          <p:spTgt spid="5"/>
                                        </p:tgtEl>
                                      </p:cBhvr>
                                    </p:animEffect>
                                  </p:childTnLst>
                                </p:cTn>
                              </p:par>
                            </p:childTnLst>
                          </p:cTn>
                        </p:par>
                        <p:par>
                          <p:cTn id="24" fill="hold">
                            <p:stCondLst>
                              <p:cond delay="500"/>
                            </p:stCondLst>
                            <p:childTnLst>
                              <p:par>
                                <p:cTn id="25" presetID="22" presetClass="entr" presetSubtype="8"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p:cTn id="32" dur="500" fill="hold"/>
                                        <p:tgtEl>
                                          <p:spTgt spid="15"/>
                                        </p:tgtEl>
                                        <p:attrNameLst>
                                          <p:attrName>ppt_w</p:attrName>
                                        </p:attrNameLst>
                                      </p:cBhvr>
                                      <p:tavLst>
                                        <p:tav tm="0">
                                          <p:val>
                                            <p:fltVal val="0"/>
                                          </p:val>
                                        </p:tav>
                                        <p:tav tm="100000">
                                          <p:val>
                                            <p:strVal val="#ppt_w"/>
                                          </p:val>
                                        </p:tav>
                                      </p:tavLst>
                                    </p:anim>
                                    <p:anim calcmode="lin" valueType="num">
                                      <p:cBhvr>
                                        <p:cTn id="33" dur="500" fill="hold"/>
                                        <p:tgtEl>
                                          <p:spTgt spid="15"/>
                                        </p:tgtEl>
                                        <p:attrNameLst>
                                          <p:attrName>ppt_h</p:attrName>
                                        </p:attrNameLst>
                                      </p:cBhvr>
                                      <p:tavLst>
                                        <p:tav tm="0">
                                          <p:val>
                                            <p:fltVal val="0"/>
                                          </p:val>
                                        </p:tav>
                                        <p:tav tm="100000">
                                          <p:val>
                                            <p:strVal val="#ppt_h"/>
                                          </p:val>
                                        </p:tav>
                                      </p:tavLst>
                                    </p:anim>
                                    <p:animEffect transition="in" filter="fade">
                                      <p:cBhvr>
                                        <p:cTn id="3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6" grpId="0" animBg="1"/>
      <p:bldP spid="1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图片 30">
            <a:extLst>
              <a:ext uri="{FF2B5EF4-FFF2-40B4-BE49-F238E27FC236}">
                <a16:creationId xmlns:a16="http://schemas.microsoft.com/office/drawing/2014/main" id="{A98CED9E-1975-4DE2-A28E-CDAD1FEB75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2001202" y="-1999297"/>
            <a:ext cx="5143501" cy="9142098"/>
          </a:xfrm>
          <a:prstGeom prst="rect">
            <a:avLst/>
          </a:prstGeom>
        </p:spPr>
      </p:pic>
      <p:sp>
        <p:nvSpPr>
          <p:cNvPr id="15" name="任意多边形: 形状 14">
            <a:extLst>
              <a:ext uri="{FF2B5EF4-FFF2-40B4-BE49-F238E27FC236}">
                <a16:creationId xmlns:a16="http://schemas.microsoft.com/office/drawing/2014/main" id="{0769F9DE-8630-42CB-8B2E-6F18EC016F3B}"/>
              </a:ext>
            </a:extLst>
          </p:cNvPr>
          <p:cNvSpPr/>
          <p:nvPr/>
        </p:nvSpPr>
        <p:spPr>
          <a:xfrm rot="5400000">
            <a:off x="3315313" y="-3134606"/>
            <a:ext cx="2513372" cy="8790417"/>
          </a:xfrm>
          <a:custGeom>
            <a:avLst/>
            <a:gdLst>
              <a:gd name="connsiteX0" fmla="*/ 0 w 2621818"/>
              <a:gd name="connsiteY0" fmla="*/ 9169702 h 9169702"/>
              <a:gd name="connsiteX1" fmla="*/ 0 w 2621818"/>
              <a:gd name="connsiteY1" fmla="*/ 0 h 9169702"/>
              <a:gd name="connsiteX2" fmla="*/ 2621818 w 2621818"/>
              <a:gd name="connsiteY2" fmla="*/ 4584851 h 9169702"/>
            </a:gdLst>
            <a:ahLst/>
            <a:cxnLst>
              <a:cxn ang="0">
                <a:pos x="connsiteX0" y="connsiteY0"/>
              </a:cxn>
              <a:cxn ang="0">
                <a:pos x="connsiteX1" y="connsiteY1"/>
              </a:cxn>
              <a:cxn ang="0">
                <a:pos x="connsiteX2" y="connsiteY2"/>
              </a:cxn>
            </a:cxnLst>
            <a:rect l="l" t="t" r="r" b="b"/>
            <a:pathLst>
              <a:path w="2621818" h="9169702">
                <a:moveTo>
                  <a:pt x="0" y="9169702"/>
                </a:moveTo>
                <a:lnTo>
                  <a:pt x="0" y="0"/>
                </a:lnTo>
                <a:lnTo>
                  <a:pt x="2621818" y="4584851"/>
                </a:lnTo>
                <a:close/>
              </a:path>
            </a:pathLst>
          </a:custGeom>
          <a:gradFill flip="none" rotWithShape="0">
            <a:gsLst>
              <a:gs pos="0">
                <a:schemeClr val="accent2">
                  <a:alpha val="60000"/>
                </a:schemeClr>
              </a:gs>
              <a:gs pos="100000">
                <a:schemeClr val="accent2">
                  <a:lumMod val="5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solidFill>
                <a:schemeClr val="tx1"/>
              </a:solidFill>
              <a:cs typeface="+mn-ea"/>
              <a:sym typeface="+mn-lt"/>
            </a:endParaRPr>
          </a:p>
        </p:txBody>
      </p:sp>
      <p:sp>
        <p:nvSpPr>
          <p:cNvPr id="46" name="文本框 45">
            <a:extLst>
              <a:ext uri="{FF2B5EF4-FFF2-40B4-BE49-F238E27FC236}">
                <a16:creationId xmlns:a16="http://schemas.microsoft.com/office/drawing/2014/main" id="{DBD04AA1-F279-4D39-A2B3-22B842C00F34}"/>
              </a:ext>
            </a:extLst>
          </p:cNvPr>
          <p:cNvSpPr txBox="1"/>
          <p:nvPr/>
        </p:nvSpPr>
        <p:spPr>
          <a:xfrm>
            <a:off x="3019425" y="885467"/>
            <a:ext cx="3105150" cy="553400"/>
          </a:xfrm>
          <a:prstGeom prst="rect">
            <a:avLst/>
          </a:prstGeom>
          <a:noFill/>
        </p:spPr>
        <p:txBody>
          <a:bodyPr wrap="square" rtlCol="0">
            <a:prstTxWarp prst="textPlain">
              <a:avLst>
                <a:gd name="adj" fmla="val 48510"/>
              </a:avLst>
            </a:prstTxWarp>
            <a:spAutoFit/>
            <a:scene3d>
              <a:camera prst="orthographicFront"/>
              <a:lightRig rig="threePt" dir="t"/>
            </a:scene3d>
            <a:sp3d contourW="12700"/>
          </a:bodyPr>
          <a:lstStyle/>
          <a:p>
            <a:pPr algn="ctr"/>
            <a:r>
              <a:rPr lang="en-US" altLang="zh-CN" sz="5400" b="1">
                <a:solidFill>
                  <a:schemeClr val="bg1"/>
                </a:solidFill>
                <a:effectLst>
                  <a:outerShdw blurRad="101600" dist="38100" dir="8100000" algn="tr" rotWithShape="0">
                    <a:prstClr val="black">
                      <a:alpha val="57000"/>
                    </a:prstClr>
                  </a:outerShdw>
                </a:effectLst>
                <a:latin typeface="UTM French Vanilla" panose="02040603050506020204" pitchFamily="18" charset="0"/>
                <a:cs typeface="+mn-ea"/>
                <a:sym typeface="+mn-lt"/>
              </a:rPr>
              <a:t>Ghi nhớ</a:t>
            </a:r>
            <a:endParaRPr lang="en-US" altLang="zh-CN" sz="5400" b="1" dirty="0">
              <a:solidFill>
                <a:schemeClr val="bg1"/>
              </a:solidFill>
              <a:effectLst>
                <a:outerShdw blurRad="101600" dist="38100" dir="8100000" algn="tr" rotWithShape="0">
                  <a:prstClr val="black">
                    <a:alpha val="57000"/>
                  </a:prstClr>
                </a:outerShdw>
              </a:effectLst>
              <a:latin typeface="UTM French Vanilla" panose="02040603050506020204" pitchFamily="18" charset="0"/>
              <a:cs typeface="+mn-ea"/>
              <a:sym typeface="+mn-lt"/>
            </a:endParaRPr>
          </a:p>
        </p:txBody>
      </p:sp>
      <p:pic>
        <p:nvPicPr>
          <p:cNvPr id="50" name="Picture 49">
            <a:extLst>
              <a:ext uri="{FF2B5EF4-FFF2-40B4-BE49-F238E27FC236}">
                <a16:creationId xmlns:a16="http://schemas.microsoft.com/office/drawing/2014/main" id="{A8DFDEED-D196-4324-8443-62B35196651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55512" t="2401" r="14563" b="52800"/>
          <a:stretch/>
        </p:blipFill>
        <p:spPr>
          <a:xfrm>
            <a:off x="-99019" y="3435846"/>
            <a:ext cx="1709191" cy="1915389"/>
          </a:xfrm>
          <a:prstGeom prst="rect">
            <a:avLst/>
          </a:prstGeom>
        </p:spPr>
      </p:pic>
      <p:sp>
        <p:nvSpPr>
          <p:cNvPr id="13" name="TextBox 12">
            <a:extLst>
              <a:ext uri="{FF2B5EF4-FFF2-40B4-BE49-F238E27FC236}">
                <a16:creationId xmlns:a16="http://schemas.microsoft.com/office/drawing/2014/main" id="{1072AAA4-D270-4E68-B23F-1980490CC47E}"/>
              </a:ext>
            </a:extLst>
          </p:cNvPr>
          <p:cNvSpPr txBox="1"/>
          <p:nvPr/>
        </p:nvSpPr>
        <p:spPr>
          <a:xfrm>
            <a:off x="1620503" y="2622512"/>
            <a:ext cx="6175253" cy="1815882"/>
          </a:xfrm>
          <a:prstGeom prst="rect">
            <a:avLst/>
          </a:prstGeom>
          <a:noFill/>
        </p:spPr>
        <p:txBody>
          <a:bodyPr wrap="square">
            <a:spAutoFit/>
          </a:bodyPr>
          <a:lstStyle/>
          <a:p>
            <a:pPr lvl="0" algn="just"/>
            <a:r>
              <a:rPr lang="vi-VN" sz="2800" b="1">
                <a:solidFill>
                  <a:srgbClr val="002060"/>
                </a:solidFill>
                <a:latin typeface="Times New Roman" pitchFamily="18" charset="0"/>
              </a:rPr>
              <a:t>Năm 1958, Nhà máy Cơ khí Hà Nội ra đời, góp phần to lớn vào công cuộc xây dựng chủ nghĩa xã hội ở miền Bắc và đấu tranh thống nhất đất nước.</a:t>
            </a:r>
            <a:endParaRPr lang="en-US" sz="2800" b="1" dirty="0">
              <a:solidFill>
                <a:srgbClr val="002060"/>
              </a:solidFill>
              <a:latin typeface="+mj-lt"/>
              <a:cs typeface="Arial" pitchFamily="34" charset="0"/>
            </a:endParaRPr>
          </a:p>
        </p:txBody>
      </p:sp>
      <p:pic>
        <p:nvPicPr>
          <p:cNvPr id="14" name="Picture 13">
            <a:extLst>
              <a:ext uri="{FF2B5EF4-FFF2-40B4-BE49-F238E27FC236}">
                <a16:creationId xmlns:a16="http://schemas.microsoft.com/office/drawing/2014/main" id="{D91CEC0D-4521-4116-ADD9-4DABD9B4C6C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33600" r="66214"/>
          <a:stretch/>
        </p:blipFill>
        <p:spPr>
          <a:xfrm rot="618774" flipH="1">
            <a:off x="7960646" y="3691127"/>
            <a:ext cx="1351937" cy="1494533"/>
          </a:xfrm>
          <a:prstGeom prst="rect">
            <a:avLst/>
          </a:prstGeom>
        </p:spPr>
      </p:pic>
    </p:spTree>
    <p:extLst>
      <p:ext uri="{BB962C8B-B14F-4D97-AF65-F5344CB8AC3E}">
        <p14:creationId xmlns:p14="http://schemas.microsoft.com/office/powerpoint/2010/main" val="21351379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46"/>
                                        </p:tgtEl>
                                        <p:attrNameLst>
                                          <p:attrName>style.visibility</p:attrName>
                                        </p:attrNameLst>
                                      </p:cBhvr>
                                      <p:to>
                                        <p:strVal val="visible"/>
                                      </p:to>
                                    </p:set>
                                    <p:animEffect transition="in" filter="fade">
                                      <p:cBhvr>
                                        <p:cTn id="12" dur="500"/>
                                        <p:tgtEl>
                                          <p:spTgt spid="46"/>
                                        </p:tgtEl>
                                      </p:cBhvr>
                                    </p:animEffect>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50"/>
                                        </p:tgtEl>
                                        <p:attrNameLst>
                                          <p:attrName>style.visibility</p:attrName>
                                        </p:attrNameLst>
                                      </p:cBhvr>
                                      <p:to>
                                        <p:strVal val="visible"/>
                                      </p:to>
                                    </p:set>
                                    <p:animEffect transition="in" filter="fade">
                                      <p:cBhvr>
                                        <p:cTn id="16" dur="1000"/>
                                        <p:tgtEl>
                                          <p:spTgt spid="50"/>
                                        </p:tgtEl>
                                      </p:cBhvr>
                                    </p:animEffect>
                                    <p:anim calcmode="lin" valueType="num">
                                      <p:cBhvr>
                                        <p:cTn id="17" dur="1000" fill="hold"/>
                                        <p:tgtEl>
                                          <p:spTgt spid="50"/>
                                        </p:tgtEl>
                                        <p:attrNameLst>
                                          <p:attrName>ppt_x</p:attrName>
                                        </p:attrNameLst>
                                      </p:cBhvr>
                                      <p:tavLst>
                                        <p:tav tm="0">
                                          <p:val>
                                            <p:strVal val="#ppt_x"/>
                                          </p:val>
                                        </p:tav>
                                        <p:tav tm="100000">
                                          <p:val>
                                            <p:strVal val="#ppt_x"/>
                                          </p:val>
                                        </p:tav>
                                      </p:tavLst>
                                    </p:anim>
                                    <p:anim calcmode="lin" valueType="num">
                                      <p:cBhvr>
                                        <p:cTn id="18" dur="1000" fill="hold"/>
                                        <p:tgtEl>
                                          <p:spTgt spid="50"/>
                                        </p:tgtEl>
                                        <p:attrNameLst>
                                          <p:attrName>ppt_y</p:attrName>
                                        </p:attrNameLst>
                                      </p:cBhvr>
                                      <p:tavLst>
                                        <p:tav tm="0">
                                          <p:val>
                                            <p:strVal val="#ppt_y+.1"/>
                                          </p:val>
                                        </p:tav>
                                        <p:tav tm="100000">
                                          <p:val>
                                            <p:strVal val="#ppt_y"/>
                                          </p:val>
                                        </p:tav>
                                      </p:tavLst>
                                    </p:anim>
                                  </p:childTnLst>
                                </p:cTn>
                              </p:par>
                              <p:par>
                                <p:cTn id="19" presetID="22" presetClass="entr" presetSubtype="4"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down)">
                                      <p:cBhvr>
                                        <p:cTn id="21" dur="5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6" grpId="0"/>
      <p:bldP spid="1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a:extLst>
              <a:ext uri="{FF2B5EF4-FFF2-40B4-BE49-F238E27FC236}">
                <a16:creationId xmlns:a16="http://schemas.microsoft.com/office/drawing/2014/main" id="{55578524-6264-4801-BCDF-59294259B9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1999300" y="-1927291"/>
            <a:ext cx="5143501" cy="9142098"/>
          </a:xfrm>
          <a:prstGeom prst="rect">
            <a:avLst/>
          </a:prstGeom>
        </p:spPr>
      </p:pic>
      <p:cxnSp>
        <p:nvCxnSpPr>
          <p:cNvPr id="28" name="直接连接符 27">
            <a:extLst>
              <a:ext uri="{FF2B5EF4-FFF2-40B4-BE49-F238E27FC236}">
                <a16:creationId xmlns:a16="http://schemas.microsoft.com/office/drawing/2014/main" id="{1F8C7617-B3B8-4818-B6D4-A9EC80364DE5}"/>
              </a:ext>
            </a:extLst>
          </p:cNvPr>
          <p:cNvCxnSpPr>
            <a:cxnSpLocks/>
          </p:cNvCxnSpPr>
          <p:nvPr/>
        </p:nvCxnSpPr>
        <p:spPr>
          <a:xfrm flipV="1">
            <a:off x="5420954" y="2824649"/>
            <a:ext cx="0" cy="1"/>
          </a:xfrm>
          <a:prstGeom prst="line">
            <a:avLst/>
          </a:prstGeom>
          <a:ln w="25400">
            <a:gradFill>
              <a:gsLst>
                <a:gs pos="0">
                  <a:schemeClr val="accent2">
                    <a:lumMod val="20000"/>
                    <a:lumOff val="80000"/>
                    <a:alpha val="0"/>
                  </a:schemeClr>
                </a:gs>
                <a:gs pos="100000">
                  <a:schemeClr val="accent2"/>
                </a:gs>
              </a:gsLst>
              <a:lin ang="5400000" scaled="1"/>
            </a:gra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4AA395D0-12E6-4926-A804-E16D7F54B3E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33600" r="66214"/>
          <a:stretch/>
        </p:blipFill>
        <p:spPr>
          <a:xfrm rot="20981226">
            <a:off x="-291906" y="3150768"/>
            <a:ext cx="1823849" cy="2016220"/>
          </a:xfrm>
          <a:prstGeom prst="rect">
            <a:avLst/>
          </a:prstGeom>
        </p:spPr>
      </p:pic>
      <p:pic>
        <p:nvPicPr>
          <p:cNvPr id="17" name="Picture 16">
            <a:extLst>
              <a:ext uri="{FF2B5EF4-FFF2-40B4-BE49-F238E27FC236}">
                <a16:creationId xmlns:a16="http://schemas.microsoft.com/office/drawing/2014/main" id="{F27946FB-6499-4BE5-A5EB-D114B00CFF7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33600" r="66214"/>
          <a:stretch/>
        </p:blipFill>
        <p:spPr>
          <a:xfrm rot="5400000" flipV="1">
            <a:off x="7523578" y="-865898"/>
            <a:ext cx="1823849" cy="2016220"/>
          </a:xfrm>
          <a:prstGeom prst="rect">
            <a:avLst/>
          </a:prstGeom>
        </p:spPr>
      </p:pic>
      <p:sp>
        <p:nvSpPr>
          <p:cNvPr id="2" name="Rectangle: Rounded Corners 1">
            <a:extLst>
              <a:ext uri="{FF2B5EF4-FFF2-40B4-BE49-F238E27FC236}">
                <a16:creationId xmlns:a16="http://schemas.microsoft.com/office/drawing/2014/main" id="{102C345E-37EF-46D2-BB91-12B079AE1D46}"/>
              </a:ext>
            </a:extLst>
          </p:cNvPr>
          <p:cNvSpPr/>
          <p:nvPr/>
        </p:nvSpPr>
        <p:spPr>
          <a:xfrm>
            <a:off x="214565" y="849416"/>
            <a:ext cx="8712968" cy="1854717"/>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zh-CN" sz="6600" b="1">
                <a:ln w="0"/>
                <a:solidFill>
                  <a:schemeClr val="accent1"/>
                </a:solidFill>
                <a:effectLst>
                  <a:outerShdw blurRad="38100" dist="25400" dir="5400000" algn="ctr" rotWithShape="0">
                    <a:srgbClr val="6E747A">
                      <a:alpha val="43000"/>
                    </a:srgbClr>
                  </a:outerShdw>
                </a:effectLst>
                <a:latin typeface="UTM French Vanilla" panose="02040603050506020204" pitchFamily="18" charset="0"/>
                <a:cs typeface="Times New Roman" panose="02020603050405020304" pitchFamily="18" charset="0"/>
                <a:sym typeface="+mn-lt"/>
              </a:rPr>
              <a:t>Nhà máy hiện đại đầu tiên của nước ta</a:t>
            </a:r>
            <a:endParaRPr lang="zh-CN" altLang="en-US" sz="6600" b="1">
              <a:ln w="0"/>
              <a:solidFill>
                <a:schemeClr val="accent1"/>
              </a:solidFill>
              <a:effectLst>
                <a:outerShdw blurRad="38100" dist="25400" dir="5400000" algn="ctr" rotWithShape="0">
                  <a:srgbClr val="6E747A">
                    <a:alpha val="43000"/>
                  </a:srgbClr>
                </a:outerShdw>
              </a:effectLst>
              <a:latin typeface="UTM French Vanilla" panose="02040603050506020204" pitchFamily="18" charset="0"/>
              <a:cs typeface="Times New Roman" panose="02020603050405020304" pitchFamily="18" charset="0"/>
              <a:sym typeface="+mn-lt"/>
            </a:endParaRPr>
          </a:p>
        </p:txBody>
      </p:sp>
      <p:pic>
        <p:nvPicPr>
          <p:cNvPr id="6" name="Picture 5">
            <a:extLst>
              <a:ext uri="{FF2B5EF4-FFF2-40B4-BE49-F238E27FC236}">
                <a16:creationId xmlns:a16="http://schemas.microsoft.com/office/drawing/2014/main" id="{79D3500B-3C9E-459C-9F14-5491944F450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89325" y="2931790"/>
            <a:ext cx="3963449" cy="195833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3" name="TextBox 2">
            <a:extLst>
              <a:ext uri="{FF2B5EF4-FFF2-40B4-BE49-F238E27FC236}">
                <a16:creationId xmlns:a16="http://schemas.microsoft.com/office/drawing/2014/main" id="{6F69A35C-D7DF-42FA-AF9E-5A9F761A255B}"/>
              </a:ext>
            </a:extLst>
          </p:cNvPr>
          <p:cNvSpPr txBox="1"/>
          <p:nvPr/>
        </p:nvSpPr>
        <p:spPr>
          <a:xfrm>
            <a:off x="3491880" y="339502"/>
            <a:ext cx="2592288" cy="707886"/>
          </a:xfrm>
          <a:prstGeom prst="rect">
            <a:avLst/>
          </a:prstGeom>
          <a:noFill/>
        </p:spPr>
        <p:txBody>
          <a:bodyPr wrap="square" rtlCol="0">
            <a:spAutoFit/>
          </a:bodyPr>
          <a:lstStyle/>
          <a:p>
            <a:r>
              <a:rPr lang="en-US" sz="4000">
                <a:solidFill>
                  <a:srgbClr val="002060"/>
                </a:solidFill>
                <a:latin typeface="UTM Cooper Black" panose="02040603050506020204" pitchFamily="18" charset="0"/>
              </a:rPr>
              <a:t>Lịch sử</a:t>
            </a:r>
          </a:p>
        </p:txBody>
      </p:sp>
      <p:sp>
        <p:nvSpPr>
          <p:cNvPr id="5" name="TextBox 4">
            <a:extLst>
              <a:ext uri="{FF2B5EF4-FFF2-40B4-BE49-F238E27FC236}">
                <a16:creationId xmlns:a16="http://schemas.microsoft.com/office/drawing/2014/main" id="{78C55811-5397-409C-956D-583648CB95AA}"/>
              </a:ext>
            </a:extLst>
          </p:cNvPr>
          <p:cNvSpPr txBox="1"/>
          <p:nvPr/>
        </p:nvSpPr>
        <p:spPr>
          <a:xfrm>
            <a:off x="7631832" y="2553303"/>
            <a:ext cx="1512168" cy="400110"/>
          </a:xfrm>
          <a:prstGeom prst="rect">
            <a:avLst/>
          </a:prstGeom>
          <a:noFill/>
        </p:spPr>
        <p:txBody>
          <a:bodyPr wrap="square" rtlCol="0">
            <a:spAutoFit/>
          </a:bodyPr>
          <a:lstStyle/>
          <a:p>
            <a:r>
              <a:rPr lang="en-US" sz="2000" i="1">
                <a:latin typeface="Times New Roman" panose="02020603050405020304" pitchFamily="18" charset="0"/>
                <a:cs typeface="Times New Roman" panose="02020603050405020304" pitchFamily="18" charset="0"/>
              </a:rPr>
              <a:t>Trang 45</a:t>
            </a:r>
          </a:p>
        </p:txBody>
      </p:sp>
    </p:spTree>
    <p:extLst>
      <p:ext uri="{BB962C8B-B14F-4D97-AF65-F5344CB8AC3E}">
        <p14:creationId xmlns:p14="http://schemas.microsoft.com/office/powerpoint/2010/main" val="351387221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down)">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right)">
                                      <p:cBhvr>
                                        <p:cTn id="12" dur="500"/>
                                        <p:tgtEl>
                                          <p:spTgt spid="17"/>
                                        </p:tgtEl>
                                      </p:cBhvr>
                                    </p:animEffect>
                                  </p:childTnLst>
                                </p:cTn>
                              </p:par>
                              <p:par>
                                <p:cTn id="13" presetID="22" presetClass="entr" presetSubtype="4"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down)">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47" presetClass="entr" presetSubtype="0"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1000"/>
                                        <p:tgtEl>
                                          <p:spTgt spid="3"/>
                                        </p:tgtEl>
                                      </p:cBhvr>
                                    </p:animEffect>
                                    <p:anim calcmode="lin" valueType="num">
                                      <p:cBhvr>
                                        <p:cTn id="21" dur="1000" fill="hold"/>
                                        <p:tgtEl>
                                          <p:spTgt spid="3"/>
                                        </p:tgtEl>
                                        <p:attrNameLst>
                                          <p:attrName>ppt_x</p:attrName>
                                        </p:attrNameLst>
                                      </p:cBhvr>
                                      <p:tavLst>
                                        <p:tav tm="0">
                                          <p:val>
                                            <p:strVal val="#ppt_x"/>
                                          </p:val>
                                        </p:tav>
                                        <p:tav tm="100000">
                                          <p:val>
                                            <p:strVal val="#ppt_x"/>
                                          </p:val>
                                        </p:tav>
                                      </p:tavLst>
                                    </p:anim>
                                    <p:anim calcmode="lin" valueType="num">
                                      <p:cBhvr>
                                        <p:cTn id="22" dur="1000" fill="hold"/>
                                        <p:tgtEl>
                                          <p:spTgt spid="3"/>
                                        </p:tgtEl>
                                        <p:attrNameLst>
                                          <p:attrName>ppt_y</p:attrName>
                                        </p:attrNameLst>
                                      </p:cBhvr>
                                      <p:tavLst>
                                        <p:tav tm="0">
                                          <p:val>
                                            <p:strVal val="#ppt_y-.1"/>
                                          </p:val>
                                        </p:tav>
                                        <p:tav tm="100000">
                                          <p:val>
                                            <p:strVal val="#ppt_y"/>
                                          </p:val>
                                        </p:tav>
                                      </p:tavLst>
                                    </p:anim>
                                  </p:childTnLst>
                                </p:cTn>
                              </p:par>
                            </p:childTnLst>
                          </p:cTn>
                        </p:par>
                        <p:par>
                          <p:cTn id="23" fill="hold">
                            <p:stCondLst>
                              <p:cond delay="1000"/>
                            </p:stCondLst>
                            <p:childTnLst>
                              <p:par>
                                <p:cTn id="24" presetID="53" presetClass="entr" presetSubtype="16" fill="hold" grpId="0" nodeType="afterEffect">
                                  <p:stCondLst>
                                    <p:cond delay="0"/>
                                  </p:stCondLst>
                                  <p:childTnLst>
                                    <p:set>
                                      <p:cBhvr>
                                        <p:cTn id="25" dur="1" fill="hold">
                                          <p:stCondLst>
                                            <p:cond delay="0"/>
                                          </p:stCondLst>
                                        </p:cTn>
                                        <p:tgtEl>
                                          <p:spTgt spid="2"/>
                                        </p:tgtEl>
                                        <p:attrNameLst>
                                          <p:attrName>style.visibility</p:attrName>
                                        </p:attrNameLst>
                                      </p:cBhvr>
                                      <p:to>
                                        <p:strVal val="visible"/>
                                      </p:to>
                                    </p:set>
                                    <p:anim calcmode="lin" valueType="num">
                                      <p:cBhvr>
                                        <p:cTn id="26" dur="1000" fill="hold"/>
                                        <p:tgtEl>
                                          <p:spTgt spid="2"/>
                                        </p:tgtEl>
                                        <p:attrNameLst>
                                          <p:attrName>ppt_w</p:attrName>
                                        </p:attrNameLst>
                                      </p:cBhvr>
                                      <p:tavLst>
                                        <p:tav tm="0">
                                          <p:val>
                                            <p:fltVal val="0"/>
                                          </p:val>
                                        </p:tav>
                                        <p:tav tm="100000">
                                          <p:val>
                                            <p:strVal val="#ppt_w"/>
                                          </p:val>
                                        </p:tav>
                                      </p:tavLst>
                                    </p:anim>
                                    <p:anim calcmode="lin" valueType="num">
                                      <p:cBhvr>
                                        <p:cTn id="27" dur="1000" fill="hold"/>
                                        <p:tgtEl>
                                          <p:spTgt spid="2"/>
                                        </p:tgtEl>
                                        <p:attrNameLst>
                                          <p:attrName>ppt_h</p:attrName>
                                        </p:attrNameLst>
                                      </p:cBhvr>
                                      <p:tavLst>
                                        <p:tav tm="0">
                                          <p:val>
                                            <p:fltVal val="0"/>
                                          </p:val>
                                        </p:tav>
                                        <p:tav tm="100000">
                                          <p:val>
                                            <p:strVal val="#ppt_h"/>
                                          </p:val>
                                        </p:tav>
                                      </p:tavLst>
                                    </p:anim>
                                    <p:animEffect transition="in" filter="fade">
                                      <p:cBhvr>
                                        <p:cTn id="28" dur="1000"/>
                                        <p:tgtEl>
                                          <p:spTgt spid="2"/>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wipe(down)">
                                      <p:cBhvr>
                                        <p:cTn id="31" dur="500"/>
                                        <p:tgtEl>
                                          <p:spTgt spid="5"/>
                                        </p:tgtEl>
                                      </p:cBhvr>
                                    </p:animEffect>
                                  </p:childTnLst>
                                </p:cTn>
                              </p:par>
                            </p:childTnLst>
                          </p:cTn>
                        </p:par>
                        <p:par>
                          <p:cTn id="32" fill="hold">
                            <p:stCondLst>
                              <p:cond delay="2000"/>
                            </p:stCondLst>
                            <p:childTnLst>
                              <p:par>
                                <p:cTn id="33" presetID="42" presetClass="entr" presetSubtype="0"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1000"/>
                                        <p:tgtEl>
                                          <p:spTgt spid="6"/>
                                        </p:tgtEl>
                                      </p:cBhvr>
                                    </p:animEffect>
                                    <p:anim calcmode="lin" valueType="num">
                                      <p:cBhvr>
                                        <p:cTn id="36" dur="1000" fill="hold"/>
                                        <p:tgtEl>
                                          <p:spTgt spid="6"/>
                                        </p:tgtEl>
                                        <p:attrNameLst>
                                          <p:attrName>ppt_x</p:attrName>
                                        </p:attrNameLst>
                                      </p:cBhvr>
                                      <p:tavLst>
                                        <p:tav tm="0">
                                          <p:val>
                                            <p:strVal val="#ppt_x"/>
                                          </p:val>
                                        </p:tav>
                                        <p:tav tm="100000">
                                          <p:val>
                                            <p:strVal val="#ppt_x"/>
                                          </p:val>
                                        </p:tav>
                                      </p:tavLst>
                                    </p:anim>
                                    <p:anim calcmode="lin" valueType="num">
                                      <p:cBhvr>
                                        <p:cTn id="3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图片 30">
            <a:extLst>
              <a:ext uri="{FF2B5EF4-FFF2-40B4-BE49-F238E27FC236}">
                <a16:creationId xmlns:a16="http://schemas.microsoft.com/office/drawing/2014/main" id="{A98CED9E-1975-4DE2-A28E-CDAD1FEB75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2001202" y="-1999297"/>
            <a:ext cx="5143501" cy="9142098"/>
          </a:xfrm>
          <a:prstGeom prst="rect">
            <a:avLst/>
          </a:prstGeom>
        </p:spPr>
      </p:pic>
      <p:sp>
        <p:nvSpPr>
          <p:cNvPr id="15" name="任意多边形: 形状 14">
            <a:extLst>
              <a:ext uri="{FF2B5EF4-FFF2-40B4-BE49-F238E27FC236}">
                <a16:creationId xmlns:a16="http://schemas.microsoft.com/office/drawing/2014/main" id="{0769F9DE-8630-42CB-8B2E-6F18EC016F3B}"/>
              </a:ext>
            </a:extLst>
          </p:cNvPr>
          <p:cNvSpPr/>
          <p:nvPr/>
        </p:nvSpPr>
        <p:spPr>
          <a:xfrm rot="5400000">
            <a:off x="3315313" y="-3134606"/>
            <a:ext cx="2513372" cy="8790417"/>
          </a:xfrm>
          <a:custGeom>
            <a:avLst/>
            <a:gdLst>
              <a:gd name="connsiteX0" fmla="*/ 0 w 2621818"/>
              <a:gd name="connsiteY0" fmla="*/ 9169702 h 9169702"/>
              <a:gd name="connsiteX1" fmla="*/ 0 w 2621818"/>
              <a:gd name="connsiteY1" fmla="*/ 0 h 9169702"/>
              <a:gd name="connsiteX2" fmla="*/ 2621818 w 2621818"/>
              <a:gd name="connsiteY2" fmla="*/ 4584851 h 9169702"/>
            </a:gdLst>
            <a:ahLst/>
            <a:cxnLst>
              <a:cxn ang="0">
                <a:pos x="connsiteX0" y="connsiteY0"/>
              </a:cxn>
              <a:cxn ang="0">
                <a:pos x="connsiteX1" y="connsiteY1"/>
              </a:cxn>
              <a:cxn ang="0">
                <a:pos x="connsiteX2" y="connsiteY2"/>
              </a:cxn>
            </a:cxnLst>
            <a:rect l="l" t="t" r="r" b="b"/>
            <a:pathLst>
              <a:path w="2621818" h="9169702">
                <a:moveTo>
                  <a:pt x="0" y="9169702"/>
                </a:moveTo>
                <a:lnTo>
                  <a:pt x="0" y="0"/>
                </a:lnTo>
                <a:lnTo>
                  <a:pt x="2621818" y="4584851"/>
                </a:lnTo>
                <a:close/>
              </a:path>
            </a:pathLst>
          </a:custGeom>
          <a:gradFill flip="none" rotWithShape="0">
            <a:gsLst>
              <a:gs pos="0">
                <a:schemeClr val="accent2">
                  <a:alpha val="60000"/>
                </a:schemeClr>
              </a:gs>
              <a:gs pos="100000">
                <a:schemeClr val="accent2">
                  <a:lumMod val="5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solidFill>
                <a:schemeClr val="tx1"/>
              </a:solidFill>
              <a:cs typeface="+mn-ea"/>
              <a:sym typeface="+mn-lt"/>
            </a:endParaRPr>
          </a:p>
        </p:txBody>
      </p:sp>
      <p:sp>
        <p:nvSpPr>
          <p:cNvPr id="46" name="文本框 45">
            <a:extLst>
              <a:ext uri="{FF2B5EF4-FFF2-40B4-BE49-F238E27FC236}">
                <a16:creationId xmlns:a16="http://schemas.microsoft.com/office/drawing/2014/main" id="{DBD04AA1-F279-4D39-A2B3-22B842C00F34}"/>
              </a:ext>
            </a:extLst>
          </p:cNvPr>
          <p:cNvSpPr txBox="1"/>
          <p:nvPr/>
        </p:nvSpPr>
        <p:spPr>
          <a:xfrm>
            <a:off x="3019425" y="885467"/>
            <a:ext cx="3105150" cy="553400"/>
          </a:xfrm>
          <a:prstGeom prst="rect">
            <a:avLst/>
          </a:prstGeom>
          <a:noFill/>
        </p:spPr>
        <p:txBody>
          <a:bodyPr wrap="square" rtlCol="0">
            <a:prstTxWarp prst="textPlain">
              <a:avLst>
                <a:gd name="adj" fmla="val 48510"/>
              </a:avLst>
            </a:prstTxWarp>
            <a:spAutoFit/>
            <a:scene3d>
              <a:camera prst="orthographicFront"/>
              <a:lightRig rig="threePt" dir="t"/>
            </a:scene3d>
            <a:sp3d contourW="12700"/>
          </a:bodyPr>
          <a:lstStyle/>
          <a:p>
            <a:pPr algn="ctr"/>
            <a:r>
              <a:rPr lang="en-US" altLang="zh-CN" sz="5400" b="1" dirty="0" err="1" smtClean="0">
                <a:solidFill>
                  <a:schemeClr val="bg1"/>
                </a:solidFill>
                <a:effectLst>
                  <a:outerShdw blurRad="101600" dist="38100" dir="8100000" algn="tr" rotWithShape="0">
                    <a:prstClr val="black">
                      <a:alpha val="57000"/>
                    </a:prstClr>
                  </a:outerShdw>
                </a:effectLst>
                <a:latin typeface="UTM French Vanilla" panose="02040603050506020204" pitchFamily="18" charset="0"/>
                <a:cs typeface="+mn-ea"/>
                <a:sym typeface="+mn-lt"/>
              </a:rPr>
              <a:t>Vận</a:t>
            </a:r>
            <a:r>
              <a:rPr lang="en-US" altLang="zh-CN" sz="5400" b="1" dirty="0" smtClean="0">
                <a:solidFill>
                  <a:schemeClr val="bg1"/>
                </a:solidFill>
                <a:effectLst>
                  <a:outerShdw blurRad="101600" dist="38100" dir="8100000" algn="tr" rotWithShape="0">
                    <a:prstClr val="black">
                      <a:alpha val="57000"/>
                    </a:prstClr>
                  </a:outerShdw>
                </a:effectLst>
                <a:latin typeface="UTM French Vanilla" panose="02040603050506020204" pitchFamily="18" charset="0"/>
                <a:cs typeface="+mn-ea"/>
                <a:sym typeface="+mn-lt"/>
              </a:rPr>
              <a:t> </a:t>
            </a:r>
            <a:r>
              <a:rPr lang="en-US" altLang="zh-CN" sz="5400" b="1" smtClean="0">
                <a:solidFill>
                  <a:schemeClr val="bg1"/>
                </a:solidFill>
                <a:effectLst>
                  <a:outerShdw blurRad="101600" dist="38100" dir="8100000" algn="tr" rotWithShape="0">
                    <a:prstClr val="black">
                      <a:alpha val="57000"/>
                    </a:prstClr>
                  </a:outerShdw>
                </a:effectLst>
                <a:latin typeface="UTM French Vanilla" panose="02040603050506020204" pitchFamily="18" charset="0"/>
                <a:cs typeface="+mn-ea"/>
                <a:sym typeface="+mn-lt"/>
              </a:rPr>
              <a:t>dụng</a:t>
            </a:r>
            <a:endParaRPr lang="en-US" altLang="zh-CN" sz="5400" b="1" dirty="0">
              <a:solidFill>
                <a:schemeClr val="bg1"/>
              </a:solidFill>
              <a:effectLst>
                <a:outerShdw blurRad="101600" dist="38100" dir="8100000" algn="tr" rotWithShape="0">
                  <a:prstClr val="black">
                    <a:alpha val="57000"/>
                  </a:prstClr>
                </a:outerShdw>
              </a:effectLst>
              <a:latin typeface="UTM French Vanilla" panose="02040603050506020204" pitchFamily="18" charset="0"/>
              <a:cs typeface="+mn-ea"/>
              <a:sym typeface="+mn-lt"/>
            </a:endParaRPr>
          </a:p>
        </p:txBody>
      </p:sp>
      <p:pic>
        <p:nvPicPr>
          <p:cNvPr id="50" name="Picture 49">
            <a:extLst>
              <a:ext uri="{FF2B5EF4-FFF2-40B4-BE49-F238E27FC236}">
                <a16:creationId xmlns:a16="http://schemas.microsoft.com/office/drawing/2014/main" id="{A8DFDEED-D196-4324-8443-62B35196651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55512" t="2401" r="14563" b="52800"/>
          <a:stretch/>
        </p:blipFill>
        <p:spPr>
          <a:xfrm>
            <a:off x="-99019" y="3435846"/>
            <a:ext cx="1709191" cy="1915389"/>
          </a:xfrm>
          <a:prstGeom prst="rect">
            <a:avLst/>
          </a:prstGeom>
        </p:spPr>
      </p:pic>
      <p:pic>
        <p:nvPicPr>
          <p:cNvPr id="14" name="Picture 13">
            <a:extLst>
              <a:ext uri="{FF2B5EF4-FFF2-40B4-BE49-F238E27FC236}">
                <a16:creationId xmlns:a16="http://schemas.microsoft.com/office/drawing/2014/main" id="{D91CEC0D-4521-4116-ADD9-4DABD9B4C6C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33600" r="66214"/>
          <a:stretch/>
        </p:blipFill>
        <p:spPr>
          <a:xfrm rot="618774" flipH="1">
            <a:off x="7960646" y="3691127"/>
            <a:ext cx="1351937" cy="1494533"/>
          </a:xfrm>
          <a:prstGeom prst="rect">
            <a:avLst/>
          </a:prstGeom>
        </p:spPr>
      </p:pic>
      <p:sp>
        <p:nvSpPr>
          <p:cNvPr id="8" name="TextBox 7">
            <a:extLst>
              <a:ext uri="{FF2B5EF4-FFF2-40B4-BE49-F238E27FC236}">
                <a16:creationId xmlns:a16="http://schemas.microsoft.com/office/drawing/2014/main" id="{20CA0DD8-CC26-49F5-B460-C9CE098076C4}"/>
              </a:ext>
            </a:extLst>
          </p:cNvPr>
          <p:cNvSpPr txBox="1"/>
          <p:nvPr/>
        </p:nvSpPr>
        <p:spPr>
          <a:xfrm>
            <a:off x="2267744" y="2626212"/>
            <a:ext cx="5360640" cy="1384995"/>
          </a:xfrm>
          <a:prstGeom prst="rect">
            <a:avLst/>
          </a:prstGeom>
          <a:noFill/>
        </p:spPr>
        <p:txBody>
          <a:bodyPr wrap="square" rtlCol="0">
            <a:spAutoFit/>
          </a:bodyPr>
          <a:lstStyle/>
          <a:p>
            <a:pPr lvl="0"/>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Xem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lại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nội</a:t>
            </a:r>
            <a:r>
              <a:rPr lang="en-US" sz="2800" dirty="0">
                <a:latin typeface="Times New Roman" pitchFamily="18" charset="0"/>
                <a:cs typeface="Times New Roman" pitchFamily="18" charset="0"/>
              </a:rPr>
              <a:t> dung </a:t>
            </a:r>
            <a:r>
              <a:rPr lang="en-US" sz="2800" dirty="0" err="1">
                <a:latin typeface="Times New Roman" pitchFamily="18" charset="0"/>
                <a:cs typeface="Times New Roman" pitchFamily="18" charset="0"/>
              </a:rPr>
              <a:t>bài</a:t>
            </a:r>
            <a:r>
              <a:rPr lang="en-US" sz="2800" dirty="0">
                <a:latin typeface="Times New Roman" pitchFamily="18" charset="0"/>
                <a:cs typeface="Times New Roman" pitchFamily="18" charset="0"/>
              </a:rPr>
              <a:t>.</a:t>
            </a:r>
          </a:p>
          <a:p>
            <a:pPr lvl="0"/>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Chuẩn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bị</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bài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tiếp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theo</a:t>
            </a:r>
            <a:r>
              <a:rPr lang="en-US" sz="2800" dirty="0">
                <a:latin typeface="Times New Roman" pitchFamily="18" charset="0"/>
                <a:cs typeface="Times New Roman" pitchFamily="18" charset="0"/>
              </a:rPr>
              <a:t>: </a:t>
            </a:r>
          </a:p>
          <a:p>
            <a:r>
              <a:rPr lang="en-US" sz="2800">
                <a:latin typeface="Times New Roman" pitchFamily="18" charset="0"/>
                <a:cs typeface="Times New Roman" pitchFamily="18" charset="0"/>
              </a:rPr>
              <a:t>          </a:t>
            </a:r>
            <a:r>
              <a:rPr lang="en-US" sz="2800" b="1">
                <a:latin typeface="Times New Roman" pitchFamily="18" charset="0"/>
                <a:cs typeface="Times New Roman" pitchFamily="18" charset="0"/>
              </a:rPr>
              <a:t>Bài 2</a:t>
            </a:r>
            <a:r>
              <a:rPr lang="vi-VN" sz="2800" b="1">
                <a:latin typeface="Times New Roman" pitchFamily="18" charset="0"/>
                <a:cs typeface="Times New Roman" pitchFamily="18" charset="0"/>
              </a:rPr>
              <a:t>2:</a:t>
            </a:r>
            <a:r>
              <a:rPr lang="en-US" sz="2800" b="1">
                <a:latin typeface="Times New Roman" pitchFamily="18" charset="0"/>
                <a:cs typeface="Times New Roman" pitchFamily="18" charset="0"/>
              </a:rPr>
              <a:t> Đường Trường Sơn</a:t>
            </a:r>
            <a:endParaRPr lang="en-US" sz="2800" b="1" dirty="0">
              <a:latin typeface="Times New Roman" pitchFamily="18" charset="0"/>
              <a:cs typeface="Times New Roman" pitchFamily="18" charset="0"/>
            </a:endParaRPr>
          </a:p>
        </p:txBody>
      </p:sp>
    </p:spTree>
    <p:extLst>
      <p:ext uri="{BB962C8B-B14F-4D97-AF65-F5344CB8AC3E}">
        <p14:creationId xmlns:p14="http://schemas.microsoft.com/office/powerpoint/2010/main" val="28483168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46"/>
                                        </p:tgtEl>
                                        <p:attrNameLst>
                                          <p:attrName>style.visibility</p:attrName>
                                        </p:attrNameLst>
                                      </p:cBhvr>
                                      <p:to>
                                        <p:strVal val="visible"/>
                                      </p:to>
                                    </p:set>
                                    <p:animEffect transition="in" filter="fade">
                                      <p:cBhvr>
                                        <p:cTn id="12" dur="500"/>
                                        <p:tgtEl>
                                          <p:spTgt spid="46"/>
                                        </p:tgtEl>
                                      </p:cBhvr>
                                    </p:animEffect>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50"/>
                                        </p:tgtEl>
                                        <p:attrNameLst>
                                          <p:attrName>style.visibility</p:attrName>
                                        </p:attrNameLst>
                                      </p:cBhvr>
                                      <p:to>
                                        <p:strVal val="visible"/>
                                      </p:to>
                                    </p:set>
                                    <p:animEffect transition="in" filter="fade">
                                      <p:cBhvr>
                                        <p:cTn id="16" dur="1000"/>
                                        <p:tgtEl>
                                          <p:spTgt spid="50"/>
                                        </p:tgtEl>
                                      </p:cBhvr>
                                    </p:animEffect>
                                    <p:anim calcmode="lin" valueType="num">
                                      <p:cBhvr>
                                        <p:cTn id="17" dur="1000" fill="hold"/>
                                        <p:tgtEl>
                                          <p:spTgt spid="50"/>
                                        </p:tgtEl>
                                        <p:attrNameLst>
                                          <p:attrName>ppt_x</p:attrName>
                                        </p:attrNameLst>
                                      </p:cBhvr>
                                      <p:tavLst>
                                        <p:tav tm="0">
                                          <p:val>
                                            <p:strVal val="#ppt_x"/>
                                          </p:val>
                                        </p:tav>
                                        <p:tav tm="100000">
                                          <p:val>
                                            <p:strVal val="#ppt_x"/>
                                          </p:val>
                                        </p:tav>
                                      </p:tavLst>
                                    </p:anim>
                                    <p:anim calcmode="lin" valueType="num">
                                      <p:cBhvr>
                                        <p:cTn id="18" dur="1000" fill="hold"/>
                                        <p:tgtEl>
                                          <p:spTgt spid="50"/>
                                        </p:tgtEl>
                                        <p:attrNameLst>
                                          <p:attrName>ppt_y</p:attrName>
                                        </p:attrNameLst>
                                      </p:cBhvr>
                                      <p:tavLst>
                                        <p:tav tm="0">
                                          <p:val>
                                            <p:strVal val="#ppt_y+.1"/>
                                          </p:val>
                                        </p:tav>
                                        <p:tav tm="100000">
                                          <p:val>
                                            <p:strVal val="#ppt_y"/>
                                          </p:val>
                                        </p:tav>
                                      </p:tavLst>
                                    </p:anim>
                                  </p:childTnLst>
                                </p:cTn>
                              </p:par>
                              <p:par>
                                <p:cTn id="19" presetID="22" presetClass="entr" presetSubtype="4"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down)">
                                      <p:cBhvr>
                                        <p:cTn id="2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a:extLst>
              <a:ext uri="{FF2B5EF4-FFF2-40B4-BE49-F238E27FC236}">
                <a16:creationId xmlns:a16="http://schemas.microsoft.com/office/drawing/2014/main" id="{CF2E2878-F4EE-4544-B2E6-3E5B45B788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2001202" y="-1999297"/>
            <a:ext cx="5143501" cy="9142098"/>
          </a:xfrm>
          <a:prstGeom prst="rect">
            <a:avLst/>
          </a:prstGeom>
        </p:spPr>
      </p:pic>
      <p:sp>
        <p:nvSpPr>
          <p:cNvPr id="37" name="文本框 36">
            <a:extLst>
              <a:ext uri="{FF2B5EF4-FFF2-40B4-BE49-F238E27FC236}">
                <a16:creationId xmlns:a16="http://schemas.microsoft.com/office/drawing/2014/main" id="{1F8B361E-5393-425D-993F-3FC3507D2E02}"/>
              </a:ext>
            </a:extLst>
          </p:cNvPr>
          <p:cNvSpPr txBox="1"/>
          <p:nvPr/>
        </p:nvSpPr>
        <p:spPr>
          <a:xfrm>
            <a:off x="2699792" y="1707654"/>
            <a:ext cx="6048672" cy="2039254"/>
          </a:xfrm>
          <a:prstGeom prst="rect">
            <a:avLst/>
          </a:prstGeom>
          <a:noFill/>
        </p:spPr>
        <p:txBody>
          <a:bodyPr wrap="square" rtlCol="0">
            <a:prstTxWarp prst="textPlain">
              <a:avLst>
                <a:gd name="adj" fmla="val 48195"/>
              </a:avLst>
            </a:prstTxWarp>
            <a:spAutoFit/>
            <a:scene3d>
              <a:camera prst="orthographicFront"/>
              <a:lightRig rig="threePt" dir="t"/>
            </a:scene3d>
            <a:sp3d contourW="12700"/>
          </a:bodyPr>
          <a:lstStyle/>
          <a:p>
            <a:pPr algn="ctr"/>
            <a:r>
              <a:rPr lang="en-US" altLang="zh-CN" sz="7200" b="1">
                <a:gradFill>
                  <a:gsLst>
                    <a:gs pos="0">
                      <a:schemeClr val="accent2">
                        <a:alpha val="60000"/>
                      </a:schemeClr>
                    </a:gs>
                    <a:gs pos="100000">
                      <a:schemeClr val="accent2">
                        <a:lumMod val="50000"/>
                      </a:schemeClr>
                    </a:gs>
                  </a:gsLst>
                  <a:lin ang="5400000" scaled="1"/>
                </a:gradFill>
                <a:effectLst>
                  <a:outerShdw blurRad="38100" dist="38100" dir="2700000" algn="tl">
                    <a:srgbClr val="000000">
                      <a:alpha val="43137"/>
                    </a:srgbClr>
                  </a:outerShdw>
                </a:effectLst>
                <a:latin typeface="UTM Cooper Black" panose="02040603050506020204" pitchFamily="18" charset="0"/>
                <a:cs typeface="+mn-ea"/>
                <a:sym typeface="+mn-lt"/>
              </a:rPr>
              <a:t>Tạm biệt và hẹn gặp lại!</a:t>
            </a:r>
            <a:endParaRPr lang="en-US" altLang="zh-CN" sz="7200" b="1" dirty="0">
              <a:gradFill>
                <a:gsLst>
                  <a:gs pos="0">
                    <a:schemeClr val="accent2">
                      <a:alpha val="60000"/>
                    </a:schemeClr>
                  </a:gs>
                  <a:gs pos="100000">
                    <a:schemeClr val="accent2">
                      <a:lumMod val="50000"/>
                    </a:schemeClr>
                  </a:gs>
                </a:gsLst>
                <a:lin ang="5400000" scaled="1"/>
              </a:gradFill>
              <a:effectLst>
                <a:outerShdw blurRad="38100" dist="38100" dir="2700000" algn="tl">
                  <a:srgbClr val="000000">
                    <a:alpha val="43137"/>
                  </a:srgbClr>
                </a:outerShdw>
              </a:effectLst>
              <a:latin typeface="UTM Cooper Black" panose="02040603050506020204" pitchFamily="18" charset="0"/>
              <a:cs typeface="+mn-ea"/>
              <a:sym typeface="+mn-lt"/>
            </a:endParaRPr>
          </a:p>
        </p:txBody>
      </p:sp>
      <p:grpSp>
        <p:nvGrpSpPr>
          <p:cNvPr id="8" name="Group 7">
            <a:extLst>
              <a:ext uri="{FF2B5EF4-FFF2-40B4-BE49-F238E27FC236}">
                <a16:creationId xmlns:a16="http://schemas.microsoft.com/office/drawing/2014/main" id="{90FEC6FE-0CDE-47E8-9C73-3645E7A1E19C}"/>
              </a:ext>
            </a:extLst>
          </p:cNvPr>
          <p:cNvGrpSpPr/>
          <p:nvPr/>
        </p:nvGrpSpPr>
        <p:grpSpPr>
          <a:xfrm>
            <a:off x="467544" y="51470"/>
            <a:ext cx="8475675" cy="1152128"/>
            <a:chOff x="226150" y="186636"/>
            <a:chExt cx="8475675" cy="1152128"/>
          </a:xfrm>
        </p:grpSpPr>
        <p:pic>
          <p:nvPicPr>
            <p:cNvPr id="7" name="Picture 6">
              <a:extLst>
                <a:ext uri="{FF2B5EF4-FFF2-40B4-BE49-F238E27FC236}">
                  <a16:creationId xmlns:a16="http://schemas.microsoft.com/office/drawing/2014/main" id="{1F371259-950A-45C4-933A-F75EDBE06151}"/>
                </a:ext>
              </a:extLst>
            </p:cNvPr>
            <p:cNvPicPr>
              <a:picLocks noChangeAspect="1"/>
            </p:cNvPicPr>
            <p:nvPr/>
          </p:nvPicPr>
          <p:blipFill rotWithShape="1">
            <a:blip r:embed="rId4">
              <a:extLst>
                <a:ext uri="{28A0092B-C50C-407E-A947-70E740481C1C}">
                  <a14:useLocalDpi xmlns:a14="http://schemas.microsoft.com/office/drawing/2010/main" val="0"/>
                </a:ext>
              </a:extLst>
            </a:blip>
            <a:srcRect l="26925" t="12200" r="29275" b="65400"/>
            <a:stretch/>
          </p:blipFill>
          <p:spPr>
            <a:xfrm>
              <a:off x="226150" y="186636"/>
              <a:ext cx="4417857" cy="1152128"/>
            </a:xfrm>
            <a:prstGeom prst="rect">
              <a:avLst/>
            </a:prstGeom>
          </p:spPr>
        </p:pic>
        <p:pic>
          <p:nvPicPr>
            <p:cNvPr id="14" name="Picture 13">
              <a:extLst>
                <a:ext uri="{FF2B5EF4-FFF2-40B4-BE49-F238E27FC236}">
                  <a16:creationId xmlns:a16="http://schemas.microsoft.com/office/drawing/2014/main" id="{D68224AB-E610-4D60-9DD3-99E4F18E190B}"/>
                </a:ext>
              </a:extLst>
            </p:cNvPr>
            <p:cNvPicPr>
              <a:picLocks noChangeAspect="1"/>
            </p:cNvPicPr>
            <p:nvPr/>
          </p:nvPicPr>
          <p:blipFill rotWithShape="1">
            <a:blip r:embed="rId4">
              <a:extLst>
                <a:ext uri="{28A0092B-C50C-407E-A947-70E740481C1C}">
                  <a14:useLocalDpi xmlns:a14="http://schemas.microsoft.com/office/drawing/2010/main" val="0"/>
                </a:ext>
              </a:extLst>
            </a:blip>
            <a:srcRect l="26925" t="12200" r="29275" b="65400"/>
            <a:stretch/>
          </p:blipFill>
          <p:spPr>
            <a:xfrm>
              <a:off x="4283968" y="186636"/>
              <a:ext cx="4417857" cy="1152128"/>
            </a:xfrm>
            <a:prstGeom prst="rect">
              <a:avLst/>
            </a:prstGeom>
          </p:spPr>
        </p:pic>
      </p:grpSp>
      <p:pic>
        <p:nvPicPr>
          <p:cNvPr id="10" name="Picture 9">
            <a:extLst>
              <a:ext uri="{FF2B5EF4-FFF2-40B4-BE49-F238E27FC236}">
                <a16:creationId xmlns:a16="http://schemas.microsoft.com/office/drawing/2014/main" id="{34B5FE3A-619D-482F-915F-0943E624CCAB}"/>
              </a:ext>
            </a:extLst>
          </p:cNvPr>
          <p:cNvPicPr>
            <a:picLocks noChangeAspect="1"/>
          </p:cNvPicPr>
          <p:nvPr/>
        </p:nvPicPr>
        <p:blipFill rotWithShape="1">
          <a:blip r:embed="rId5">
            <a:extLst>
              <a:ext uri="{28A0092B-C50C-407E-A947-70E740481C1C}">
                <a14:useLocalDpi xmlns:a14="http://schemas.microsoft.com/office/drawing/2010/main" val="0"/>
              </a:ext>
            </a:extLst>
          </a:blip>
          <a:srcRect l="55512" t="2401" r="14563" b="52800"/>
          <a:stretch/>
        </p:blipFill>
        <p:spPr>
          <a:xfrm>
            <a:off x="-23011" y="1560369"/>
            <a:ext cx="2574756" cy="3528392"/>
          </a:xfrm>
          <a:prstGeom prst="rect">
            <a:avLst/>
          </a:prstGeom>
        </p:spPr>
      </p:pic>
    </p:spTree>
    <p:extLst>
      <p:ext uri="{BB962C8B-B14F-4D97-AF65-F5344CB8AC3E}">
        <p14:creationId xmlns:p14="http://schemas.microsoft.com/office/powerpoint/2010/main" val="63567825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anim calcmode="lin" valueType="num">
                                      <p:cBhvr>
                                        <p:cTn id="14" dur="1000" fill="hold"/>
                                        <p:tgtEl>
                                          <p:spTgt spid="10"/>
                                        </p:tgtEl>
                                        <p:attrNameLst>
                                          <p:attrName>ppt_x</p:attrName>
                                        </p:attrNameLst>
                                      </p:cBhvr>
                                      <p:tavLst>
                                        <p:tav tm="0">
                                          <p:val>
                                            <p:strVal val="#ppt_x"/>
                                          </p:val>
                                        </p:tav>
                                        <p:tav tm="100000">
                                          <p:val>
                                            <p:strVal val="#ppt_x"/>
                                          </p:val>
                                        </p:tav>
                                      </p:tavLst>
                                    </p:anim>
                                    <p:anim calcmode="lin" valueType="num">
                                      <p:cBhvr>
                                        <p:cTn id="1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p:cTn id="20" dur="500" fill="hold"/>
                                        <p:tgtEl>
                                          <p:spTgt spid="37"/>
                                        </p:tgtEl>
                                        <p:attrNameLst>
                                          <p:attrName>ppt_w</p:attrName>
                                        </p:attrNameLst>
                                      </p:cBhvr>
                                      <p:tavLst>
                                        <p:tav tm="0">
                                          <p:val>
                                            <p:fltVal val="0"/>
                                          </p:val>
                                        </p:tav>
                                        <p:tav tm="100000">
                                          <p:val>
                                            <p:strVal val="#ppt_w"/>
                                          </p:val>
                                        </p:tav>
                                      </p:tavLst>
                                    </p:anim>
                                    <p:anim calcmode="lin" valueType="num">
                                      <p:cBhvr>
                                        <p:cTn id="21" dur="500" fill="hold"/>
                                        <p:tgtEl>
                                          <p:spTgt spid="37"/>
                                        </p:tgtEl>
                                        <p:attrNameLst>
                                          <p:attrName>ppt_h</p:attrName>
                                        </p:attrNameLst>
                                      </p:cBhvr>
                                      <p:tavLst>
                                        <p:tav tm="0">
                                          <p:val>
                                            <p:fltVal val="0"/>
                                          </p:val>
                                        </p:tav>
                                        <p:tav tm="100000">
                                          <p:val>
                                            <p:strVal val="#ppt_h"/>
                                          </p:val>
                                        </p:tav>
                                      </p:tavLst>
                                    </p:anim>
                                    <p:animEffect transition="in" filter="fade">
                                      <p:cBhvr>
                                        <p:cTn id="22"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a:extLst>
              <a:ext uri="{FF2B5EF4-FFF2-40B4-BE49-F238E27FC236}">
                <a16:creationId xmlns:a16="http://schemas.microsoft.com/office/drawing/2014/main" id="{CF2E2878-F4EE-4544-B2E6-3E5B45B788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2001202" y="-1999297"/>
            <a:ext cx="5143501" cy="9142098"/>
          </a:xfrm>
          <a:prstGeom prst="rect">
            <a:avLst/>
          </a:prstGeom>
        </p:spPr>
      </p:pic>
      <p:grpSp>
        <p:nvGrpSpPr>
          <p:cNvPr id="8" name="Group 7">
            <a:extLst>
              <a:ext uri="{FF2B5EF4-FFF2-40B4-BE49-F238E27FC236}">
                <a16:creationId xmlns:a16="http://schemas.microsoft.com/office/drawing/2014/main" id="{90FEC6FE-0CDE-47E8-9C73-3645E7A1E19C}"/>
              </a:ext>
            </a:extLst>
          </p:cNvPr>
          <p:cNvGrpSpPr/>
          <p:nvPr/>
        </p:nvGrpSpPr>
        <p:grpSpPr>
          <a:xfrm>
            <a:off x="467544" y="51470"/>
            <a:ext cx="8475675" cy="1152128"/>
            <a:chOff x="226150" y="186636"/>
            <a:chExt cx="8475675" cy="1152128"/>
          </a:xfrm>
        </p:grpSpPr>
        <p:pic>
          <p:nvPicPr>
            <p:cNvPr id="7" name="Picture 6">
              <a:extLst>
                <a:ext uri="{FF2B5EF4-FFF2-40B4-BE49-F238E27FC236}">
                  <a16:creationId xmlns:a16="http://schemas.microsoft.com/office/drawing/2014/main" id="{1F371259-950A-45C4-933A-F75EDBE06151}"/>
                </a:ext>
              </a:extLst>
            </p:cNvPr>
            <p:cNvPicPr>
              <a:picLocks noChangeAspect="1"/>
            </p:cNvPicPr>
            <p:nvPr/>
          </p:nvPicPr>
          <p:blipFill rotWithShape="1">
            <a:blip r:embed="rId4">
              <a:extLst>
                <a:ext uri="{28A0092B-C50C-407E-A947-70E740481C1C}">
                  <a14:useLocalDpi xmlns:a14="http://schemas.microsoft.com/office/drawing/2010/main" val="0"/>
                </a:ext>
              </a:extLst>
            </a:blip>
            <a:srcRect l="26925" t="12200" r="29275" b="65400"/>
            <a:stretch/>
          </p:blipFill>
          <p:spPr>
            <a:xfrm>
              <a:off x="226150" y="186636"/>
              <a:ext cx="4417857" cy="1152128"/>
            </a:xfrm>
            <a:prstGeom prst="rect">
              <a:avLst/>
            </a:prstGeom>
          </p:spPr>
        </p:pic>
        <p:pic>
          <p:nvPicPr>
            <p:cNvPr id="14" name="Picture 13">
              <a:extLst>
                <a:ext uri="{FF2B5EF4-FFF2-40B4-BE49-F238E27FC236}">
                  <a16:creationId xmlns:a16="http://schemas.microsoft.com/office/drawing/2014/main" id="{D68224AB-E610-4D60-9DD3-99E4F18E190B}"/>
                </a:ext>
              </a:extLst>
            </p:cNvPr>
            <p:cNvPicPr>
              <a:picLocks noChangeAspect="1"/>
            </p:cNvPicPr>
            <p:nvPr/>
          </p:nvPicPr>
          <p:blipFill rotWithShape="1">
            <a:blip r:embed="rId4">
              <a:extLst>
                <a:ext uri="{28A0092B-C50C-407E-A947-70E740481C1C}">
                  <a14:useLocalDpi xmlns:a14="http://schemas.microsoft.com/office/drawing/2010/main" val="0"/>
                </a:ext>
              </a:extLst>
            </a:blip>
            <a:srcRect l="26925" t="12200" r="29275" b="65400"/>
            <a:stretch/>
          </p:blipFill>
          <p:spPr>
            <a:xfrm>
              <a:off x="4283968" y="186636"/>
              <a:ext cx="4417857" cy="1152128"/>
            </a:xfrm>
            <a:prstGeom prst="rect">
              <a:avLst/>
            </a:prstGeom>
          </p:spPr>
        </p:pic>
      </p:grpSp>
      <p:pic>
        <p:nvPicPr>
          <p:cNvPr id="3" name="Picture 2">
            <a:hlinkClick r:id="rId5" action="ppaction://hlinksldjump"/>
            <a:extLst>
              <a:ext uri="{FF2B5EF4-FFF2-40B4-BE49-F238E27FC236}">
                <a16:creationId xmlns:a16="http://schemas.microsoft.com/office/drawing/2014/main" id="{2E6620C5-AB30-40EC-A448-83A64C1EABA0}"/>
              </a:ext>
            </a:extLst>
          </p:cNvPr>
          <p:cNvPicPr>
            <a:picLocks noChangeAspect="1"/>
          </p:cNvPicPr>
          <p:nvPr/>
        </p:nvPicPr>
        <p:blipFill rotWithShape="1">
          <a:blip r:embed="rId6">
            <a:extLst>
              <a:ext uri="{28A0092B-C50C-407E-A947-70E740481C1C}">
                <a14:useLocalDpi xmlns:a14="http://schemas.microsoft.com/office/drawing/2010/main" val="0"/>
              </a:ext>
            </a:extLst>
          </a:blip>
          <a:srcRect l="7306" t="23400" r="63557" b="17402"/>
          <a:stretch/>
        </p:blipFill>
        <p:spPr>
          <a:xfrm>
            <a:off x="1619672" y="1765131"/>
            <a:ext cx="2664296" cy="3044876"/>
          </a:xfrm>
          <a:prstGeom prst="rect">
            <a:avLst/>
          </a:prstGeom>
        </p:spPr>
      </p:pic>
      <p:pic>
        <p:nvPicPr>
          <p:cNvPr id="5" name="Picture 4">
            <a:hlinkClick r:id="rId7" action="ppaction://hlinksldjump"/>
            <a:extLst>
              <a:ext uri="{FF2B5EF4-FFF2-40B4-BE49-F238E27FC236}">
                <a16:creationId xmlns:a16="http://schemas.microsoft.com/office/drawing/2014/main" id="{7D30391B-0EF8-4F5F-B5B2-4CDBDBF54437}"/>
              </a:ext>
            </a:extLst>
          </p:cNvPr>
          <p:cNvPicPr>
            <a:picLocks noChangeAspect="1"/>
          </p:cNvPicPr>
          <p:nvPr/>
        </p:nvPicPr>
        <p:blipFill rotWithShape="1">
          <a:blip r:embed="rId6">
            <a:extLst>
              <a:ext uri="{28A0092B-C50C-407E-A947-70E740481C1C}">
                <a14:useLocalDpi xmlns:a14="http://schemas.microsoft.com/office/drawing/2010/main" val="0"/>
              </a:ext>
            </a:extLst>
          </a:blip>
          <a:srcRect l="68112" t="13600" r="5900" b="22001"/>
          <a:stretch/>
        </p:blipFill>
        <p:spPr>
          <a:xfrm>
            <a:off x="4427984" y="1765131"/>
            <a:ext cx="2376264" cy="3312368"/>
          </a:xfrm>
          <a:prstGeom prst="rect">
            <a:avLst/>
          </a:prstGeom>
        </p:spPr>
      </p:pic>
      <p:sp>
        <p:nvSpPr>
          <p:cNvPr id="13" name="矩形 259">
            <a:extLst>
              <a:ext uri="{FF2B5EF4-FFF2-40B4-BE49-F238E27FC236}">
                <a16:creationId xmlns:a16="http://schemas.microsoft.com/office/drawing/2014/main" id="{19477D43-25F7-4CB0-AA6A-6754658D1804}"/>
              </a:ext>
            </a:extLst>
          </p:cNvPr>
          <p:cNvSpPr>
            <a:spLocks noChangeArrowheads="1"/>
          </p:cNvSpPr>
          <p:nvPr/>
        </p:nvSpPr>
        <p:spPr bwMode="auto">
          <a:xfrm>
            <a:off x="1158988" y="807257"/>
            <a:ext cx="6732748" cy="677108"/>
          </a:xfrm>
          <a:prstGeom prst="rect">
            <a:avLst/>
          </a:prstGeom>
          <a:solidFill>
            <a:srgbClr val="BC324B"/>
          </a:solidFill>
          <a:ln>
            <a:noFill/>
          </a:ln>
          <a:effectLst>
            <a:outerShdw blurRad="50800" dist="38100" dir="2700000" algn="tl" rotWithShape="0">
              <a:prstClr val="black">
                <a:alpha val="40000"/>
              </a:prstClr>
            </a:outerShdw>
          </a:effectLst>
        </p:spPr>
        <p:txBody>
          <a:bodyPr wrap="square" lIns="0" tIns="0" rIns="0" bIns="0" anchor="t" anchorCtr="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en-US" altLang="zh-CN" sz="4400">
                <a:solidFill>
                  <a:srgbClr val="EFE6DF"/>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sym typeface="+mn-lt"/>
              </a:rPr>
              <a:t>Hãy </a:t>
            </a:r>
            <a:r>
              <a:rPr lang="en-US" altLang="zh-CN" sz="4400">
                <a:solidFill>
                  <a:srgbClr val="EFE6DF"/>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sym typeface="+mn-lt"/>
                <a:hlinkClick r:id="rId8" action="ppaction://hlinksldjump"/>
              </a:rPr>
              <a:t>chọn</a:t>
            </a:r>
            <a:r>
              <a:rPr lang="en-US" altLang="zh-CN" sz="4400">
                <a:solidFill>
                  <a:srgbClr val="EFE6DF"/>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sym typeface="+mn-lt"/>
              </a:rPr>
              <a:t> một bạn gấu nhé!</a:t>
            </a:r>
            <a:endParaRPr lang="zh-CN" altLang="en-US" sz="4400" dirty="0">
              <a:solidFill>
                <a:srgbClr val="EFE6DF"/>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sym typeface="+mn-lt"/>
            </a:endParaRPr>
          </a:p>
        </p:txBody>
      </p:sp>
    </p:spTree>
    <p:extLst>
      <p:ext uri="{BB962C8B-B14F-4D97-AF65-F5344CB8AC3E}">
        <p14:creationId xmlns:p14="http://schemas.microsoft.com/office/powerpoint/2010/main" val="13683992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p:cTn id="13" dur="500" fill="hold"/>
                                        <p:tgtEl>
                                          <p:spTgt spid="13"/>
                                        </p:tgtEl>
                                        <p:attrNameLst>
                                          <p:attrName>ppt_w</p:attrName>
                                        </p:attrNameLst>
                                      </p:cBhvr>
                                      <p:tavLst>
                                        <p:tav tm="0">
                                          <p:val>
                                            <p:fltVal val="0"/>
                                          </p:val>
                                        </p:tav>
                                        <p:tav tm="100000">
                                          <p:val>
                                            <p:strVal val="#ppt_w"/>
                                          </p:val>
                                        </p:tav>
                                      </p:tavLst>
                                    </p:anim>
                                    <p:anim calcmode="lin" valueType="num">
                                      <p:cBhvr>
                                        <p:cTn id="14" dur="500" fill="hold"/>
                                        <p:tgtEl>
                                          <p:spTgt spid="13"/>
                                        </p:tgtEl>
                                        <p:attrNameLst>
                                          <p:attrName>ppt_h</p:attrName>
                                        </p:attrNameLst>
                                      </p:cBhvr>
                                      <p:tavLst>
                                        <p:tav tm="0">
                                          <p:val>
                                            <p:fltVal val="0"/>
                                          </p:val>
                                        </p:tav>
                                        <p:tav tm="100000">
                                          <p:val>
                                            <p:strVal val="#ppt_h"/>
                                          </p:val>
                                        </p:tav>
                                      </p:tavLst>
                                    </p:anim>
                                    <p:animEffect transition="in" filter="fade">
                                      <p:cBhvr>
                                        <p:cTn id="15" dur="500"/>
                                        <p:tgtEl>
                                          <p:spTgt spid="13"/>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1000"/>
                                        <p:tgtEl>
                                          <p:spTgt spid="5"/>
                                        </p:tgtEl>
                                      </p:cBhvr>
                                    </p:animEffect>
                                    <p:anim calcmode="lin" valueType="num">
                                      <p:cBhvr>
                                        <p:cTn id="25" dur="1000" fill="hold"/>
                                        <p:tgtEl>
                                          <p:spTgt spid="5"/>
                                        </p:tgtEl>
                                        <p:attrNameLst>
                                          <p:attrName>ppt_x</p:attrName>
                                        </p:attrNameLst>
                                      </p:cBhvr>
                                      <p:tavLst>
                                        <p:tav tm="0">
                                          <p:val>
                                            <p:strVal val="#ppt_x"/>
                                          </p:val>
                                        </p:tav>
                                        <p:tav tm="100000">
                                          <p:val>
                                            <p:strVal val="#ppt_x"/>
                                          </p:val>
                                        </p:tav>
                                      </p:tavLst>
                                    </p:anim>
                                    <p:anim calcmode="lin" valueType="num">
                                      <p:cBhvr>
                                        <p:cTn id="2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7" restart="whenNotActive" fill="hold" evtFilter="cancelBubble" nodeType="interactiveSeq">
                <p:stCondLst>
                  <p:cond evt="onClick" delay="0">
                    <p:tgtEl>
                      <p:spTgt spid="3"/>
                    </p:tgtEl>
                  </p:cond>
                </p:stCondLst>
                <p:endSync evt="end" delay="0">
                  <p:rtn val="all"/>
                </p:endSync>
                <p:childTnLst>
                  <p:par>
                    <p:cTn id="28" fill="hold">
                      <p:stCondLst>
                        <p:cond delay="0"/>
                      </p:stCondLst>
                      <p:childTnLst>
                        <p:par>
                          <p:cTn id="29" fill="hold">
                            <p:stCondLst>
                              <p:cond delay="0"/>
                            </p:stCondLst>
                            <p:childTnLst>
                              <p:par>
                                <p:cTn id="30" presetID="16" presetClass="exit" presetSubtype="21" fill="hold" nodeType="clickEffect">
                                  <p:stCondLst>
                                    <p:cond delay="0"/>
                                  </p:stCondLst>
                                  <p:childTnLst>
                                    <p:animEffect transition="out" filter="barn(inVertical)">
                                      <p:cBhvr>
                                        <p:cTn id="31" dur="500"/>
                                        <p:tgtEl>
                                          <p:spTgt spid="3"/>
                                        </p:tgtEl>
                                      </p:cBhvr>
                                    </p:animEffect>
                                    <p:set>
                                      <p:cBhvr>
                                        <p:cTn id="32" dur="1" fill="hold">
                                          <p:stCondLst>
                                            <p:cond delay="499"/>
                                          </p:stCondLst>
                                        </p:cTn>
                                        <p:tgtEl>
                                          <p:spTgt spid="3"/>
                                        </p:tgtEl>
                                        <p:attrNameLst>
                                          <p:attrName>style.visibility</p:attrName>
                                        </p:attrNameLst>
                                      </p:cBhvr>
                                      <p:to>
                                        <p:strVal val="hidden"/>
                                      </p:to>
                                    </p:set>
                                  </p:childTnLst>
                                </p:cTn>
                              </p:par>
                            </p:childTnLst>
                          </p:cTn>
                        </p:par>
                      </p:childTnLst>
                    </p:cTn>
                  </p:par>
                </p:childTnLst>
              </p:cTn>
              <p:nextCondLst>
                <p:cond evt="onClick" delay="0">
                  <p:tgtEl>
                    <p:spTgt spid="3"/>
                  </p:tgtEl>
                </p:cond>
              </p:nextCondLst>
            </p:seq>
            <p:seq concurrent="1" nextAc="seek">
              <p:cTn id="33" restart="whenNotActive" fill="hold" evtFilter="cancelBubble" nodeType="interactiveSeq">
                <p:stCondLst>
                  <p:cond evt="onClick" delay="0">
                    <p:tgtEl>
                      <p:spTgt spid="5"/>
                    </p:tgtEl>
                  </p:cond>
                </p:stCondLst>
                <p:endSync evt="end" delay="0">
                  <p:rtn val="all"/>
                </p:endSync>
                <p:childTnLst>
                  <p:par>
                    <p:cTn id="34" fill="hold">
                      <p:stCondLst>
                        <p:cond delay="0"/>
                      </p:stCondLst>
                      <p:childTnLst>
                        <p:par>
                          <p:cTn id="35" fill="hold">
                            <p:stCondLst>
                              <p:cond delay="0"/>
                            </p:stCondLst>
                            <p:childTnLst>
                              <p:par>
                                <p:cTn id="36" presetID="16" presetClass="exit" presetSubtype="21" fill="hold" nodeType="clickEffect">
                                  <p:stCondLst>
                                    <p:cond delay="0"/>
                                  </p:stCondLst>
                                  <p:childTnLst>
                                    <p:animEffect transition="out" filter="barn(inVertical)">
                                      <p:cBhvr>
                                        <p:cTn id="37" dur="500"/>
                                        <p:tgtEl>
                                          <p:spTgt spid="5"/>
                                        </p:tgtEl>
                                      </p:cBhvr>
                                    </p:animEffect>
                                    <p:set>
                                      <p:cBhvr>
                                        <p:cTn id="38" dur="1" fill="hold">
                                          <p:stCondLst>
                                            <p:cond delay="4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childTnLst>
        </p:cTn>
      </p:par>
    </p:tnLst>
    <p:bldLst>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259">
            <a:extLst>
              <a:ext uri="{FF2B5EF4-FFF2-40B4-BE49-F238E27FC236}">
                <a16:creationId xmlns:a16="http://schemas.microsoft.com/office/drawing/2014/main" id="{9BBFC59A-0B3F-4B77-82B7-9929E970142D}"/>
              </a:ext>
            </a:extLst>
          </p:cNvPr>
          <p:cNvSpPr>
            <a:spLocks noChangeArrowheads="1"/>
          </p:cNvSpPr>
          <p:nvPr/>
        </p:nvSpPr>
        <p:spPr bwMode="auto">
          <a:xfrm>
            <a:off x="1007604" y="339502"/>
            <a:ext cx="7128792" cy="430887"/>
          </a:xfrm>
          <a:prstGeom prst="rect">
            <a:avLst/>
          </a:prstGeom>
          <a:solidFill>
            <a:srgbClr val="BC324B"/>
          </a:solidFill>
          <a:ln>
            <a:noFill/>
          </a:ln>
          <a:effectLst>
            <a:outerShdw blurRad="50800" dist="38100" dir="2700000" algn="tl" rotWithShape="0">
              <a:prstClr val="black">
                <a:alpha val="40000"/>
              </a:prstClr>
            </a:outerShdw>
          </a:effectLst>
        </p:spPr>
        <p:txBody>
          <a:bodyPr wrap="square" lIns="0" tIns="0" rIns="0" bIns="0" anchor="t" anchorCtr="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1084263" indent="-1084263">
              <a:buNone/>
            </a:pPr>
            <a:r>
              <a:rPr lang="en-US" altLang="zh-CN" sz="2800">
                <a:solidFill>
                  <a:srgbClr val="EFE6DF"/>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sym typeface="+mn-lt"/>
              </a:rPr>
              <a:t>Câu 1: Thời gian diễn ra phong trào “Đồng Khởi”?</a:t>
            </a:r>
            <a:endParaRPr lang="zh-CN" altLang="en-US" sz="2800" dirty="0">
              <a:solidFill>
                <a:srgbClr val="EFE6DF"/>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sym typeface="+mn-lt"/>
            </a:endParaRPr>
          </a:p>
        </p:txBody>
      </p:sp>
      <p:sp>
        <p:nvSpPr>
          <p:cNvPr id="2" name="Oval 1">
            <a:extLst>
              <a:ext uri="{FF2B5EF4-FFF2-40B4-BE49-F238E27FC236}">
                <a16:creationId xmlns:a16="http://schemas.microsoft.com/office/drawing/2014/main" id="{45693A53-8E76-4007-9AF8-AE73A40863D4}"/>
              </a:ext>
            </a:extLst>
          </p:cNvPr>
          <p:cNvSpPr/>
          <p:nvPr/>
        </p:nvSpPr>
        <p:spPr>
          <a:xfrm>
            <a:off x="251520" y="1091880"/>
            <a:ext cx="504056" cy="5040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atin typeface="Times New Roman" panose="02020603050405020304" pitchFamily="18" charset="0"/>
                <a:cs typeface="Times New Roman" panose="02020603050405020304" pitchFamily="18" charset="0"/>
              </a:rPr>
              <a:t>A</a:t>
            </a:r>
          </a:p>
        </p:txBody>
      </p:sp>
      <p:sp>
        <p:nvSpPr>
          <p:cNvPr id="3" name="TextBox 2">
            <a:extLst>
              <a:ext uri="{FF2B5EF4-FFF2-40B4-BE49-F238E27FC236}">
                <a16:creationId xmlns:a16="http://schemas.microsoft.com/office/drawing/2014/main" id="{C426F0BB-B2E0-42EB-AEAF-B7EC4D9E1327}"/>
              </a:ext>
            </a:extLst>
          </p:cNvPr>
          <p:cNvSpPr txBox="1"/>
          <p:nvPr/>
        </p:nvSpPr>
        <p:spPr>
          <a:xfrm>
            <a:off x="911873" y="1135322"/>
            <a:ext cx="3301947"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Cuối năm 1959</a:t>
            </a:r>
          </a:p>
        </p:txBody>
      </p:sp>
      <p:sp>
        <p:nvSpPr>
          <p:cNvPr id="9" name="Oval 8">
            <a:extLst>
              <a:ext uri="{FF2B5EF4-FFF2-40B4-BE49-F238E27FC236}">
                <a16:creationId xmlns:a16="http://schemas.microsoft.com/office/drawing/2014/main" id="{853841B2-0D28-40D6-A72F-C1AE9AB76CDC}"/>
              </a:ext>
            </a:extLst>
          </p:cNvPr>
          <p:cNvSpPr/>
          <p:nvPr/>
        </p:nvSpPr>
        <p:spPr>
          <a:xfrm>
            <a:off x="251520" y="1866164"/>
            <a:ext cx="504056" cy="504056"/>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latin typeface="Times New Roman" panose="02020603050405020304" pitchFamily="18" charset="0"/>
                <a:cs typeface="Times New Roman" panose="02020603050405020304" pitchFamily="18" charset="0"/>
              </a:rPr>
              <a:t>B</a:t>
            </a:r>
          </a:p>
        </p:txBody>
      </p:sp>
      <p:sp>
        <p:nvSpPr>
          <p:cNvPr id="10" name="TextBox 9">
            <a:extLst>
              <a:ext uri="{FF2B5EF4-FFF2-40B4-BE49-F238E27FC236}">
                <a16:creationId xmlns:a16="http://schemas.microsoft.com/office/drawing/2014/main" id="{2E070EA0-C448-47FF-B9AF-B34CC3D9250B}"/>
              </a:ext>
            </a:extLst>
          </p:cNvPr>
          <p:cNvSpPr txBox="1"/>
          <p:nvPr/>
        </p:nvSpPr>
        <p:spPr>
          <a:xfrm>
            <a:off x="861812" y="1881602"/>
            <a:ext cx="2883671"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Đầu năm 1960</a:t>
            </a:r>
          </a:p>
        </p:txBody>
      </p:sp>
      <p:sp>
        <p:nvSpPr>
          <p:cNvPr id="11" name="Oval 10">
            <a:extLst>
              <a:ext uri="{FF2B5EF4-FFF2-40B4-BE49-F238E27FC236}">
                <a16:creationId xmlns:a16="http://schemas.microsoft.com/office/drawing/2014/main" id="{06071CA5-21FE-4FE2-9A2E-7EFE6589A53C}"/>
              </a:ext>
            </a:extLst>
          </p:cNvPr>
          <p:cNvSpPr/>
          <p:nvPr/>
        </p:nvSpPr>
        <p:spPr>
          <a:xfrm>
            <a:off x="251520" y="2658988"/>
            <a:ext cx="504056" cy="5040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atin typeface="Times New Roman" panose="02020603050405020304" pitchFamily="18" charset="0"/>
                <a:cs typeface="Times New Roman" panose="02020603050405020304" pitchFamily="18" charset="0"/>
              </a:rPr>
              <a:t>C</a:t>
            </a:r>
          </a:p>
        </p:txBody>
      </p:sp>
      <p:sp>
        <p:nvSpPr>
          <p:cNvPr id="12" name="TextBox 11">
            <a:extLst>
              <a:ext uri="{FF2B5EF4-FFF2-40B4-BE49-F238E27FC236}">
                <a16:creationId xmlns:a16="http://schemas.microsoft.com/office/drawing/2014/main" id="{DA358660-EE63-4312-9BF6-5219BEDF89A6}"/>
              </a:ext>
            </a:extLst>
          </p:cNvPr>
          <p:cNvSpPr txBox="1"/>
          <p:nvPr/>
        </p:nvSpPr>
        <p:spPr>
          <a:xfrm>
            <a:off x="861812" y="2552506"/>
            <a:ext cx="2773531" cy="954107"/>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Cuối năm 1959 – Đầu năm 1960</a:t>
            </a:r>
          </a:p>
        </p:txBody>
      </p:sp>
      <p:sp>
        <p:nvSpPr>
          <p:cNvPr id="13" name="Oval 12">
            <a:extLst>
              <a:ext uri="{FF2B5EF4-FFF2-40B4-BE49-F238E27FC236}">
                <a16:creationId xmlns:a16="http://schemas.microsoft.com/office/drawing/2014/main" id="{D3B2C827-9EEB-417D-AFDD-3E8BD504EC3D}"/>
              </a:ext>
            </a:extLst>
          </p:cNvPr>
          <p:cNvSpPr/>
          <p:nvPr/>
        </p:nvSpPr>
        <p:spPr>
          <a:xfrm>
            <a:off x="251520" y="3663879"/>
            <a:ext cx="504056" cy="504056"/>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latin typeface="Times New Roman" panose="02020603050405020304" pitchFamily="18" charset="0"/>
                <a:cs typeface="Times New Roman" panose="02020603050405020304" pitchFamily="18" charset="0"/>
              </a:rPr>
              <a:t>D</a:t>
            </a:r>
          </a:p>
        </p:txBody>
      </p:sp>
      <p:sp>
        <p:nvSpPr>
          <p:cNvPr id="18" name="TextBox 17">
            <a:extLst>
              <a:ext uri="{FF2B5EF4-FFF2-40B4-BE49-F238E27FC236}">
                <a16:creationId xmlns:a16="http://schemas.microsoft.com/office/drawing/2014/main" id="{E30D88AB-7DE0-479D-97CF-DD8A00BD9708}"/>
              </a:ext>
            </a:extLst>
          </p:cNvPr>
          <p:cNvSpPr txBox="1"/>
          <p:nvPr/>
        </p:nvSpPr>
        <p:spPr>
          <a:xfrm>
            <a:off x="911873" y="3654298"/>
            <a:ext cx="2448075"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Đầu năm 1961</a:t>
            </a:r>
          </a:p>
        </p:txBody>
      </p:sp>
      <p:pic>
        <p:nvPicPr>
          <p:cNvPr id="19" name="Picture 6" descr="Khong mau">
            <a:extLst>
              <a:ext uri="{FF2B5EF4-FFF2-40B4-BE49-F238E27FC236}">
                <a16:creationId xmlns:a16="http://schemas.microsoft.com/office/drawing/2014/main" id="{C6471605-CCE3-4E01-928C-C50F03613EA0}"/>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230" r="1464" b="10352"/>
          <a:stretch/>
        </p:blipFill>
        <p:spPr bwMode="auto">
          <a:xfrm>
            <a:off x="4046550" y="1196922"/>
            <a:ext cx="4211960" cy="271898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20" name="Picture 19">
            <a:extLst>
              <a:ext uri="{FF2B5EF4-FFF2-40B4-BE49-F238E27FC236}">
                <a16:creationId xmlns:a16="http://schemas.microsoft.com/office/drawing/2014/main" id="{A6834412-BA5F-4026-9681-282908369294}"/>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33600" r="66214"/>
          <a:stretch/>
        </p:blipFill>
        <p:spPr>
          <a:xfrm rot="618774" flipH="1">
            <a:off x="7834088" y="3349071"/>
            <a:ext cx="1823849" cy="2016220"/>
          </a:xfrm>
          <a:prstGeom prst="rect">
            <a:avLst/>
          </a:prstGeom>
        </p:spPr>
      </p:pic>
      <p:pic>
        <p:nvPicPr>
          <p:cNvPr id="25" name="Picture 6" descr="Káº¿t quáº£ hÃ¬nh áº£nh cho right wrong tick icon">
            <a:extLst>
              <a:ext uri="{FF2B5EF4-FFF2-40B4-BE49-F238E27FC236}">
                <a16:creationId xmlns:a16="http://schemas.microsoft.com/office/drawing/2014/main" id="{1989A549-F061-46C9-8E0D-0B7E40A4646E}"/>
              </a:ext>
            </a:extLst>
          </p:cNvPr>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p:blipFill>
        <p:spPr bwMode="auto">
          <a:xfrm>
            <a:off x="3331834" y="1946063"/>
            <a:ext cx="509111" cy="515945"/>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6" descr="Káº¿t quáº£ hÃ¬nh áº£nh cho right wrong tick icon">
            <a:extLst>
              <a:ext uri="{FF2B5EF4-FFF2-40B4-BE49-F238E27FC236}">
                <a16:creationId xmlns:a16="http://schemas.microsoft.com/office/drawing/2014/main" id="{9DC975C6-EA14-459C-B0AB-733A9D6A68D8}"/>
              </a:ext>
            </a:extLst>
          </p:cNvPr>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p:blipFill>
        <p:spPr bwMode="auto">
          <a:xfrm>
            <a:off x="3331835" y="1143063"/>
            <a:ext cx="509111" cy="515945"/>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6" descr="Káº¿t quáº£ hÃ¬nh áº£nh cho right wrong tick icon">
            <a:extLst>
              <a:ext uri="{FF2B5EF4-FFF2-40B4-BE49-F238E27FC236}">
                <a16:creationId xmlns:a16="http://schemas.microsoft.com/office/drawing/2014/main" id="{01F1A887-E4DF-4AA0-AC5D-C56AC40B7C06}"/>
              </a:ext>
            </a:extLst>
          </p:cNvPr>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p:blipFill>
        <p:spPr bwMode="auto">
          <a:xfrm>
            <a:off x="3331834" y="3657935"/>
            <a:ext cx="509111" cy="515945"/>
          </a:xfrm>
          <a:prstGeom prst="rect">
            <a:avLst/>
          </a:prstGeom>
          <a:noFill/>
          <a:extLst>
            <a:ext uri="{909E8E84-426E-40DD-AFC4-6F175D3DCCD1}">
              <a14:hiddenFill xmlns:a14="http://schemas.microsoft.com/office/drawing/2010/main">
                <a:solidFill>
                  <a:srgbClr val="FFFFFF"/>
                </a:solidFill>
              </a14:hiddenFill>
            </a:ext>
          </a:extLst>
        </p:spPr>
      </p:pic>
      <p:pic>
        <p:nvPicPr>
          <p:cNvPr id="28" name="CẤM BUÔN BÁN, CẤM REUP" descr="Káº¿t quáº£ hÃ¬nh áº£nh cho right wrong tick icon">
            <a:extLst>
              <a:ext uri="{FF2B5EF4-FFF2-40B4-BE49-F238E27FC236}">
                <a16:creationId xmlns:a16="http://schemas.microsoft.com/office/drawing/2014/main" id="{3E1ED3FE-5E7E-4F7D-B5D4-E9E2EEFDD94F}"/>
              </a:ext>
            </a:extLst>
          </p:cNvPr>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47149" t="18843" r="5517" b="28298"/>
          <a:stretch/>
        </p:blipFill>
        <p:spPr bwMode="auto">
          <a:xfrm>
            <a:off x="3367675" y="2845030"/>
            <a:ext cx="488112" cy="4289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08356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37" fill="hold" nodeType="click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barn(outVertical)">
                                      <p:cBhvr>
                                        <p:cTn id="14" dur="500"/>
                                        <p:tgtEl>
                                          <p:spTgt spid="19"/>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childTnLst>
                          </p:cTn>
                        </p:par>
                        <p:par>
                          <p:cTn id="22" fill="hold">
                            <p:stCondLst>
                              <p:cond delay="1000"/>
                            </p:stCondLst>
                            <p:childTnLst>
                              <p:par>
                                <p:cTn id="23" presetID="22" presetClass="entr" presetSubtype="8"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left)">
                                      <p:cBhvr>
                                        <p:cTn id="25" dur="500"/>
                                        <p:tgtEl>
                                          <p:spTgt spid="3"/>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1000"/>
                                        <p:tgtEl>
                                          <p:spTgt spid="9"/>
                                        </p:tgtEl>
                                      </p:cBhvr>
                                    </p:animEffect>
                                    <p:anim calcmode="lin" valueType="num">
                                      <p:cBhvr>
                                        <p:cTn id="31" dur="1000" fill="hold"/>
                                        <p:tgtEl>
                                          <p:spTgt spid="9"/>
                                        </p:tgtEl>
                                        <p:attrNameLst>
                                          <p:attrName>ppt_x</p:attrName>
                                        </p:attrNameLst>
                                      </p:cBhvr>
                                      <p:tavLst>
                                        <p:tav tm="0">
                                          <p:val>
                                            <p:strVal val="#ppt_x"/>
                                          </p:val>
                                        </p:tav>
                                        <p:tav tm="100000">
                                          <p:val>
                                            <p:strVal val="#ppt_x"/>
                                          </p:val>
                                        </p:tav>
                                      </p:tavLst>
                                    </p:anim>
                                    <p:anim calcmode="lin" valueType="num">
                                      <p:cBhvr>
                                        <p:cTn id="32" dur="1000" fill="hold"/>
                                        <p:tgtEl>
                                          <p:spTgt spid="9"/>
                                        </p:tgtEl>
                                        <p:attrNameLst>
                                          <p:attrName>ppt_y</p:attrName>
                                        </p:attrNameLst>
                                      </p:cBhvr>
                                      <p:tavLst>
                                        <p:tav tm="0">
                                          <p:val>
                                            <p:strVal val="#ppt_y+.1"/>
                                          </p:val>
                                        </p:tav>
                                        <p:tav tm="100000">
                                          <p:val>
                                            <p:strVal val="#ppt_y"/>
                                          </p:val>
                                        </p:tav>
                                      </p:tavLst>
                                    </p:anim>
                                  </p:childTnLst>
                                </p:cTn>
                              </p:par>
                            </p:childTnLst>
                          </p:cTn>
                        </p:par>
                        <p:par>
                          <p:cTn id="33" fill="hold">
                            <p:stCondLst>
                              <p:cond delay="1000"/>
                            </p:stCondLst>
                            <p:childTnLst>
                              <p:par>
                                <p:cTn id="34" presetID="22" presetClass="entr" presetSubtype="8" fill="hold" grpId="0" nodeType="after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wipe(left)">
                                      <p:cBhvr>
                                        <p:cTn id="36" dur="500"/>
                                        <p:tgtEl>
                                          <p:spTgt spid="10"/>
                                        </p:tgtEl>
                                      </p:cBhvr>
                                    </p:animEffect>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1000"/>
                                        <p:tgtEl>
                                          <p:spTgt spid="11"/>
                                        </p:tgtEl>
                                      </p:cBhvr>
                                    </p:animEffect>
                                    <p:anim calcmode="lin" valueType="num">
                                      <p:cBhvr>
                                        <p:cTn id="42" dur="1000" fill="hold"/>
                                        <p:tgtEl>
                                          <p:spTgt spid="11"/>
                                        </p:tgtEl>
                                        <p:attrNameLst>
                                          <p:attrName>ppt_x</p:attrName>
                                        </p:attrNameLst>
                                      </p:cBhvr>
                                      <p:tavLst>
                                        <p:tav tm="0">
                                          <p:val>
                                            <p:strVal val="#ppt_x"/>
                                          </p:val>
                                        </p:tav>
                                        <p:tav tm="100000">
                                          <p:val>
                                            <p:strVal val="#ppt_x"/>
                                          </p:val>
                                        </p:tav>
                                      </p:tavLst>
                                    </p:anim>
                                    <p:anim calcmode="lin" valueType="num">
                                      <p:cBhvr>
                                        <p:cTn id="43" dur="1000" fill="hold"/>
                                        <p:tgtEl>
                                          <p:spTgt spid="11"/>
                                        </p:tgtEl>
                                        <p:attrNameLst>
                                          <p:attrName>ppt_y</p:attrName>
                                        </p:attrNameLst>
                                      </p:cBhvr>
                                      <p:tavLst>
                                        <p:tav tm="0">
                                          <p:val>
                                            <p:strVal val="#ppt_y+.1"/>
                                          </p:val>
                                        </p:tav>
                                        <p:tav tm="100000">
                                          <p:val>
                                            <p:strVal val="#ppt_y"/>
                                          </p:val>
                                        </p:tav>
                                      </p:tavLst>
                                    </p:anim>
                                  </p:childTnLst>
                                </p:cTn>
                              </p:par>
                            </p:childTnLst>
                          </p:cTn>
                        </p:par>
                        <p:par>
                          <p:cTn id="44" fill="hold">
                            <p:stCondLst>
                              <p:cond delay="1000"/>
                            </p:stCondLst>
                            <p:childTnLst>
                              <p:par>
                                <p:cTn id="45" presetID="22" presetClass="entr" presetSubtype="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left)">
                                      <p:cBhvr>
                                        <p:cTn id="47" dur="5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1000"/>
                                        <p:tgtEl>
                                          <p:spTgt spid="13"/>
                                        </p:tgtEl>
                                      </p:cBhvr>
                                    </p:animEffect>
                                    <p:anim calcmode="lin" valueType="num">
                                      <p:cBhvr>
                                        <p:cTn id="53" dur="1000" fill="hold"/>
                                        <p:tgtEl>
                                          <p:spTgt spid="13"/>
                                        </p:tgtEl>
                                        <p:attrNameLst>
                                          <p:attrName>ppt_x</p:attrName>
                                        </p:attrNameLst>
                                      </p:cBhvr>
                                      <p:tavLst>
                                        <p:tav tm="0">
                                          <p:val>
                                            <p:strVal val="#ppt_x"/>
                                          </p:val>
                                        </p:tav>
                                        <p:tav tm="100000">
                                          <p:val>
                                            <p:strVal val="#ppt_x"/>
                                          </p:val>
                                        </p:tav>
                                      </p:tavLst>
                                    </p:anim>
                                    <p:anim calcmode="lin" valueType="num">
                                      <p:cBhvr>
                                        <p:cTn id="54" dur="1000" fill="hold"/>
                                        <p:tgtEl>
                                          <p:spTgt spid="13"/>
                                        </p:tgtEl>
                                        <p:attrNameLst>
                                          <p:attrName>ppt_y</p:attrName>
                                        </p:attrNameLst>
                                      </p:cBhvr>
                                      <p:tavLst>
                                        <p:tav tm="0">
                                          <p:val>
                                            <p:strVal val="#ppt_y+.1"/>
                                          </p:val>
                                        </p:tav>
                                        <p:tav tm="100000">
                                          <p:val>
                                            <p:strVal val="#ppt_y"/>
                                          </p:val>
                                        </p:tav>
                                      </p:tavLst>
                                    </p:anim>
                                  </p:childTnLst>
                                </p:cTn>
                              </p:par>
                            </p:childTnLst>
                          </p:cTn>
                        </p:par>
                        <p:par>
                          <p:cTn id="55" fill="hold">
                            <p:stCondLst>
                              <p:cond delay="1000"/>
                            </p:stCondLst>
                            <p:childTnLst>
                              <p:par>
                                <p:cTn id="56" presetID="22" presetClass="entr" presetSubtype="8"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wipe(left)">
                                      <p:cBhvr>
                                        <p:cTn id="5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59" restart="whenNotActive" fill="hold" evtFilter="cancelBubble" nodeType="interactiveSeq">
                <p:stCondLst>
                  <p:cond evt="onClick" delay="0">
                    <p:tgtEl>
                      <p:spTgt spid="2"/>
                    </p:tgtEl>
                  </p:cond>
                </p:stCondLst>
                <p:endSync evt="end" delay="0">
                  <p:rtn val="all"/>
                </p:endSync>
                <p:childTnLst>
                  <p:par>
                    <p:cTn id="60" fill="hold">
                      <p:stCondLst>
                        <p:cond delay="0"/>
                      </p:stCondLst>
                      <p:childTnLst>
                        <p:par>
                          <p:cTn id="61" fill="hold">
                            <p:stCondLst>
                              <p:cond delay="0"/>
                            </p:stCondLst>
                            <p:childTnLst>
                              <p:par>
                                <p:cTn id="62" presetID="1" presetClass="entr" presetSubtype="0" fill="hold" nodeType="clickEffect">
                                  <p:stCondLst>
                                    <p:cond delay="0"/>
                                  </p:stCondLst>
                                  <p:childTnLst>
                                    <p:set>
                                      <p:cBhvr>
                                        <p:cTn id="63" dur="1" fill="hold">
                                          <p:stCondLst>
                                            <p:cond delay="0"/>
                                          </p:stCondLst>
                                        </p:cTn>
                                        <p:tgtEl>
                                          <p:spTgt spid="26"/>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3" name="Am-thanh-tra-loi-sai-www_nhacchuongvui_com.wav"/>
                                        </p:tgtEl>
                                      </p:cMediaNode>
                                    </p:audio>
                                  </p:subTnLst>
                                </p:cTn>
                              </p:par>
                            </p:childTnLst>
                          </p:cTn>
                        </p:par>
                        <p:par>
                          <p:cTn id="64" fill="hold">
                            <p:stCondLst>
                              <p:cond delay="0"/>
                            </p:stCondLst>
                            <p:childTnLst>
                              <p:par>
                                <p:cTn id="65" presetID="10" presetClass="exit" presetSubtype="0" fill="hold" nodeType="afterEffect">
                                  <p:stCondLst>
                                    <p:cond delay="500"/>
                                  </p:stCondLst>
                                  <p:childTnLst>
                                    <p:animEffect transition="out" filter="fade">
                                      <p:cBhvr>
                                        <p:cTn id="66" dur="500"/>
                                        <p:tgtEl>
                                          <p:spTgt spid="26"/>
                                        </p:tgtEl>
                                      </p:cBhvr>
                                    </p:animEffect>
                                    <p:set>
                                      <p:cBhvr>
                                        <p:cTn id="67"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
                  </p:tgtEl>
                </p:cond>
              </p:nextCondLst>
            </p:seq>
            <p:seq concurrent="1" nextAc="seek">
              <p:cTn id="68" restart="whenNotActive" fill="hold" evtFilter="cancelBubble" nodeType="interactiveSeq">
                <p:stCondLst>
                  <p:cond evt="onClick" delay="0">
                    <p:tgtEl>
                      <p:spTgt spid="9"/>
                    </p:tgtEl>
                  </p:cond>
                </p:stCondLst>
                <p:endSync evt="end" delay="0">
                  <p:rtn val="all"/>
                </p:endSync>
                <p:childTnLst>
                  <p:par>
                    <p:cTn id="69" fill="hold">
                      <p:stCondLst>
                        <p:cond delay="0"/>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25"/>
                                        </p:tgtEl>
                                        <p:attrNameLst>
                                          <p:attrName>style.visibility</p:attrName>
                                        </p:attrNameLst>
                                      </p:cBhvr>
                                      <p:to>
                                        <p:strVal val="visible"/>
                                      </p:to>
                                    </p:set>
                                  </p:childTnLst>
                                  <p:subTnLst>
                                    <p:audio>
                                      <p:cMediaNode>
                                        <p:cTn display="0" masterRel="sameClick">
                                          <p:stCondLst>
                                            <p:cond evt="begin" delay="0">
                                              <p:tn val="71"/>
                                            </p:cond>
                                          </p:stCondLst>
                                          <p:endCondLst>
                                            <p:cond evt="onStopAudio" delay="0">
                                              <p:tgtEl>
                                                <p:sldTgt/>
                                              </p:tgtEl>
                                            </p:cond>
                                          </p:endCondLst>
                                        </p:cTn>
                                        <p:tgtEl>
                                          <p:sndTgt r:embed="rId3" name="Am-thanh-tra-loi-sai-www_nhacchuongvui_com.wav"/>
                                        </p:tgtEl>
                                      </p:cMediaNode>
                                    </p:audio>
                                  </p:subTnLst>
                                </p:cTn>
                              </p:par>
                            </p:childTnLst>
                          </p:cTn>
                        </p:par>
                        <p:par>
                          <p:cTn id="73" fill="hold">
                            <p:stCondLst>
                              <p:cond delay="0"/>
                            </p:stCondLst>
                            <p:childTnLst>
                              <p:par>
                                <p:cTn id="74" presetID="10" presetClass="exit" presetSubtype="0" fill="hold" nodeType="afterEffect">
                                  <p:stCondLst>
                                    <p:cond delay="500"/>
                                  </p:stCondLst>
                                  <p:childTnLst>
                                    <p:animEffect transition="out" filter="fade">
                                      <p:cBhvr>
                                        <p:cTn id="75" dur="500"/>
                                        <p:tgtEl>
                                          <p:spTgt spid="25"/>
                                        </p:tgtEl>
                                      </p:cBhvr>
                                    </p:animEffect>
                                    <p:set>
                                      <p:cBhvr>
                                        <p:cTn id="76" dur="1" fill="hold">
                                          <p:stCondLst>
                                            <p:cond delay="4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77" restart="whenNotActive" fill="hold" evtFilter="cancelBubble" nodeType="interactiveSeq">
                <p:stCondLst>
                  <p:cond evt="onClick" delay="0">
                    <p:tgtEl>
                      <p:spTgt spid="11"/>
                    </p:tgtEl>
                  </p:cond>
                </p:stCondLst>
                <p:endSync evt="end" delay="0">
                  <p:rtn val="all"/>
                </p:endSync>
                <p:childTnLst>
                  <p:par>
                    <p:cTn id="78" fill="hold">
                      <p:stCondLst>
                        <p:cond delay="0"/>
                      </p:stCondLst>
                      <p:childTnLst>
                        <p:par>
                          <p:cTn id="79" fill="hold">
                            <p:stCondLst>
                              <p:cond delay="0"/>
                            </p:stCondLst>
                            <p:childTnLst>
                              <p:par>
                                <p:cTn id="80" presetID="1" presetClass="entr" presetSubtype="0" fill="hold" nodeType="clickEffect">
                                  <p:stCondLst>
                                    <p:cond delay="0"/>
                                  </p:stCondLst>
                                  <p:childTnLst>
                                    <p:set>
                                      <p:cBhvr>
                                        <p:cTn id="81" dur="1" fill="hold">
                                          <p:stCondLst>
                                            <p:cond delay="0"/>
                                          </p:stCondLst>
                                        </p:cTn>
                                        <p:tgtEl>
                                          <p:spTgt spid="28"/>
                                        </p:tgtEl>
                                        <p:attrNameLst>
                                          <p:attrName>style.visibility</p:attrName>
                                        </p:attrNameLst>
                                      </p:cBhvr>
                                      <p:to>
                                        <p:strVal val="visible"/>
                                      </p:to>
                                    </p:set>
                                  </p:childTnLst>
                                  <p:subTnLst>
                                    <p:audio>
                                      <p:cMediaNode>
                                        <p:cTn display="0" masterRel="sameClick">
                                          <p:stCondLst>
                                            <p:cond evt="begin" delay="0">
                                              <p:tn val="80"/>
                                            </p:cond>
                                          </p:stCondLst>
                                          <p:endCondLst>
                                            <p:cond evt="onStopAudio" delay="0">
                                              <p:tgtEl>
                                                <p:sldTgt/>
                                              </p:tgtEl>
                                            </p:cond>
                                          </p:endCondLst>
                                        </p:cTn>
                                        <p:tgtEl>
                                          <p:sndTgt r:embed="rId4" name="Am-thanh-tra-loi-dung-www_nhacchuongvui_com.wav"/>
                                        </p:tgtEl>
                                      </p:cMediaNode>
                                    </p:audio>
                                  </p:subTnLst>
                                </p:cTn>
                              </p:par>
                              <p:par>
                                <p:cTn id="82" presetID="16" presetClass="exit" presetSubtype="21" fill="hold" grpId="1" nodeType="withEffect">
                                  <p:stCondLst>
                                    <p:cond delay="0"/>
                                  </p:stCondLst>
                                  <p:childTnLst>
                                    <p:animEffect transition="out" filter="barn(inVertical)">
                                      <p:cBhvr>
                                        <p:cTn id="83" dur="500"/>
                                        <p:tgtEl>
                                          <p:spTgt spid="2"/>
                                        </p:tgtEl>
                                      </p:cBhvr>
                                    </p:animEffect>
                                    <p:set>
                                      <p:cBhvr>
                                        <p:cTn id="84" dur="1" fill="hold">
                                          <p:stCondLst>
                                            <p:cond delay="499"/>
                                          </p:stCondLst>
                                        </p:cTn>
                                        <p:tgtEl>
                                          <p:spTgt spid="2"/>
                                        </p:tgtEl>
                                        <p:attrNameLst>
                                          <p:attrName>style.visibility</p:attrName>
                                        </p:attrNameLst>
                                      </p:cBhvr>
                                      <p:to>
                                        <p:strVal val="hidden"/>
                                      </p:to>
                                    </p:set>
                                  </p:childTnLst>
                                </p:cTn>
                              </p:par>
                              <p:par>
                                <p:cTn id="85" presetID="16" presetClass="exit" presetSubtype="21" fill="hold" grpId="1" nodeType="withEffect">
                                  <p:stCondLst>
                                    <p:cond delay="0"/>
                                  </p:stCondLst>
                                  <p:childTnLst>
                                    <p:animEffect transition="out" filter="barn(inVertical)">
                                      <p:cBhvr>
                                        <p:cTn id="86" dur="500"/>
                                        <p:tgtEl>
                                          <p:spTgt spid="3"/>
                                        </p:tgtEl>
                                      </p:cBhvr>
                                    </p:animEffect>
                                    <p:set>
                                      <p:cBhvr>
                                        <p:cTn id="87" dur="1" fill="hold">
                                          <p:stCondLst>
                                            <p:cond delay="499"/>
                                          </p:stCondLst>
                                        </p:cTn>
                                        <p:tgtEl>
                                          <p:spTgt spid="3"/>
                                        </p:tgtEl>
                                        <p:attrNameLst>
                                          <p:attrName>style.visibility</p:attrName>
                                        </p:attrNameLst>
                                      </p:cBhvr>
                                      <p:to>
                                        <p:strVal val="hidden"/>
                                      </p:to>
                                    </p:set>
                                  </p:childTnLst>
                                </p:cTn>
                              </p:par>
                              <p:par>
                                <p:cTn id="88" presetID="16" presetClass="exit" presetSubtype="21" fill="hold" grpId="1" nodeType="withEffect">
                                  <p:stCondLst>
                                    <p:cond delay="0"/>
                                  </p:stCondLst>
                                  <p:childTnLst>
                                    <p:animEffect transition="out" filter="barn(inVertical)">
                                      <p:cBhvr>
                                        <p:cTn id="89" dur="500"/>
                                        <p:tgtEl>
                                          <p:spTgt spid="9"/>
                                        </p:tgtEl>
                                      </p:cBhvr>
                                    </p:animEffect>
                                    <p:set>
                                      <p:cBhvr>
                                        <p:cTn id="90" dur="1" fill="hold">
                                          <p:stCondLst>
                                            <p:cond delay="499"/>
                                          </p:stCondLst>
                                        </p:cTn>
                                        <p:tgtEl>
                                          <p:spTgt spid="9"/>
                                        </p:tgtEl>
                                        <p:attrNameLst>
                                          <p:attrName>style.visibility</p:attrName>
                                        </p:attrNameLst>
                                      </p:cBhvr>
                                      <p:to>
                                        <p:strVal val="hidden"/>
                                      </p:to>
                                    </p:set>
                                  </p:childTnLst>
                                </p:cTn>
                              </p:par>
                              <p:par>
                                <p:cTn id="91" presetID="16" presetClass="exit" presetSubtype="21" fill="hold" grpId="1" nodeType="withEffect">
                                  <p:stCondLst>
                                    <p:cond delay="0"/>
                                  </p:stCondLst>
                                  <p:childTnLst>
                                    <p:animEffect transition="out" filter="barn(inVertical)">
                                      <p:cBhvr>
                                        <p:cTn id="92" dur="500"/>
                                        <p:tgtEl>
                                          <p:spTgt spid="10"/>
                                        </p:tgtEl>
                                      </p:cBhvr>
                                    </p:animEffect>
                                    <p:set>
                                      <p:cBhvr>
                                        <p:cTn id="93" dur="1" fill="hold">
                                          <p:stCondLst>
                                            <p:cond delay="499"/>
                                          </p:stCondLst>
                                        </p:cTn>
                                        <p:tgtEl>
                                          <p:spTgt spid="10"/>
                                        </p:tgtEl>
                                        <p:attrNameLst>
                                          <p:attrName>style.visibility</p:attrName>
                                        </p:attrNameLst>
                                      </p:cBhvr>
                                      <p:to>
                                        <p:strVal val="hidden"/>
                                      </p:to>
                                    </p:set>
                                  </p:childTnLst>
                                </p:cTn>
                              </p:par>
                              <p:par>
                                <p:cTn id="94" presetID="16" presetClass="exit" presetSubtype="21" fill="hold" grpId="1" nodeType="withEffect">
                                  <p:stCondLst>
                                    <p:cond delay="0"/>
                                  </p:stCondLst>
                                  <p:childTnLst>
                                    <p:animEffect transition="out" filter="barn(inVertical)">
                                      <p:cBhvr>
                                        <p:cTn id="95" dur="500"/>
                                        <p:tgtEl>
                                          <p:spTgt spid="13"/>
                                        </p:tgtEl>
                                      </p:cBhvr>
                                    </p:animEffect>
                                    <p:set>
                                      <p:cBhvr>
                                        <p:cTn id="96" dur="1" fill="hold">
                                          <p:stCondLst>
                                            <p:cond delay="499"/>
                                          </p:stCondLst>
                                        </p:cTn>
                                        <p:tgtEl>
                                          <p:spTgt spid="13"/>
                                        </p:tgtEl>
                                        <p:attrNameLst>
                                          <p:attrName>style.visibility</p:attrName>
                                        </p:attrNameLst>
                                      </p:cBhvr>
                                      <p:to>
                                        <p:strVal val="hidden"/>
                                      </p:to>
                                    </p:set>
                                  </p:childTnLst>
                                </p:cTn>
                              </p:par>
                              <p:par>
                                <p:cTn id="97" presetID="16" presetClass="exit" presetSubtype="21" fill="hold" grpId="1" nodeType="withEffect">
                                  <p:stCondLst>
                                    <p:cond delay="0"/>
                                  </p:stCondLst>
                                  <p:childTnLst>
                                    <p:animEffect transition="out" filter="barn(inVertical)">
                                      <p:cBhvr>
                                        <p:cTn id="98" dur="500"/>
                                        <p:tgtEl>
                                          <p:spTgt spid="18"/>
                                        </p:tgtEl>
                                      </p:cBhvr>
                                    </p:animEffect>
                                    <p:set>
                                      <p:cBhvr>
                                        <p:cTn id="99"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100" restart="whenNotActive" fill="hold" evtFilter="cancelBubble" nodeType="interactiveSeq">
                <p:stCondLst>
                  <p:cond evt="onClick" delay="0">
                    <p:tgtEl>
                      <p:spTgt spid="13"/>
                    </p:tgtEl>
                  </p:cond>
                </p:stCondLst>
                <p:endSync evt="end" delay="0">
                  <p:rtn val="all"/>
                </p:endSync>
                <p:childTnLst>
                  <p:par>
                    <p:cTn id="101" fill="hold">
                      <p:stCondLst>
                        <p:cond delay="0"/>
                      </p:stCondLst>
                      <p:childTnLst>
                        <p:par>
                          <p:cTn id="102" fill="hold">
                            <p:stCondLst>
                              <p:cond delay="0"/>
                            </p:stCondLst>
                            <p:childTnLst>
                              <p:par>
                                <p:cTn id="103" presetID="1" presetClass="entr" presetSubtype="0" fill="hold" nodeType="clickEffect">
                                  <p:stCondLst>
                                    <p:cond delay="0"/>
                                  </p:stCondLst>
                                  <p:childTnLst>
                                    <p:set>
                                      <p:cBhvr>
                                        <p:cTn id="104" dur="1" fill="hold">
                                          <p:stCondLst>
                                            <p:cond delay="0"/>
                                          </p:stCondLst>
                                        </p:cTn>
                                        <p:tgtEl>
                                          <p:spTgt spid="27"/>
                                        </p:tgtEl>
                                        <p:attrNameLst>
                                          <p:attrName>style.visibility</p:attrName>
                                        </p:attrNameLst>
                                      </p:cBhvr>
                                      <p:to>
                                        <p:strVal val="visible"/>
                                      </p:to>
                                    </p:set>
                                  </p:childTnLst>
                                  <p:subTnLst>
                                    <p:audio>
                                      <p:cMediaNode>
                                        <p:cTn display="0" masterRel="sameClick">
                                          <p:stCondLst>
                                            <p:cond evt="begin" delay="0">
                                              <p:tn val="103"/>
                                            </p:cond>
                                          </p:stCondLst>
                                          <p:endCondLst>
                                            <p:cond evt="onStopAudio" delay="0">
                                              <p:tgtEl>
                                                <p:sldTgt/>
                                              </p:tgtEl>
                                            </p:cond>
                                          </p:endCondLst>
                                        </p:cTn>
                                        <p:tgtEl>
                                          <p:sndTgt r:embed="rId3" name="Am-thanh-tra-loi-sai-www_nhacchuongvui_com.wav"/>
                                        </p:tgtEl>
                                      </p:cMediaNode>
                                    </p:audio>
                                  </p:subTnLst>
                                </p:cTn>
                              </p:par>
                            </p:childTnLst>
                          </p:cTn>
                        </p:par>
                        <p:par>
                          <p:cTn id="105" fill="hold">
                            <p:stCondLst>
                              <p:cond delay="0"/>
                            </p:stCondLst>
                            <p:childTnLst>
                              <p:par>
                                <p:cTn id="106" presetID="10" presetClass="exit" presetSubtype="0" fill="hold" nodeType="afterEffect">
                                  <p:stCondLst>
                                    <p:cond delay="500"/>
                                  </p:stCondLst>
                                  <p:childTnLst>
                                    <p:animEffect transition="out" filter="fade">
                                      <p:cBhvr>
                                        <p:cTn id="107" dur="500"/>
                                        <p:tgtEl>
                                          <p:spTgt spid="27"/>
                                        </p:tgtEl>
                                      </p:cBhvr>
                                    </p:animEffect>
                                    <p:set>
                                      <p:cBhvr>
                                        <p:cTn id="108" dur="1" fill="hold">
                                          <p:stCondLst>
                                            <p:cond delay="4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13"/>
                  </p:tgtEl>
                </p:cond>
              </p:nextCondLst>
            </p:seq>
          </p:childTnLst>
        </p:cTn>
      </p:par>
    </p:tnLst>
    <p:bldLst>
      <p:bldP spid="6" grpId="0" animBg="1"/>
      <p:bldP spid="2" grpId="0" animBg="1"/>
      <p:bldP spid="2" grpId="1" animBg="1"/>
      <p:bldP spid="3" grpId="0"/>
      <p:bldP spid="3" grpId="1"/>
      <p:bldP spid="9" grpId="0" animBg="1"/>
      <p:bldP spid="9" grpId="1" animBg="1"/>
      <p:bldP spid="10" grpId="0"/>
      <p:bldP spid="10" grpId="1"/>
      <p:bldP spid="11" grpId="0" animBg="1"/>
      <p:bldP spid="12" grpId="0"/>
      <p:bldP spid="13" grpId="0" animBg="1"/>
      <p:bldP spid="13" grpId="1" animBg="1"/>
      <p:bldP spid="18" grpId="0"/>
      <p:bldP spid="18"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259">
            <a:extLst>
              <a:ext uri="{FF2B5EF4-FFF2-40B4-BE49-F238E27FC236}">
                <a16:creationId xmlns:a16="http://schemas.microsoft.com/office/drawing/2014/main" id="{9BBFC59A-0B3F-4B77-82B7-9929E970142D}"/>
              </a:ext>
            </a:extLst>
          </p:cNvPr>
          <p:cNvSpPr>
            <a:spLocks noChangeArrowheads="1"/>
          </p:cNvSpPr>
          <p:nvPr/>
        </p:nvSpPr>
        <p:spPr bwMode="auto">
          <a:xfrm>
            <a:off x="1007604" y="339502"/>
            <a:ext cx="7128792" cy="861774"/>
          </a:xfrm>
          <a:prstGeom prst="rect">
            <a:avLst/>
          </a:prstGeom>
          <a:solidFill>
            <a:srgbClr val="BC324B"/>
          </a:solidFill>
          <a:ln>
            <a:noFill/>
          </a:ln>
          <a:effectLst>
            <a:outerShdw blurRad="50800" dist="38100" dir="2700000" algn="tl" rotWithShape="0">
              <a:prstClr val="black">
                <a:alpha val="40000"/>
              </a:prstClr>
            </a:outerShdw>
          </a:effectLst>
        </p:spPr>
        <p:txBody>
          <a:bodyPr wrap="square" lIns="0" tIns="0" rIns="0" bIns="0" anchor="t" anchorCtr="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1084263" indent="-1084263">
              <a:buNone/>
            </a:pPr>
            <a:r>
              <a:rPr lang="en-US" altLang="zh-CN" sz="2800">
                <a:solidFill>
                  <a:srgbClr val="EFE6DF"/>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sym typeface="+mn-lt"/>
              </a:rPr>
              <a:t>Câu 2: Phong trào “Đồng Khởi” diễn ra mạnh mẽ nhất ở tỉnh nào?</a:t>
            </a:r>
            <a:endParaRPr lang="zh-CN" altLang="en-US" sz="2800" dirty="0">
              <a:solidFill>
                <a:srgbClr val="EFE6DF"/>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sym typeface="+mn-lt"/>
            </a:endParaRPr>
          </a:p>
        </p:txBody>
      </p:sp>
      <p:sp>
        <p:nvSpPr>
          <p:cNvPr id="2" name="Oval 1">
            <a:extLst>
              <a:ext uri="{FF2B5EF4-FFF2-40B4-BE49-F238E27FC236}">
                <a16:creationId xmlns:a16="http://schemas.microsoft.com/office/drawing/2014/main" id="{45693A53-8E76-4007-9AF8-AE73A40863D4}"/>
              </a:ext>
            </a:extLst>
          </p:cNvPr>
          <p:cNvSpPr/>
          <p:nvPr/>
        </p:nvSpPr>
        <p:spPr>
          <a:xfrm>
            <a:off x="1402494" y="1612706"/>
            <a:ext cx="504056" cy="5040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atin typeface="Times New Roman" panose="02020603050405020304" pitchFamily="18" charset="0"/>
                <a:cs typeface="Times New Roman" panose="02020603050405020304" pitchFamily="18" charset="0"/>
              </a:rPr>
              <a:t>A</a:t>
            </a:r>
          </a:p>
        </p:txBody>
      </p:sp>
      <p:sp>
        <p:nvSpPr>
          <p:cNvPr id="3" name="TextBox 2">
            <a:extLst>
              <a:ext uri="{FF2B5EF4-FFF2-40B4-BE49-F238E27FC236}">
                <a16:creationId xmlns:a16="http://schemas.microsoft.com/office/drawing/2014/main" id="{C426F0BB-B2E0-42EB-AEAF-B7EC4D9E1327}"/>
              </a:ext>
            </a:extLst>
          </p:cNvPr>
          <p:cNvSpPr txBox="1"/>
          <p:nvPr/>
        </p:nvSpPr>
        <p:spPr>
          <a:xfrm>
            <a:off x="2051917" y="1612706"/>
            <a:ext cx="1714059"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Sài Gòn</a:t>
            </a:r>
          </a:p>
        </p:txBody>
      </p:sp>
      <p:sp>
        <p:nvSpPr>
          <p:cNvPr id="9" name="Oval 8">
            <a:extLst>
              <a:ext uri="{FF2B5EF4-FFF2-40B4-BE49-F238E27FC236}">
                <a16:creationId xmlns:a16="http://schemas.microsoft.com/office/drawing/2014/main" id="{853841B2-0D28-40D6-A72F-C1AE9AB76CDC}"/>
              </a:ext>
            </a:extLst>
          </p:cNvPr>
          <p:cNvSpPr/>
          <p:nvPr/>
        </p:nvSpPr>
        <p:spPr>
          <a:xfrm>
            <a:off x="1400297" y="2348245"/>
            <a:ext cx="504056" cy="504056"/>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latin typeface="Times New Roman" panose="02020603050405020304" pitchFamily="18" charset="0"/>
                <a:cs typeface="Times New Roman" panose="02020603050405020304" pitchFamily="18" charset="0"/>
              </a:rPr>
              <a:t>B</a:t>
            </a:r>
          </a:p>
        </p:txBody>
      </p:sp>
      <p:sp>
        <p:nvSpPr>
          <p:cNvPr id="10" name="TextBox 9">
            <a:extLst>
              <a:ext uri="{FF2B5EF4-FFF2-40B4-BE49-F238E27FC236}">
                <a16:creationId xmlns:a16="http://schemas.microsoft.com/office/drawing/2014/main" id="{2E070EA0-C448-47FF-B9AF-B34CC3D9250B}"/>
              </a:ext>
            </a:extLst>
          </p:cNvPr>
          <p:cNvSpPr txBox="1"/>
          <p:nvPr/>
        </p:nvSpPr>
        <p:spPr>
          <a:xfrm>
            <a:off x="2063859" y="2347646"/>
            <a:ext cx="1872208"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Bến Tre</a:t>
            </a:r>
          </a:p>
        </p:txBody>
      </p:sp>
      <p:sp>
        <p:nvSpPr>
          <p:cNvPr id="11" name="Oval 10">
            <a:extLst>
              <a:ext uri="{FF2B5EF4-FFF2-40B4-BE49-F238E27FC236}">
                <a16:creationId xmlns:a16="http://schemas.microsoft.com/office/drawing/2014/main" id="{06071CA5-21FE-4FE2-9A2E-7EFE6589A53C}"/>
              </a:ext>
            </a:extLst>
          </p:cNvPr>
          <p:cNvSpPr/>
          <p:nvPr/>
        </p:nvSpPr>
        <p:spPr>
          <a:xfrm>
            <a:off x="1400297" y="3062304"/>
            <a:ext cx="504056" cy="5040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atin typeface="Times New Roman" panose="02020603050405020304" pitchFamily="18" charset="0"/>
                <a:cs typeface="Times New Roman" panose="02020603050405020304" pitchFamily="18" charset="0"/>
              </a:rPr>
              <a:t>C</a:t>
            </a:r>
          </a:p>
        </p:txBody>
      </p:sp>
      <p:sp>
        <p:nvSpPr>
          <p:cNvPr id="12" name="TextBox 11">
            <a:extLst>
              <a:ext uri="{FF2B5EF4-FFF2-40B4-BE49-F238E27FC236}">
                <a16:creationId xmlns:a16="http://schemas.microsoft.com/office/drawing/2014/main" id="{DA358660-EE63-4312-9BF6-5219BEDF89A6}"/>
              </a:ext>
            </a:extLst>
          </p:cNvPr>
          <p:cNvSpPr txBox="1"/>
          <p:nvPr/>
        </p:nvSpPr>
        <p:spPr>
          <a:xfrm>
            <a:off x="2051917" y="3062004"/>
            <a:ext cx="1872208"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Miền Nam</a:t>
            </a:r>
          </a:p>
        </p:txBody>
      </p:sp>
      <p:sp>
        <p:nvSpPr>
          <p:cNvPr id="13" name="Oval 12">
            <a:extLst>
              <a:ext uri="{FF2B5EF4-FFF2-40B4-BE49-F238E27FC236}">
                <a16:creationId xmlns:a16="http://schemas.microsoft.com/office/drawing/2014/main" id="{D3B2C827-9EEB-417D-AFDD-3E8BD504EC3D}"/>
              </a:ext>
            </a:extLst>
          </p:cNvPr>
          <p:cNvSpPr/>
          <p:nvPr/>
        </p:nvSpPr>
        <p:spPr>
          <a:xfrm>
            <a:off x="1400297" y="3795527"/>
            <a:ext cx="504056" cy="504056"/>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latin typeface="Times New Roman" panose="02020603050405020304" pitchFamily="18" charset="0"/>
                <a:cs typeface="Times New Roman" panose="02020603050405020304" pitchFamily="18" charset="0"/>
              </a:rPr>
              <a:t>D</a:t>
            </a:r>
          </a:p>
        </p:txBody>
      </p:sp>
      <p:sp>
        <p:nvSpPr>
          <p:cNvPr id="18" name="TextBox 17">
            <a:extLst>
              <a:ext uri="{FF2B5EF4-FFF2-40B4-BE49-F238E27FC236}">
                <a16:creationId xmlns:a16="http://schemas.microsoft.com/office/drawing/2014/main" id="{E30D88AB-7DE0-479D-97CF-DD8A00BD9708}"/>
              </a:ext>
            </a:extLst>
          </p:cNvPr>
          <p:cNvSpPr txBox="1"/>
          <p:nvPr/>
        </p:nvSpPr>
        <p:spPr>
          <a:xfrm>
            <a:off x="2051917" y="3785945"/>
            <a:ext cx="1872208"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Mỏ Cày</a:t>
            </a:r>
          </a:p>
        </p:txBody>
      </p:sp>
      <p:pic>
        <p:nvPicPr>
          <p:cNvPr id="20" name="Picture 19">
            <a:extLst>
              <a:ext uri="{FF2B5EF4-FFF2-40B4-BE49-F238E27FC236}">
                <a16:creationId xmlns:a16="http://schemas.microsoft.com/office/drawing/2014/main" id="{A6834412-BA5F-4026-9681-282908369294}"/>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33600" r="66214"/>
          <a:stretch/>
        </p:blipFill>
        <p:spPr>
          <a:xfrm rot="20981226">
            <a:off x="-568456" y="3291474"/>
            <a:ext cx="1823849" cy="2016220"/>
          </a:xfrm>
          <a:prstGeom prst="rect">
            <a:avLst/>
          </a:prstGeom>
        </p:spPr>
      </p:pic>
      <p:pic>
        <p:nvPicPr>
          <p:cNvPr id="21" name="Picture 6" descr="Káº¿t quáº£ hÃ¬nh áº£nh cho right wrong tick icon">
            <a:extLst>
              <a:ext uri="{FF2B5EF4-FFF2-40B4-BE49-F238E27FC236}">
                <a16:creationId xmlns:a16="http://schemas.microsoft.com/office/drawing/2014/main" id="{CE5F3C33-FAB7-4EE9-AB2F-722C868CEE3D}"/>
              </a:ext>
            </a:extLst>
          </p:cNvPr>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p:blipFill>
        <p:spPr bwMode="auto">
          <a:xfrm>
            <a:off x="3681511" y="3079036"/>
            <a:ext cx="509111" cy="515945"/>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6" descr="Káº¿t quáº£ hÃ¬nh áº£nh cho right wrong tick icon">
            <a:extLst>
              <a:ext uri="{FF2B5EF4-FFF2-40B4-BE49-F238E27FC236}">
                <a16:creationId xmlns:a16="http://schemas.microsoft.com/office/drawing/2014/main" id="{AE5801EE-5DA1-4660-B0CD-DE0AAD7F3D0F}"/>
              </a:ext>
            </a:extLst>
          </p:cNvPr>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p:blipFill>
        <p:spPr bwMode="auto">
          <a:xfrm>
            <a:off x="3290827" y="1693255"/>
            <a:ext cx="509111" cy="515945"/>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6" descr="Káº¿t quáº£ hÃ¬nh áº£nh cho right wrong tick icon">
            <a:extLst>
              <a:ext uri="{FF2B5EF4-FFF2-40B4-BE49-F238E27FC236}">
                <a16:creationId xmlns:a16="http://schemas.microsoft.com/office/drawing/2014/main" id="{14F3B60F-6C76-4AAD-ACDB-41DA9D35ACFD}"/>
              </a:ext>
            </a:extLst>
          </p:cNvPr>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p:blipFill>
        <p:spPr bwMode="auto">
          <a:xfrm>
            <a:off x="3389249" y="3828987"/>
            <a:ext cx="509111" cy="515945"/>
          </a:xfrm>
          <a:prstGeom prst="rect">
            <a:avLst/>
          </a:prstGeom>
          <a:noFill/>
          <a:extLst>
            <a:ext uri="{909E8E84-426E-40DD-AFC4-6F175D3DCCD1}">
              <a14:hiddenFill xmlns:a14="http://schemas.microsoft.com/office/drawing/2010/main">
                <a:solidFill>
                  <a:srgbClr val="FFFFFF"/>
                </a:solidFill>
              </a14:hiddenFill>
            </a:ext>
          </a:extLst>
        </p:spPr>
      </p:pic>
      <p:pic>
        <p:nvPicPr>
          <p:cNvPr id="24" name="CẤM BUÔN BÁN, CẤM REUP" descr="Káº¿t quáº£ hÃ¬nh áº£nh cho right wrong tick icon">
            <a:extLst>
              <a:ext uri="{FF2B5EF4-FFF2-40B4-BE49-F238E27FC236}">
                <a16:creationId xmlns:a16="http://schemas.microsoft.com/office/drawing/2014/main" id="{1AADFAD1-1610-420B-A0E8-D7E0A1D2DE97}"/>
              </a:ext>
            </a:extLst>
          </p:cNvPr>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47149" t="18843" r="5517" b="28298"/>
          <a:stretch/>
        </p:blipFill>
        <p:spPr bwMode="auto">
          <a:xfrm>
            <a:off x="3407220" y="2420920"/>
            <a:ext cx="488112" cy="428988"/>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Hình ảnh: Bến tre đồng khởi – Kho tư liệu lịch sử lớp 4 – lớp 5">
            <a:extLst>
              <a:ext uri="{FF2B5EF4-FFF2-40B4-BE49-F238E27FC236}">
                <a16:creationId xmlns:a16="http://schemas.microsoft.com/office/drawing/2014/main" id="{926CB59E-3DD1-44AC-A0AD-E85AB96E829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61947" y="1419622"/>
            <a:ext cx="4524983" cy="300026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39119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1000"/>
                                        <p:tgtEl>
                                          <p:spTgt spid="17"/>
                                        </p:tgtEl>
                                      </p:cBhvr>
                                    </p:animEffect>
                                    <p:anim calcmode="lin" valueType="num">
                                      <p:cBhvr>
                                        <p:cTn id="14" dur="1000" fill="hold"/>
                                        <p:tgtEl>
                                          <p:spTgt spid="17"/>
                                        </p:tgtEl>
                                        <p:attrNameLst>
                                          <p:attrName>ppt_x</p:attrName>
                                        </p:attrNameLst>
                                      </p:cBhvr>
                                      <p:tavLst>
                                        <p:tav tm="0">
                                          <p:val>
                                            <p:strVal val="#ppt_x"/>
                                          </p:val>
                                        </p:tav>
                                        <p:tav tm="100000">
                                          <p:val>
                                            <p:strVal val="#ppt_x"/>
                                          </p:val>
                                        </p:tav>
                                      </p:tavLst>
                                    </p:anim>
                                    <p:anim calcmode="lin" valueType="num">
                                      <p:cBhvr>
                                        <p:cTn id="15"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1000"/>
                                        <p:tgtEl>
                                          <p:spTgt spid="2"/>
                                        </p:tgtEl>
                                      </p:cBhvr>
                                    </p:animEffect>
                                    <p:anim calcmode="lin" valueType="num">
                                      <p:cBhvr>
                                        <p:cTn id="21" dur="1000" fill="hold"/>
                                        <p:tgtEl>
                                          <p:spTgt spid="2"/>
                                        </p:tgtEl>
                                        <p:attrNameLst>
                                          <p:attrName>ppt_x</p:attrName>
                                        </p:attrNameLst>
                                      </p:cBhvr>
                                      <p:tavLst>
                                        <p:tav tm="0">
                                          <p:val>
                                            <p:strVal val="#ppt_x"/>
                                          </p:val>
                                        </p:tav>
                                        <p:tav tm="100000">
                                          <p:val>
                                            <p:strVal val="#ppt_x"/>
                                          </p:val>
                                        </p:tav>
                                      </p:tavLst>
                                    </p:anim>
                                    <p:anim calcmode="lin" valueType="num">
                                      <p:cBhvr>
                                        <p:cTn id="22" dur="1000" fill="hold"/>
                                        <p:tgtEl>
                                          <p:spTgt spid="2"/>
                                        </p:tgtEl>
                                        <p:attrNameLst>
                                          <p:attrName>ppt_y</p:attrName>
                                        </p:attrNameLst>
                                      </p:cBhvr>
                                      <p:tavLst>
                                        <p:tav tm="0">
                                          <p:val>
                                            <p:strVal val="#ppt_y+.1"/>
                                          </p:val>
                                        </p:tav>
                                        <p:tav tm="100000">
                                          <p:val>
                                            <p:strVal val="#ppt_y"/>
                                          </p:val>
                                        </p:tav>
                                      </p:tavLst>
                                    </p:anim>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wipe(left)">
                                      <p:cBhvr>
                                        <p:cTn id="26" dur="500"/>
                                        <p:tgtEl>
                                          <p:spTgt spid="3"/>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childTnLst>
                          </p:cTn>
                        </p:par>
                        <p:par>
                          <p:cTn id="34" fill="hold">
                            <p:stCondLst>
                              <p:cond delay="1000"/>
                            </p:stCondLst>
                            <p:childTnLst>
                              <p:par>
                                <p:cTn id="35" presetID="22" presetClass="entr" presetSubtype="8"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ipe(left)">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1000"/>
                                        <p:tgtEl>
                                          <p:spTgt spid="11"/>
                                        </p:tgtEl>
                                      </p:cBhvr>
                                    </p:animEffect>
                                    <p:anim calcmode="lin" valueType="num">
                                      <p:cBhvr>
                                        <p:cTn id="43" dur="1000" fill="hold"/>
                                        <p:tgtEl>
                                          <p:spTgt spid="11"/>
                                        </p:tgtEl>
                                        <p:attrNameLst>
                                          <p:attrName>ppt_x</p:attrName>
                                        </p:attrNameLst>
                                      </p:cBhvr>
                                      <p:tavLst>
                                        <p:tav tm="0">
                                          <p:val>
                                            <p:strVal val="#ppt_x"/>
                                          </p:val>
                                        </p:tav>
                                        <p:tav tm="100000">
                                          <p:val>
                                            <p:strVal val="#ppt_x"/>
                                          </p:val>
                                        </p:tav>
                                      </p:tavLst>
                                    </p:anim>
                                    <p:anim calcmode="lin" valueType="num">
                                      <p:cBhvr>
                                        <p:cTn id="44" dur="1000" fill="hold"/>
                                        <p:tgtEl>
                                          <p:spTgt spid="11"/>
                                        </p:tgtEl>
                                        <p:attrNameLst>
                                          <p:attrName>ppt_y</p:attrName>
                                        </p:attrNameLst>
                                      </p:cBhvr>
                                      <p:tavLst>
                                        <p:tav tm="0">
                                          <p:val>
                                            <p:strVal val="#ppt_y+.1"/>
                                          </p:val>
                                        </p:tav>
                                        <p:tav tm="100000">
                                          <p:val>
                                            <p:strVal val="#ppt_y"/>
                                          </p:val>
                                        </p:tav>
                                      </p:tavLst>
                                    </p:anim>
                                  </p:childTnLst>
                                </p:cTn>
                              </p:par>
                            </p:childTnLst>
                          </p:cTn>
                        </p:par>
                        <p:par>
                          <p:cTn id="45" fill="hold">
                            <p:stCondLst>
                              <p:cond delay="1000"/>
                            </p:stCondLst>
                            <p:childTnLst>
                              <p:par>
                                <p:cTn id="46" presetID="22" presetClass="entr" presetSubtype="8"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wipe(left)">
                                      <p:cBhvr>
                                        <p:cTn id="48" dur="500"/>
                                        <p:tgtEl>
                                          <p:spTgt spid="12"/>
                                        </p:tgtEl>
                                      </p:cBhvr>
                                    </p:animEffect>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fade">
                                      <p:cBhvr>
                                        <p:cTn id="53" dur="1000"/>
                                        <p:tgtEl>
                                          <p:spTgt spid="13"/>
                                        </p:tgtEl>
                                      </p:cBhvr>
                                    </p:animEffect>
                                    <p:anim calcmode="lin" valueType="num">
                                      <p:cBhvr>
                                        <p:cTn id="54" dur="1000" fill="hold"/>
                                        <p:tgtEl>
                                          <p:spTgt spid="13"/>
                                        </p:tgtEl>
                                        <p:attrNameLst>
                                          <p:attrName>ppt_x</p:attrName>
                                        </p:attrNameLst>
                                      </p:cBhvr>
                                      <p:tavLst>
                                        <p:tav tm="0">
                                          <p:val>
                                            <p:strVal val="#ppt_x"/>
                                          </p:val>
                                        </p:tav>
                                        <p:tav tm="100000">
                                          <p:val>
                                            <p:strVal val="#ppt_x"/>
                                          </p:val>
                                        </p:tav>
                                      </p:tavLst>
                                    </p:anim>
                                    <p:anim calcmode="lin" valueType="num">
                                      <p:cBhvr>
                                        <p:cTn id="55" dur="1000" fill="hold"/>
                                        <p:tgtEl>
                                          <p:spTgt spid="13"/>
                                        </p:tgtEl>
                                        <p:attrNameLst>
                                          <p:attrName>ppt_y</p:attrName>
                                        </p:attrNameLst>
                                      </p:cBhvr>
                                      <p:tavLst>
                                        <p:tav tm="0">
                                          <p:val>
                                            <p:strVal val="#ppt_y+.1"/>
                                          </p:val>
                                        </p:tav>
                                        <p:tav tm="100000">
                                          <p:val>
                                            <p:strVal val="#ppt_y"/>
                                          </p:val>
                                        </p:tav>
                                      </p:tavLst>
                                    </p:anim>
                                  </p:childTnLst>
                                </p:cTn>
                              </p:par>
                            </p:childTnLst>
                          </p:cTn>
                        </p:par>
                        <p:par>
                          <p:cTn id="56" fill="hold">
                            <p:stCondLst>
                              <p:cond delay="1000"/>
                            </p:stCondLst>
                            <p:childTnLst>
                              <p:par>
                                <p:cTn id="57" presetID="22" presetClass="entr" presetSubtype="8" fill="hold" grpId="0" nodeType="after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wipe(left)">
                                      <p:cBhvr>
                                        <p:cTn id="5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60" restart="whenNotActive" fill="hold" evtFilter="cancelBubble" nodeType="interactiveSeq">
                <p:stCondLst>
                  <p:cond evt="onClick" delay="0">
                    <p:tgtEl>
                      <p:spTgt spid="2"/>
                    </p:tgtEl>
                  </p:cond>
                </p:stCondLst>
                <p:endSync evt="end" delay="0">
                  <p:rtn val="all"/>
                </p:endSync>
                <p:childTnLst>
                  <p:par>
                    <p:cTn id="61" fill="hold">
                      <p:stCondLst>
                        <p:cond delay="0"/>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22"/>
                                        </p:tgtEl>
                                        <p:attrNameLst>
                                          <p:attrName>style.visibility</p:attrName>
                                        </p:attrNameLst>
                                      </p:cBhvr>
                                      <p:to>
                                        <p:strVal val="visible"/>
                                      </p:to>
                                    </p:set>
                                  </p:childTnLst>
                                  <p:subTnLst>
                                    <p:audio>
                                      <p:cMediaNode>
                                        <p:cTn display="0" masterRel="sameClick">
                                          <p:stCondLst>
                                            <p:cond evt="begin" delay="0">
                                              <p:tn val="63"/>
                                            </p:cond>
                                          </p:stCondLst>
                                          <p:endCondLst>
                                            <p:cond evt="onStopAudio" delay="0">
                                              <p:tgtEl>
                                                <p:sldTgt/>
                                              </p:tgtEl>
                                            </p:cond>
                                          </p:endCondLst>
                                        </p:cTn>
                                        <p:tgtEl>
                                          <p:sndTgt r:embed="rId3" name="Am-thanh-tra-loi-sai-www_nhacchuongvui_com.wav"/>
                                        </p:tgtEl>
                                      </p:cMediaNode>
                                    </p:audio>
                                  </p:subTnLst>
                                </p:cTn>
                              </p:par>
                            </p:childTnLst>
                          </p:cTn>
                        </p:par>
                        <p:par>
                          <p:cTn id="65" fill="hold">
                            <p:stCondLst>
                              <p:cond delay="0"/>
                            </p:stCondLst>
                            <p:childTnLst>
                              <p:par>
                                <p:cTn id="66" presetID="10" presetClass="exit" presetSubtype="0" fill="hold" nodeType="afterEffect">
                                  <p:stCondLst>
                                    <p:cond delay="500"/>
                                  </p:stCondLst>
                                  <p:childTnLst>
                                    <p:animEffect transition="out" filter="fade">
                                      <p:cBhvr>
                                        <p:cTn id="67" dur="500"/>
                                        <p:tgtEl>
                                          <p:spTgt spid="22"/>
                                        </p:tgtEl>
                                      </p:cBhvr>
                                    </p:animEffect>
                                    <p:set>
                                      <p:cBhvr>
                                        <p:cTn id="68" dur="1" fill="hold">
                                          <p:stCondLst>
                                            <p:cond delay="4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
                  </p:tgtEl>
                </p:cond>
              </p:nextCondLst>
            </p:seq>
            <p:seq concurrent="1" nextAc="seek">
              <p:cTn id="69" restart="whenNotActive" fill="hold" evtFilter="cancelBubble" nodeType="interactiveSeq">
                <p:stCondLst>
                  <p:cond evt="onClick" delay="0">
                    <p:tgtEl>
                      <p:spTgt spid="9"/>
                    </p:tgtEl>
                  </p:cond>
                </p:stCondLst>
                <p:endSync evt="end" delay="0">
                  <p:rtn val="all"/>
                </p:endSync>
                <p:childTnLst>
                  <p:par>
                    <p:cTn id="70" fill="hold">
                      <p:stCondLst>
                        <p:cond delay="0"/>
                      </p:stCondLst>
                      <p:childTnLst>
                        <p:par>
                          <p:cTn id="71" fill="hold">
                            <p:stCondLst>
                              <p:cond delay="0"/>
                            </p:stCondLst>
                            <p:childTnLst>
                              <p:par>
                                <p:cTn id="72" presetID="1" presetClass="entr" presetSubtype="0" fill="hold" nodeType="clickEffect">
                                  <p:stCondLst>
                                    <p:cond delay="0"/>
                                  </p:stCondLst>
                                  <p:childTnLst>
                                    <p:set>
                                      <p:cBhvr>
                                        <p:cTn id="73" dur="1" fill="hold">
                                          <p:stCondLst>
                                            <p:cond delay="0"/>
                                          </p:stCondLst>
                                        </p:cTn>
                                        <p:tgtEl>
                                          <p:spTgt spid="24"/>
                                        </p:tgtEl>
                                        <p:attrNameLst>
                                          <p:attrName>style.visibility</p:attrName>
                                        </p:attrNameLst>
                                      </p:cBhvr>
                                      <p:to>
                                        <p:strVal val="visible"/>
                                      </p:to>
                                    </p:set>
                                  </p:childTnLst>
                                  <p:subTnLst>
                                    <p:audio>
                                      <p:cMediaNode>
                                        <p:cTn display="0" masterRel="sameClick">
                                          <p:stCondLst>
                                            <p:cond evt="begin" delay="0">
                                              <p:tn val="72"/>
                                            </p:cond>
                                          </p:stCondLst>
                                          <p:endCondLst>
                                            <p:cond evt="onStopAudio" delay="0">
                                              <p:tgtEl>
                                                <p:sldTgt/>
                                              </p:tgtEl>
                                            </p:cond>
                                          </p:endCondLst>
                                        </p:cTn>
                                        <p:tgtEl>
                                          <p:sndTgt r:embed="rId4" name="Am-thanh-tra-loi-dung-www_nhacchuongvui_com.wav"/>
                                        </p:tgtEl>
                                      </p:cMediaNode>
                                    </p:audio>
                                  </p:subTnLst>
                                </p:cTn>
                              </p:par>
                              <p:par>
                                <p:cTn id="74" presetID="16" presetClass="exit" presetSubtype="21" fill="hold" grpId="1" nodeType="withEffect">
                                  <p:stCondLst>
                                    <p:cond delay="0"/>
                                  </p:stCondLst>
                                  <p:childTnLst>
                                    <p:animEffect transition="out" filter="barn(inVertical)">
                                      <p:cBhvr>
                                        <p:cTn id="75" dur="500"/>
                                        <p:tgtEl>
                                          <p:spTgt spid="2"/>
                                        </p:tgtEl>
                                      </p:cBhvr>
                                    </p:animEffect>
                                    <p:set>
                                      <p:cBhvr>
                                        <p:cTn id="76" dur="1" fill="hold">
                                          <p:stCondLst>
                                            <p:cond delay="499"/>
                                          </p:stCondLst>
                                        </p:cTn>
                                        <p:tgtEl>
                                          <p:spTgt spid="2"/>
                                        </p:tgtEl>
                                        <p:attrNameLst>
                                          <p:attrName>style.visibility</p:attrName>
                                        </p:attrNameLst>
                                      </p:cBhvr>
                                      <p:to>
                                        <p:strVal val="hidden"/>
                                      </p:to>
                                    </p:set>
                                  </p:childTnLst>
                                </p:cTn>
                              </p:par>
                              <p:par>
                                <p:cTn id="77" presetID="16" presetClass="exit" presetSubtype="21" fill="hold" grpId="1" nodeType="withEffect">
                                  <p:stCondLst>
                                    <p:cond delay="0"/>
                                  </p:stCondLst>
                                  <p:childTnLst>
                                    <p:animEffect transition="out" filter="barn(inVertical)">
                                      <p:cBhvr>
                                        <p:cTn id="78" dur="500"/>
                                        <p:tgtEl>
                                          <p:spTgt spid="3"/>
                                        </p:tgtEl>
                                      </p:cBhvr>
                                    </p:animEffect>
                                    <p:set>
                                      <p:cBhvr>
                                        <p:cTn id="79" dur="1" fill="hold">
                                          <p:stCondLst>
                                            <p:cond delay="499"/>
                                          </p:stCondLst>
                                        </p:cTn>
                                        <p:tgtEl>
                                          <p:spTgt spid="3"/>
                                        </p:tgtEl>
                                        <p:attrNameLst>
                                          <p:attrName>style.visibility</p:attrName>
                                        </p:attrNameLst>
                                      </p:cBhvr>
                                      <p:to>
                                        <p:strVal val="hidden"/>
                                      </p:to>
                                    </p:set>
                                  </p:childTnLst>
                                </p:cTn>
                              </p:par>
                              <p:par>
                                <p:cTn id="80" presetID="16" presetClass="exit" presetSubtype="21" fill="hold" grpId="1" nodeType="withEffect">
                                  <p:stCondLst>
                                    <p:cond delay="0"/>
                                  </p:stCondLst>
                                  <p:childTnLst>
                                    <p:animEffect transition="out" filter="barn(inVertical)">
                                      <p:cBhvr>
                                        <p:cTn id="81" dur="500"/>
                                        <p:tgtEl>
                                          <p:spTgt spid="11"/>
                                        </p:tgtEl>
                                      </p:cBhvr>
                                    </p:animEffect>
                                    <p:set>
                                      <p:cBhvr>
                                        <p:cTn id="82" dur="1" fill="hold">
                                          <p:stCondLst>
                                            <p:cond delay="499"/>
                                          </p:stCondLst>
                                        </p:cTn>
                                        <p:tgtEl>
                                          <p:spTgt spid="11"/>
                                        </p:tgtEl>
                                        <p:attrNameLst>
                                          <p:attrName>style.visibility</p:attrName>
                                        </p:attrNameLst>
                                      </p:cBhvr>
                                      <p:to>
                                        <p:strVal val="hidden"/>
                                      </p:to>
                                    </p:set>
                                  </p:childTnLst>
                                </p:cTn>
                              </p:par>
                              <p:par>
                                <p:cTn id="83" presetID="16" presetClass="exit" presetSubtype="21" fill="hold" grpId="1" nodeType="withEffect">
                                  <p:stCondLst>
                                    <p:cond delay="0"/>
                                  </p:stCondLst>
                                  <p:childTnLst>
                                    <p:animEffect transition="out" filter="barn(inVertical)">
                                      <p:cBhvr>
                                        <p:cTn id="84" dur="500"/>
                                        <p:tgtEl>
                                          <p:spTgt spid="12"/>
                                        </p:tgtEl>
                                      </p:cBhvr>
                                    </p:animEffect>
                                    <p:set>
                                      <p:cBhvr>
                                        <p:cTn id="85" dur="1" fill="hold">
                                          <p:stCondLst>
                                            <p:cond delay="499"/>
                                          </p:stCondLst>
                                        </p:cTn>
                                        <p:tgtEl>
                                          <p:spTgt spid="12"/>
                                        </p:tgtEl>
                                        <p:attrNameLst>
                                          <p:attrName>style.visibility</p:attrName>
                                        </p:attrNameLst>
                                      </p:cBhvr>
                                      <p:to>
                                        <p:strVal val="hidden"/>
                                      </p:to>
                                    </p:set>
                                  </p:childTnLst>
                                </p:cTn>
                              </p:par>
                              <p:par>
                                <p:cTn id="86" presetID="16" presetClass="exit" presetSubtype="21" fill="hold" grpId="1" nodeType="withEffect">
                                  <p:stCondLst>
                                    <p:cond delay="0"/>
                                  </p:stCondLst>
                                  <p:childTnLst>
                                    <p:animEffect transition="out" filter="barn(inVertical)">
                                      <p:cBhvr>
                                        <p:cTn id="87" dur="500"/>
                                        <p:tgtEl>
                                          <p:spTgt spid="13"/>
                                        </p:tgtEl>
                                      </p:cBhvr>
                                    </p:animEffect>
                                    <p:set>
                                      <p:cBhvr>
                                        <p:cTn id="88" dur="1" fill="hold">
                                          <p:stCondLst>
                                            <p:cond delay="499"/>
                                          </p:stCondLst>
                                        </p:cTn>
                                        <p:tgtEl>
                                          <p:spTgt spid="13"/>
                                        </p:tgtEl>
                                        <p:attrNameLst>
                                          <p:attrName>style.visibility</p:attrName>
                                        </p:attrNameLst>
                                      </p:cBhvr>
                                      <p:to>
                                        <p:strVal val="hidden"/>
                                      </p:to>
                                    </p:set>
                                  </p:childTnLst>
                                </p:cTn>
                              </p:par>
                              <p:par>
                                <p:cTn id="89" presetID="16" presetClass="exit" presetSubtype="21" fill="hold" grpId="1" nodeType="withEffect">
                                  <p:stCondLst>
                                    <p:cond delay="0"/>
                                  </p:stCondLst>
                                  <p:childTnLst>
                                    <p:animEffect transition="out" filter="barn(inVertical)">
                                      <p:cBhvr>
                                        <p:cTn id="90" dur="500"/>
                                        <p:tgtEl>
                                          <p:spTgt spid="18"/>
                                        </p:tgtEl>
                                      </p:cBhvr>
                                    </p:animEffect>
                                    <p:set>
                                      <p:cBhvr>
                                        <p:cTn id="91"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92" restart="whenNotActive" fill="hold" evtFilter="cancelBubble" nodeType="interactiveSeq">
                <p:stCondLst>
                  <p:cond evt="onClick" delay="0">
                    <p:tgtEl>
                      <p:spTgt spid="11"/>
                    </p:tgtEl>
                  </p:cond>
                </p:stCondLst>
                <p:endSync evt="end" delay="0">
                  <p:rtn val="all"/>
                </p:endSync>
                <p:childTnLst>
                  <p:par>
                    <p:cTn id="93" fill="hold">
                      <p:stCondLst>
                        <p:cond delay="0"/>
                      </p:stCondLst>
                      <p:childTnLst>
                        <p:par>
                          <p:cTn id="94" fill="hold">
                            <p:stCondLst>
                              <p:cond delay="0"/>
                            </p:stCondLst>
                            <p:childTnLst>
                              <p:par>
                                <p:cTn id="95" presetID="1" presetClass="entr" presetSubtype="0" fill="hold" nodeType="clickEffect">
                                  <p:stCondLst>
                                    <p:cond delay="0"/>
                                  </p:stCondLst>
                                  <p:childTnLst>
                                    <p:set>
                                      <p:cBhvr>
                                        <p:cTn id="96" dur="1" fill="hold">
                                          <p:stCondLst>
                                            <p:cond delay="0"/>
                                          </p:stCondLst>
                                        </p:cTn>
                                        <p:tgtEl>
                                          <p:spTgt spid="21"/>
                                        </p:tgtEl>
                                        <p:attrNameLst>
                                          <p:attrName>style.visibility</p:attrName>
                                        </p:attrNameLst>
                                      </p:cBhvr>
                                      <p:to>
                                        <p:strVal val="visible"/>
                                      </p:to>
                                    </p:set>
                                  </p:childTnLst>
                                  <p:subTnLst>
                                    <p:audio>
                                      <p:cMediaNode>
                                        <p:cTn display="0" masterRel="sameClick">
                                          <p:stCondLst>
                                            <p:cond evt="begin" delay="0">
                                              <p:tn val="95"/>
                                            </p:cond>
                                          </p:stCondLst>
                                          <p:endCondLst>
                                            <p:cond evt="onStopAudio" delay="0">
                                              <p:tgtEl>
                                                <p:sldTgt/>
                                              </p:tgtEl>
                                            </p:cond>
                                          </p:endCondLst>
                                        </p:cTn>
                                        <p:tgtEl>
                                          <p:sndTgt r:embed="rId3" name="Am-thanh-tra-loi-sai-www_nhacchuongvui_com.wav"/>
                                        </p:tgtEl>
                                      </p:cMediaNode>
                                    </p:audio>
                                  </p:subTnLst>
                                </p:cTn>
                              </p:par>
                            </p:childTnLst>
                          </p:cTn>
                        </p:par>
                        <p:par>
                          <p:cTn id="97" fill="hold">
                            <p:stCondLst>
                              <p:cond delay="0"/>
                            </p:stCondLst>
                            <p:childTnLst>
                              <p:par>
                                <p:cTn id="98" presetID="10" presetClass="exit" presetSubtype="0" fill="hold" nodeType="afterEffect">
                                  <p:stCondLst>
                                    <p:cond delay="500"/>
                                  </p:stCondLst>
                                  <p:childTnLst>
                                    <p:animEffect transition="out" filter="fade">
                                      <p:cBhvr>
                                        <p:cTn id="99" dur="500"/>
                                        <p:tgtEl>
                                          <p:spTgt spid="21"/>
                                        </p:tgtEl>
                                      </p:cBhvr>
                                    </p:animEffect>
                                    <p:set>
                                      <p:cBhvr>
                                        <p:cTn id="100"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101" restart="whenNotActive" fill="hold" evtFilter="cancelBubble" nodeType="interactiveSeq">
                <p:stCondLst>
                  <p:cond evt="onClick" delay="0">
                    <p:tgtEl>
                      <p:spTgt spid="13"/>
                    </p:tgtEl>
                  </p:cond>
                </p:stCondLst>
                <p:endSync evt="end" delay="0">
                  <p:rtn val="all"/>
                </p:endSync>
                <p:childTnLst>
                  <p:par>
                    <p:cTn id="102" fill="hold">
                      <p:stCondLst>
                        <p:cond delay="0"/>
                      </p:stCondLst>
                      <p:childTnLst>
                        <p:par>
                          <p:cTn id="103" fill="hold">
                            <p:stCondLst>
                              <p:cond delay="0"/>
                            </p:stCondLst>
                            <p:childTnLst>
                              <p:par>
                                <p:cTn id="104" presetID="1" presetClass="entr" presetSubtype="0" fill="hold" nodeType="clickEffect">
                                  <p:stCondLst>
                                    <p:cond delay="0"/>
                                  </p:stCondLst>
                                  <p:childTnLst>
                                    <p:set>
                                      <p:cBhvr>
                                        <p:cTn id="105" dur="1" fill="hold">
                                          <p:stCondLst>
                                            <p:cond delay="0"/>
                                          </p:stCondLst>
                                        </p:cTn>
                                        <p:tgtEl>
                                          <p:spTgt spid="23"/>
                                        </p:tgtEl>
                                        <p:attrNameLst>
                                          <p:attrName>style.visibility</p:attrName>
                                        </p:attrNameLst>
                                      </p:cBhvr>
                                      <p:to>
                                        <p:strVal val="visible"/>
                                      </p:to>
                                    </p:set>
                                  </p:childTnLst>
                                  <p:subTnLst>
                                    <p:audio>
                                      <p:cMediaNode>
                                        <p:cTn display="0" masterRel="sameClick">
                                          <p:stCondLst>
                                            <p:cond evt="begin" delay="0">
                                              <p:tn val="104"/>
                                            </p:cond>
                                          </p:stCondLst>
                                          <p:endCondLst>
                                            <p:cond evt="onStopAudio" delay="0">
                                              <p:tgtEl>
                                                <p:sldTgt/>
                                              </p:tgtEl>
                                            </p:cond>
                                          </p:endCondLst>
                                        </p:cTn>
                                        <p:tgtEl>
                                          <p:sndTgt r:embed="rId3" name="Am-thanh-tra-loi-sai-www_nhacchuongvui_com.wav"/>
                                        </p:tgtEl>
                                      </p:cMediaNode>
                                    </p:audio>
                                  </p:subTnLst>
                                </p:cTn>
                              </p:par>
                            </p:childTnLst>
                          </p:cTn>
                        </p:par>
                        <p:par>
                          <p:cTn id="106" fill="hold">
                            <p:stCondLst>
                              <p:cond delay="0"/>
                            </p:stCondLst>
                            <p:childTnLst>
                              <p:par>
                                <p:cTn id="107" presetID="10" presetClass="exit" presetSubtype="0" fill="hold" nodeType="afterEffect">
                                  <p:stCondLst>
                                    <p:cond delay="500"/>
                                  </p:stCondLst>
                                  <p:childTnLst>
                                    <p:animEffect transition="out" filter="fade">
                                      <p:cBhvr>
                                        <p:cTn id="108" dur="500"/>
                                        <p:tgtEl>
                                          <p:spTgt spid="23"/>
                                        </p:tgtEl>
                                      </p:cBhvr>
                                    </p:animEffect>
                                    <p:set>
                                      <p:cBhvr>
                                        <p:cTn id="109" dur="1" fill="hold">
                                          <p:stCondLst>
                                            <p:cond delay="4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childTnLst>
        </p:cTn>
      </p:par>
    </p:tnLst>
    <p:bldLst>
      <p:bldP spid="6" grpId="0" animBg="1"/>
      <p:bldP spid="2" grpId="0" animBg="1"/>
      <p:bldP spid="2" grpId="1" animBg="1"/>
      <p:bldP spid="3" grpId="0"/>
      <p:bldP spid="3" grpId="1"/>
      <p:bldP spid="9" grpId="0" animBg="1"/>
      <p:bldP spid="10" grpId="0"/>
      <p:bldP spid="11" grpId="0" animBg="1"/>
      <p:bldP spid="11" grpId="1" animBg="1"/>
      <p:bldP spid="12" grpId="0"/>
      <p:bldP spid="12" grpId="1"/>
      <p:bldP spid="13" grpId="0" animBg="1"/>
      <p:bldP spid="13" grpId="1" animBg="1"/>
      <p:bldP spid="18" grpId="0"/>
      <p:bldP spid="18"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a:extLst>
              <a:ext uri="{FF2B5EF4-FFF2-40B4-BE49-F238E27FC236}">
                <a16:creationId xmlns:a16="http://schemas.microsoft.com/office/drawing/2014/main" id="{55578524-6264-4801-BCDF-59294259B9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1999300" y="-1927291"/>
            <a:ext cx="5143501" cy="9142098"/>
          </a:xfrm>
          <a:prstGeom prst="rect">
            <a:avLst/>
          </a:prstGeom>
        </p:spPr>
      </p:pic>
      <p:cxnSp>
        <p:nvCxnSpPr>
          <p:cNvPr id="28" name="直接连接符 27">
            <a:extLst>
              <a:ext uri="{FF2B5EF4-FFF2-40B4-BE49-F238E27FC236}">
                <a16:creationId xmlns:a16="http://schemas.microsoft.com/office/drawing/2014/main" id="{1F8C7617-B3B8-4818-B6D4-A9EC80364DE5}"/>
              </a:ext>
            </a:extLst>
          </p:cNvPr>
          <p:cNvCxnSpPr>
            <a:cxnSpLocks/>
          </p:cNvCxnSpPr>
          <p:nvPr/>
        </p:nvCxnSpPr>
        <p:spPr>
          <a:xfrm flipV="1">
            <a:off x="5420954" y="2824649"/>
            <a:ext cx="0" cy="1"/>
          </a:xfrm>
          <a:prstGeom prst="line">
            <a:avLst/>
          </a:prstGeom>
          <a:ln w="25400">
            <a:gradFill>
              <a:gsLst>
                <a:gs pos="0">
                  <a:schemeClr val="accent2">
                    <a:lumMod val="20000"/>
                    <a:lumOff val="80000"/>
                    <a:alpha val="0"/>
                  </a:schemeClr>
                </a:gs>
                <a:gs pos="100000">
                  <a:schemeClr val="accent2"/>
                </a:gs>
              </a:gsLst>
              <a:lin ang="5400000" scaled="1"/>
            </a:gra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4AA395D0-12E6-4926-A804-E16D7F54B3E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33600" r="66214"/>
          <a:stretch/>
        </p:blipFill>
        <p:spPr>
          <a:xfrm rot="20981226">
            <a:off x="-291906" y="3150768"/>
            <a:ext cx="1823849" cy="2016220"/>
          </a:xfrm>
          <a:prstGeom prst="rect">
            <a:avLst/>
          </a:prstGeom>
        </p:spPr>
      </p:pic>
      <p:pic>
        <p:nvPicPr>
          <p:cNvPr id="17" name="Picture 16">
            <a:extLst>
              <a:ext uri="{FF2B5EF4-FFF2-40B4-BE49-F238E27FC236}">
                <a16:creationId xmlns:a16="http://schemas.microsoft.com/office/drawing/2014/main" id="{F27946FB-6499-4BE5-A5EB-D114B00CFF7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33600" r="66214"/>
          <a:stretch/>
        </p:blipFill>
        <p:spPr>
          <a:xfrm rot="5400000" flipV="1">
            <a:off x="7523578" y="-865898"/>
            <a:ext cx="1823849" cy="2016220"/>
          </a:xfrm>
          <a:prstGeom prst="rect">
            <a:avLst/>
          </a:prstGeom>
        </p:spPr>
      </p:pic>
      <p:sp>
        <p:nvSpPr>
          <p:cNvPr id="2" name="Rectangle: Rounded Corners 1">
            <a:extLst>
              <a:ext uri="{FF2B5EF4-FFF2-40B4-BE49-F238E27FC236}">
                <a16:creationId xmlns:a16="http://schemas.microsoft.com/office/drawing/2014/main" id="{102C345E-37EF-46D2-BB91-12B079AE1D46}"/>
              </a:ext>
            </a:extLst>
          </p:cNvPr>
          <p:cNvSpPr/>
          <p:nvPr/>
        </p:nvSpPr>
        <p:spPr>
          <a:xfrm>
            <a:off x="214565" y="849416"/>
            <a:ext cx="8712968" cy="1854717"/>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zh-CN" sz="6600" b="1">
                <a:ln w="0"/>
                <a:solidFill>
                  <a:schemeClr val="accent1"/>
                </a:solidFill>
                <a:effectLst>
                  <a:outerShdw blurRad="38100" dist="25400" dir="5400000" algn="ctr" rotWithShape="0">
                    <a:srgbClr val="6E747A">
                      <a:alpha val="43000"/>
                    </a:srgbClr>
                  </a:outerShdw>
                </a:effectLst>
                <a:latin typeface="UTM French Vanilla" panose="02040603050506020204" pitchFamily="18" charset="0"/>
                <a:cs typeface="Times New Roman" panose="02020603050405020304" pitchFamily="18" charset="0"/>
                <a:sym typeface="+mn-lt"/>
              </a:rPr>
              <a:t>Nhà máy hiện đại đầu tiên của nước ta</a:t>
            </a:r>
            <a:endParaRPr lang="zh-CN" altLang="en-US" sz="6600" b="1">
              <a:ln w="0"/>
              <a:solidFill>
                <a:schemeClr val="accent1"/>
              </a:solidFill>
              <a:effectLst>
                <a:outerShdw blurRad="38100" dist="25400" dir="5400000" algn="ctr" rotWithShape="0">
                  <a:srgbClr val="6E747A">
                    <a:alpha val="43000"/>
                  </a:srgbClr>
                </a:outerShdw>
              </a:effectLst>
              <a:latin typeface="UTM French Vanilla" panose="02040603050506020204" pitchFamily="18" charset="0"/>
              <a:cs typeface="Times New Roman" panose="02020603050405020304" pitchFamily="18" charset="0"/>
              <a:sym typeface="+mn-lt"/>
            </a:endParaRPr>
          </a:p>
        </p:txBody>
      </p:sp>
      <p:pic>
        <p:nvPicPr>
          <p:cNvPr id="6" name="Picture 5">
            <a:extLst>
              <a:ext uri="{FF2B5EF4-FFF2-40B4-BE49-F238E27FC236}">
                <a16:creationId xmlns:a16="http://schemas.microsoft.com/office/drawing/2014/main" id="{79D3500B-3C9E-459C-9F14-5491944F450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89325" y="2931790"/>
            <a:ext cx="3963449" cy="195833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3" name="TextBox 2">
            <a:extLst>
              <a:ext uri="{FF2B5EF4-FFF2-40B4-BE49-F238E27FC236}">
                <a16:creationId xmlns:a16="http://schemas.microsoft.com/office/drawing/2014/main" id="{6F69A35C-D7DF-42FA-AF9E-5A9F761A255B}"/>
              </a:ext>
            </a:extLst>
          </p:cNvPr>
          <p:cNvSpPr txBox="1"/>
          <p:nvPr/>
        </p:nvSpPr>
        <p:spPr>
          <a:xfrm>
            <a:off x="3491880" y="339502"/>
            <a:ext cx="2592288" cy="707886"/>
          </a:xfrm>
          <a:prstGeom prst="rect">
            <a:avLst/>
          </a:prstGeom>
          <a:noFill/>
        </p:spPr>
        <p:txBody>
          <a:bodyPr wrap="square" rtlCol="0">
            <a:spAutoFit/>
          </a:bodyPr>
          <a:lstStyle/>
          <a:p>
            <a:r>
              <a:rPr lang="en-US" sz="4000">
                <a:solidFill>
                  <a:srgbClr val="002060"/>
                </a:solidFill>
                <a:latin typeface="UTM Cooper Black" panose="02040603050506020204" pitchFamily="18" charset="0"/>
              </a:rPr>
              <a:t>Lịch sử</a:t>
            </a:r>
          </a:p>
        </p:txBody>
      </p:sp>
      <p:sp>
        <p:nvSpPr>
          <p:cNvPr id="5" name="TextBox 4">
            <a:extLst>
              <a:ext uri="{FF2B5EF4-FFF2-40B4-BE49-F238E27FC236}">
                <a16:creationId xmlns:a16="http://schemas.microsoft.com/office/drawing/2014/main" id="{78C55811-5397-409C-956D-583648CB95AA}"/>
              </a:ext>
            </a:extLst>
          </p:cNvPr>
          <p:cNvSpPr txBox="1"/>
          <p:nvPr/>
        </p:nvSpPr>
        <p:spPr>
          <a:xfrm>
            <a:off x="7631832" y="2553303"/>
            <a:ext cx="1512168" cy="400110"/>
          </a:xfrm>
          <a:prstGeom prst="rect">
            <a:avLst/>
          </a:prstGeom>
          <a:noFill/>
        </p:spPr>
        <p:txBody>
          <a:bodyPr wrap="square" rtlCol="0">
            <a:spAutoFit/>
          </a:bodyPr>
          <a:lstStyle/>
          <a:p>
            <a:r>
              <a:rPr lang="en-US" sz="2000" i="1">
                <a:latin typeface="Times New Roman" panose="02020603050405020304" pitchFamily="18" charset="0"/>
                <a:cs typeface="Times New Roman" panose="02020603050405020304" pitchFamily="18" charset="0"/>
              </a:rPr>
              <a:t>Trang 45</a:t>
            </a:r>
          </a:p>
        </p:txBody>
      </p:sp>
    </p:spTree>
    <p:extLst>
      <p:ext uri="{BB962C8B-B14F-4D97-AF65-F5344CB8AC3E}">
        <p14:creationId xmlns:p14="http://schemas.microsoft.com/office/powerpoint/2010/main" val="34964010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down)">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right)">
                                      <p:cBhvr>
                                        <p:cTn id="12" dur="500"/>
                                        <p:tgtEl>
                                          <p:spTgt spid="17"/>
                                        </p:tgtEl>
                                      </p:cBhvr>
                                    </p:animEffect>
                                  </p:childTnLst>
                                </p:cTn>
                              </p:par>
                              <p:par>
                                <p:cTn id="13" presetID="22" presetClass="entr" presetSubtype="4"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down)">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47" presetClass="entr" presetSubtype="0"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1000"/>
                                        <p:tgtEl>
                                          <p:spTgt spid="3"/>
                                        </p:tgtEl>
                                      </p:cBhvr>
                                    </p:animEffect>
                                    <p:anim calcmode="lin" valueType="num">
                                      <p:cBhvr>
                                        <p:cTn id="21" dur="1000" fill="hold"/>
                                        <p:tgtEl>
                                          <p:spTgt spid="3"/>
                                        </p:tgtEl>
                                        <p:attrNameLst>
                                          <p:attrName>ppt_x</p:attrName>
                                        </p:attrNameLst>
                                      </p:cBhvr>
                                      <p:tavLst>
                                        <p:tav tm="0">
                                          <p:val>
                                            <p:strVal val="#ppt_x"/>
                                          </p:val>
                                        </p:tav>
                                        <p:tav tm="100000">
                                          <p:val>
                                            <p:strVal val="#ppt_x"/>
                                          </p:val>
                                        </p:tav>
                                      </p:tavLst>
                                    </p:anim>
                                    <p:anim calcmode="lin" valueType="num">
                                      <p:cBhvr>
                                        <p:cTn id="22" dur="1000" fill="hold"/>
                                        <p:tgtEl>
                                          <p:spTgt spid="3"/>
                                        </p:tgtEl>
                                        <p:attrNameLst>
                                          <p:attrName>ppt_y</p:attrName>
                                        </p:attrNameLst>
                                      </p:cBhvr>
                                      <p:tavLst>
                                        <p:tav tm="0">
                                          <p:val>
                                            <p:strVal val="#ppt_y-.1"/>
                                          </p:val>
                                        </p:tav>
                                        <p:tav tm="100000">
                                          <p:val>
                                            <p:strVal val="#ppt_y"/>
                                          </p:val>
                                        </p:tav>
                                      </p:tavLst>
                                    </p:anim>
                                  </p:childTnLst>
                                </p:cTn>
                              </p:par>
                            </p:childTnLst>
                          </p:cTn>
                        </p:par>
                        <p:par>
                          <p:cTn id="23" fill="hold">
                            <p:stCondLst>
                              <p:cond delay="1000"/>
                            </p:stCondLst>
                            <p:childTnLst>
                              <p:par>
                                <p:cTn id="24" presetID="53" presetClass="entr" presetSubtype="16" fill="hold" grpId="0" nodeType="afterEffect">
                                  <p:stCondLst>
                                    <p:cond delay="0"/>
                                  </p:stCondLst>
                                  <p:childTnLst>
                                    <p:set>
                                      <p:cBhvr>
                                        <p:cTn id="25" dur="1" fill="hold">
                                          <p:stCondLst>
                                            <p:cond delay="0"/>
                                          </p:stCondLst>
                                        </p:cTn>
                                        <p:tgtEl>
                                          <p:spTgt spid="2"/>
                                        </p:tgtEl>
                                        <p:attrNameLst>
                                          <p:attrName>style.visibility</p:attrName>
                                        </p:attrNameLst>
                                      </p:cBhvr>
                                      <p:to>
                                        <p:strVal val="visible"/>
                                      </p:to>
                                    </p:set>
                                    <p:anim calcmode="lin" valueType="num">
                                      <p:cBhvr>
                                        <p:cTn id="26" dur="1000" fill="hold"/>
                                        <p:tgtEl>
                                          <p:spTgt spid="2"/>
                                        </p:tgtEl>
                                        <p:attrNameLst>
                                          <p:attrName>ppt_w</p:attrName>
                                        </p:attrNameLst>
                                      </p:cBhvr>
                                      <p:tavLst>
                                        <p:tav tm="0">
                                          <p:val>
                                            <p:fltVal val="0"/>
                                          </p:val>
                                        </p:tav>
                                        <p:tav tm="100000">
                                          <p:val>
                                            <p:strVal val="#ppt_w"/>
                                          </p:val>
                                        </p:tav>
                                      </p:tavLst>
                                    </p:anim>
                                    <p:anim calcmode="lin" valueType="num">
                                      <p:cBhvr>
                                        <p:cTn id="27" dur="1000" fill="hold"/>
                                        <p:tgtEl>
                                          <p:spTgt spid="2"/>
                                        </p:tgtEl>
                                        <p:attrNameLst>
                                          <p:attrName>ppt_h</p:attrName>
                                        </p:attrNameLst>
                                      </p:cBhvr>
                                      <p:tavLst>
                                        <p:tav tm="0">
                                          <p:val>
                                            <p:fltVal val="0"/>
                                          </p:val>
                                        </p:tav>
                                        <p:tav tm="100000">
                                          <p:val>
                                            <p:strVal val="#ppt_h"/>
                                          </p:val>
                                        </p:tav>
                                      </p:tavLst>
                                    </p:anim>
                                    <p:animEffect transition="in" filter="fade">
                                      <p:cBhvr>
                                        <p:cTn id="28" dur="1000"/>
                                        <p:tgtEl>
                                          <p:spTgt spid="2"/>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wipe(down)">
                                      <p:cBhvr>
                                        <p:cTn id="31" dur="500"/>
                                        <p:tgtEl>
                                          <p:spTgt spid="5"/>
                                        </p:tgtEl>
                                      </p:cBhvr>
                                    </p:animEffect>
                                  </p:childTnLst>
                                </p:cTn>
                              </p:par>
                            </p:childTnLst>
                          </p:cTn>
                        </p:par>
                        <p:par>
                          <p:cTn id="32" fill="hold">
                            <p:stCondLst>
                              <p:cond delay="2000"/>
                            </p:stCondLst>
                            <p:childTnLst>
                              <p:par>
                                <p:cTn id="33" presetID="42" presetClass="entr" presetSubtype="0"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1000"/>
                                        <p:tgtEl>
                                          <p:spTgt spid="6"/>
                                        </p:tgtEl>
                                      </p:cBhvr>
                                    </p:animEffect>
                                    <p:anim calcmode="lin" valueType="num">
                                      <p:cBhvr>
                                        <p:cTn id="36" dur="1000" fill="hold"/>
                                        <p:tgtEl>
                                          <p:spTgt spid="6"/>
                                        </p:tgtEl>
                                        <p:attrNameLst>
                                          <p:attrName>ppt_x</p:attrName>
                                        </p:attrNameLst>
                                      </p:cBhvr>
                                      <p:tavLst>
                                        <p:tav tm="0">
                                          <p:val>
                                            <p:strVal val="#ppt_x"/>
                                          </p:val>
                                        </p:tav>
                                        <p:tav tm="100000">
                                          <p:val>
                                            <p:strVal val="#ppt_x"/>
                                          </p:val>
                                        </p:tav>
                                      </p:tavLst>
                                    </p:anim>
                                    <p:anim calcmode="lin" valueType="num">
                                      <p:cBhvr>
                                        <p:cTn id="3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图片 30">
            <a:extLst>
              <a:ext uri="{FF2B5EF4-FFF2-40B4-BE49-F238E27FC236}">
                <a16:creationId xmlns:a16="http://schemas.microsoft.com/office/drawing/2014/main" id="{A98CED9E-1975-4DE2-A28E-CDAD1FEB75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2001202" y="-1999297"/>
            <a:ext cx="5143501" cy="9142098"/>
          </a:xfrm>
          <a:prstGeom prst="rect">
            <a:avLst/>
          </a:prstGeom>
        </p:spPr>
      </p:pic>
      <p:sp>
        <p:nvSpPr>
          <p:cNvPr id="15" name="任意多边形: 形状 14">
            <a:extLst>
              <a:ext uri="{FF2B5EF4-FFF2-40B4-BE49-F238E27FC236}">
                <a16:creationId xmlns:a16="http://schemas.microsoft.com/office/drawing/2014/main" id="{0769F9DE-8630-42CB-8B2E-6F18EC016F3B}"/>
              </a:ext>
            </a:extLst>
          </p:cNvPr>
          <p:cNvSpPr/>
          <p:nvPr/>
        </p:nvSpPr>
        <p:spPr>
          <a:xfrm rot="5400000">
            <a:off x="3315313" y="-3134606"/>
            <a:ext cx="2513372" cy="8790417"/>
          </a:xfrm>
          <a:custGeom>
            <a:avLst/>
            <a:gdLst>
              <a:gd name="connsiteX0" fmla="*/ 0 w 2621818"/>
              <a:gd name="connsiteY0" fmla="*/ 9169702 h 9169702"/>
              <a:gd name="connsiteX1" fmla="*/ 0 w 2621818"/>
              <a:gd name="connsiteY1" fmla="*/ 0 h 9169702"/>
              <a:gd name="connsiteX2" fmla="*/ 2621818 w 2621818"/>
              <a:gd name="connsiteY2" fmla="*/ 4584851 h 9169702"/>
            </a:gdLst>
            <a:ahLst/>
            <a:cxnLst>
              <a:cxn ang="0">
                <a:pos x="connsiteX0" y="connsiteY0"/>
              </a:cxn>
              <a:cxn ang="0">
                <a:pos x="connsiteX1" y="connsiteY1"/>
              </a:cxn>
              <a:cxn ang="0">
                <a:pos x="connsiteX2" y="connsiteY2"/>
              </a:cxn>
            </a:cxnLst>
            <a:rect l="l" t="t" r="r" b="b"/>
            <a:pathLst>
              <a:path w="2621818" h="9169702">
                <a:moveTo>
                  <a:pt x="0" y="9169702"/>
                </a:moveTo>
                <a:lnTo>
                  <a:pt x="0" y="0"/>
                </a:lnTo>
                <a:lnTo>
                  <a:pt x="2621818" y="4584851"/>
                </a:lnTo>
                <a:close/>
              </a:path>
            </a:pathLst>
          </a:custGeom>
          <a:gradFill flip="none" rotWithShape="0">
            <a:gsLst>
              <a:gs pos="0">
                <a:schemeClr val="accent2">
                  <a:alpha val="60000"/>
                </a:schemeClr>
              </a:gs>
              <a:gs pos="100000">
                <a:schemeClr val="accent2">
                  <a:lumMod val="5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solidFill>
                <a:schemeClr val="tx1"/>
              </a:solidFill>
              <a:cs typeface="+mn-ea"/>
              <a:sym typeface="+mn-lt"/>
            </a:endParaRPr>
          </a:p>
        </p:txBody>
      </p:sp>
      <p:sp>
        <p:nvSpPr>
          <p:cNvPr id="54" name="椭圆 53">
            <a:extLst>
              <a:ext uri="{FF2B5EF4-FFF2-40B4-BE49-F238E27FC236}">
                <a16:creationId xmlns:a16="http://schemas.microsoft.com/office/drawing/2014/main" id="{C06431AD-3F48-428B-9B28-B1411D4AFCF2}"/>
              </a:ext>
            </a:extLst>
          </p:cNvPr>
          <p:cNvSpPr/>
          <p:nvPr/>
        </p:nvSpPr>
        <p:spPr>
          <a:xfrm>
            <a:off x="1289520" y="1458540"/>
            <a:ext cx="651272" cy="651272"/>
          </a:xfrm>
          <a:prstGeom prst="ellipse">
            <a:avLst/>
          </a:prstGeom>
          <a:solidFill>
            <a:srgbClr val="BC324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4000">
                <a:latin typeface="Times New Roman" panose="02020603050405020304" pitchFamily="18" charset="0"/>
                <a:cs typeface="Times New Roman" panose="02020603050405020304" pitchFamily="18" charset="0"/>
                <a:sym typeface="+mn-lt"/>
              </a:rPr>
              <a:t>1</a:t>
            </a:r>
            <a:endParaRPr lang="zh-CN" altLang="en-US" sz="4000">
              <a:latin typeface="Times New Roman" panose="02020603050405020304" pitchFamily="18" charset="0"/>
              <a:cs typeface="Times New Roman" panose="02020603050405020304" pitchFamily="18" charset="0"/>
              <a:sym typeface="+mn-lt"/>
            </a:endParaRPr>
          </a:p>
        </p:txBody>
      </p:sp>
      <p:sp>
        <p:nvSpPr>
          <p:cNvPr id="57" name="椭圆 56">
            <a:extLst>
              <a:ext uri="{FF2B5EF4-FFF2-40B4-BE49-F238E27FC236}">
                <a16:creationId xmlns:a16="http://schemas.microsoft.com/office/drawing/2014/main" id="{A3D8FAB3-E710-4BF4-B799-7EF25A75DF1D}"/>
              </a:ext>
            </a:extLst>
          </p:cNvPr>
          <p:cNvSpPr/>
          <p:nvPr/>
        </p:nvSpPr>
        <p:spPr>
          <a:xfrm>
            <a:off x="4246363" y="2696037"/>
            <a:ext cx="651272" cy="651272"/>
          </a:xfrm>
          <a:prstGeom prst="ellipse">
            <a:avLst/>
          </a:prstGeom>
          <a:solidFill>
            <a:srgbClr val="1B6A8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4000">
                <a:latin typeface="Times New Roman" panose="02020603050405020304" pitchFamily="18" charset="0"/>
                <a:cs typeface="Times New Roman" panose="02020603050405020304" pitchFamily="18" charset="0"/>
                <a:sym typeface="+mn-lt"/>
              </a:rPr>
              <a:t>2</a:t>
            </a:r>
            <a:endParaRPr lang="zh-CN" altLang="en-US" sz="4000" dirty="0">
              <a:latin typeface="Times New Roman" panose="02020603050405020304" pitchFamily="18" charset="0"/>
              <a:cs typeface="Times New Roman" panose="02020603050405020304" pitchFamily="18" charset="0"/>
              <a:sym typeface="+mn-lt"/>
            </a:endParaRPr>
          </a:p>
        </p:txBody>
      </p:sp>
      <p:sp>
        <p:nvSpPr>
          <p:cNvPr id="60" name="椭圆 59">
            <a:extLst>
              <a:ext uri="{FF2B5EF4-FFF2-40B4-BE49-F238E27FC236}">
                <a16:creationId xmlns:a16="http://schemas.microsoft.com/office/drawing/2014/main" id="{3D54B60E-86C9-4078-8314-9F7467061436}"/>
              </a:ext>
            </a:extLst>
          </p:cNvPr>
          <p:cNvSpPr/>
          <p:nvPr/>
        </p:nvSpPr>
        <p:spPr>
          <a:xfrm>
            <a:off x="7236296" y="1458540"/>
            <a:ext cx="651272" cy="651272"/>
          </a:xfrm>
          <a:prstGeom prst="ellipse">
            <a:avLst/>
          </a:prstGeom>
          <a:solidFill>
            <a:srgbClr val="BC324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4000">
                <a:latin typeface="Times New Roman" panose="02020603050405020304" pitchFamily="18" charset="0"/>
                <a:cs typeface="Times New Roman" panose="02020603050405020304" pitchFamily="18" charset="0"/>
                <a:sym typeface="+mn-lt"/>
              </a:rPr>
              <a:t>3</a:t>
            </a:r>
            <a:endParaRPr lang="zh-CN" altLang="en-US" sz="4000" dirty="0">
              <a:latin typeface="Times New Roman" panose="02020603050405020304" pitchFamily="18" charset="0"/>
              <a:cs typeface="Times New Roman" panose="02020603050405020304" pitchFamily="18" charset="0"/>
              <a:sym typeface="+mn-lt"/>
            </a:endParaRPr>
          </a:p>
        </p:txBody>
      </p:sp>
      <p:sp>
        <p:nvSpPr>
          <p:cNvPr id="46" name="文本框 45">
            <a:extLst>
              <a:ext uri="{FF2B5EF4-FFF2-40B4-BE49-F238E27FC236}">
                <a16:creationId xmlns:a16="http://schemas.microsoft.com/office/drawing/2014/main" id="{DBD04AA1-F279-4D39-A2B3-22B842C00F34}"/>
              </a:ext>
            </a:extLst>
          </p:cNvPr>
          <p:cNvSpPr txBox="1"/>
          <p:nvPr/>
        </p:nvSpPr>
        <p:spPr>
          <a:xfrm>
            <a:off x="3019425" y="885467"/>
            <a:ext cx="3105150" cy="553400"/>
          </a:xfrm>
          <a:prstGeom prst="rect">
            <a:avLst/>
          </a:prstGeom>
          <a:noFill/>
        </p:spPr>
        <p:txBody>
          <a:bodyPr wrap="square" rtlCol="0">
            <a:prstTxWarp prst="textPlain">
              <a:avLst>
                <a:gd name="adj" fmla="val 48510"/>
              </a:avLst>
            </a:prstTxWarp>
            <a:spAutoFit/>
            <a:scene3d>
              <a:camera prst="orthographicFront"/>
              <a:lightRig rig="threePt" dir="t"/>
            </a:scene3d>
            <a:sp3d contourW="12700"/>
          </a:bodyPr>
          <a:lstStyle/>
          <a:p>
            <a:pPr algn="ctr"/>
            <a:r>
              <a:rPr lang="en-US" altLang="zh-CN" sz="5400" b="1">
                <a:solidFill>
                  <a:schemeClr val="bg1"/>
                </a:solidFill>
                <a:effectLst>
                  <a:outerShdw blurRad="101600" dist="38100" dir="8100000" algn="tr" rotWithShape="0">
                    <a:prstClr val="black">
                      <a:alpha val="57000"/>
                    </a:prstClr>
                  </a:outerShdw>
                </a:effectLst>
                <a:latin typeface="UTM French Vanilla" panose="02040603050506020204" pitchFamily="18" charset="0"/>
                <a:cs typeface="+mn-ea"/>
                <a:sym typeface="+mn-lt"/>
              </a:rPr>
              <a:t>Mục Tiêu</a:t>
            </a:r>
            <a:endParaRPr lang="en-US" altLang="zh-CN" sz="5400" b="1" dirty="0">
              <a:solidFill>
                <a:schemeClr val="bg1"/>
              </a:solidFill>
              <a:effectLst>
                <a:outerShdw blurRad="101600" dist="38100" dir="8100000" algn="tr" rotWithShape="0">
                  <a:prstClr val="black">
                    <a:alpha val="57000"/>
                  </a:prstClr>
                </a:outerShdw>
              </a:effectLst>
              <a:latin typeface="UTM French Vanilla" panose="02040603050506020204" pitchFamily="18" charset="0"/>
              <a:cs typeface="+mn-ea"/>
              <a:sym typeface="+mn-lt"/>
            </a:endParaRPr>
          </a:p>
        </p:txBody>
      </p:sp>
      <p:sp>
        <p:nvSpPr>
          <p:cNvPr id="32" name="TextBox 31">
            <a:extLst>
              <a:ext uri="{FF2B5EF4-FFF2-40B4-BE49-F238E27FC236}">
                <a16:creationId xmlns:a16="http://schemas.microsoft.com/office/drawing/2014/main" id="{9FBFC144-721F-4B85-9066-66539C77FA65}"/>
              </a:ext>
            </a:extLst>
          </p:cNvPr>
          <p:cNvSpPr txBox="1"/>
          <p:nvPr/>
        </p:nvSpPr>
        <p:spPr>
          <a:xfrm>
            <a:off x="19580" y="2070647"/>
            <a:ext cx="3105150" cy="1384995"/>
          </a:xfrm>
          <a:prstGeom prst="rect">
            <a:avLst/>
          </a:prstGeom>
          <a:noFill/>
          <a:ln w="57150">
            <a:no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vi-VN" sz="2800" b="1" i="1">
                <a:latin typeface="Times New Roman" panose="02020603050405020304" pitchFamily="18" charset="0"/>
                <a:cs typeface="Times New Roman" panose="02020603050405020304" pitchFamily="18" charset="0"/>
              </a:rPr>
              <a:t>Hoàn cảnh ra đời của Nhà máy Cơ khí Hà Nội</a:t>
            </a:r>
            <a:endParaRPr lang="vi-VN" sz="2800" b="1" i="1" dirty="0">
              <a:latin typeface="Times New Roman" panose="02020603050405020304" pitchFamily="18" charset="0"/>
              <a:cs typeface="Times New Roman" panose="02020603050405020304" pitchFamily="18" charset="0"/>
            </a:endParaRPr>
          </a:p>
        </p:txBody>
      </p:sp>
      <p:sp>
        <p:nvSpPr>
          <p:cNvPr id="33" name="TextBox 32">
            <a:extLst>
              <a:ext uri="{FF2B5EF4-FFF2-40B4-BE49-F238E27FC236}">
                <a16:creationId xmlns:a16="http://schemas.microsoft.com/office/drawing/2014/main" id="{2C160CCB-7360-4C8E-8667-A58676885A55}"/>
              </a:ext>
            </a:extLst>
          </p:cNvPr>
          <p:cNvSpPr txBox="1"/>
          <p:nvPr/>
        </p:nvSpPr>
        <p:spPr>
          <a:xfrm>
            <a:off x="2771798" y="3528495"/>
            <a:ext cx="3816425" cy="954107"/>
          </a:xfrm>
          <a:prstGeom prst="rect">
            <a:avLst/>
          </a:prstGeom>
          <a:noFill/>
        </p:spPr>
        <p:txBody>
          <a:bodyPr wrap="square">
            <a:spAutoFit/>
          </a:bodyPr>
          <a:lstStyle/>
          <a:p>
            <a:pPr algn="ctr"/>
            <a:r>
              <a:rPr lang="vi-VN" sz="2800" b="1" i="1">
                <a:latin typeface="Times New Roman" panose="02020603050405020304" pitchFamily="18" charset="0"/>
                <a:cs typeface="Times New Roman" panose="02020603050405020304" pitchFamily="18" charset="0"/>
              </a:rPr>
              <a:t>Quá trình xây dựng Nhà máy Cơ khí Hà Nội</a:t>
            </a:r>
            <a:endParaRPr lang="vi-VN" sz="2800" b="1" i="1" dirty="0">
              <a:latin typeface="Times New Roman" panose="02020603050405020304" pitchFamily="18" charset="0"/>
              <a:cs typeface="Times New Roman" panose="02020603050405020304" pitchFamily="18" charset="0"/>
            </a:endParaRPr>
          </a:p>
        </p:txBody>
      </p:sp>
      <p:sp>
        <p:nvSpPr>
          <p:cNvPr id="47" name="TextBox 46">
            <a:extLst>
              <a:ext uri="{FF2B5EF4-FFF2-40B4-BE49-F238E27FC236}">
                <a16:creationId xmlns:a16="http://schemas.microsoft.com/office/drawing/2014/main" id="{E294C3FB-FEB5-4220-85F0-865567AC9E86}"/>
              </a:ext>
            </a:extLst>
          </p:cNvPr>
          <p:cNvSpPr txBox="1"/>
          <p:nvPr/>
        </p:nvSpPr>
        <p:spPr>
          <a:xfrm>
            <a:off x="5862058" y="2070647"/>
            <a:ext cx="3105150" cy="1384995"/>
          </a:xfrm>
          <a:prstGeom prst="rect">
            <a:avLst/>
          </a:prstGeom>
          <a:noFill/>
        </p:spPr>
        <p:txBody>
          <a:bodyPr wrap="square">
            <a:spAutoFit/>
          </a:bodyPr>
          <a:lstStyle/>
          <a:p>
            <a:pPr algn="ctr"/>
            <a:r>
              <a:rPr lang="vi-VN" sz="2800" b="1" i="1">
                <a:latin typeface="Times New Roman" panose="02020603050405020304" pitchFamily="18" charset="0"/>
                <a:cs typeface="Times New Roman" panose="02020603050405020304" pitchFamily="18" charset="0"/>
              </a:rPr>
              <a:t>Những đóng góp của Nhà máy Cơ khí Hà Nội</a:t>
            </a:r>
            <a:r>
              <a:rPr lang="en-US" sz="2800" b="1" i="1">
                <a:latin typeface="Times New Roman" panose="02020603050405020304" pitchFamily="18" charset="0"/>
                <a:cs typeface="Times New Roman" panose="02020603050405020304" pitchFamily="18" charset="0"/>
              </a:rPr>
              <a:t>.</a:t>
            </a:r>
            <a:endParaRPr lang="vi-VN" sz="2800" b="1" i="1" dirty="0">
              <a:latin typeface="Times New Roman" panose="02020603050405020304" pitchFamily="18" charset="0"/>
              <a:cs typeface="Times New Roman" panose="02020603050405020304" pitchFamily="18" charset="0"/>
            </a:endParaRPr>
          </a:p>
        </p:txBody>
      </p:sp>
      <p:pic>
        <p:nvPicPr>
          <p:cNvPr id="50" name="Picture 49">
            <a:extLst>
              <a:ext uri="{FF2B5EF4-FFF2-40B4-BE49-F238E27FC236}">
                <a16:creationId xmlns:a16="http://schemas.microsoft.com/office/drawing/2014/main" id="{A8DFDEED-D196-4324-8443-62B35196651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55512" t="2401" r="14563" b="52800"/>
          <a:stretch/>
        </p:blipFill>
        <p:spPr>
          <a:xfrm>
            <a:off x="52850" y="3431852"/>
            <a:ext cx="1709191" cy="1915389"/>
          </a:xfrm>
          <a:prstGeom prst="rect">
            <a:avLst/>
          </a:prstGeom>
        </p:spPr>
      </p:pic>
    </p:spTree>
    <p:extLst>
      <p:ext uri="{BB962C8B-B14F-4D97-AF65-F5344CB8AC3E}">
        <p14:creationId xmlns:p14="http://schemas.microsoft.com/office/powerpoint/2010/main" val="28112588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46"/>
                                        </p:tgtEl>
                                        <p:attrNameLst>
                                          <p:attrName>style.visibility</p:attrName>
                                        </p:attrNameLst>
                                      </p:cBhvr>
                                      <p:to>
                                        <p:strVal val="visible"/>
                                      </p:to>
                                    </p:set>
                                    <p:animEffect transition="in" filter="fade">
                                      <p:cBhvr>
                                        <p:cTn id="12" dur="500"/>
                                        <p:tgtEl>
                                          <p:spTgt spid="4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4"/>
                                        </p:tgtEl>
                                        <p:attrNameLst>
                                          <p:attrName>style.visibility</p:attrName>
                                        </p:attrNameLst>
                                      </p:cBhvr>
                                      <p:to>
                                        <p:strVal val="visible"/>
                                      </p:to>
                                    </p:set>
                                    <p:animEffect transition="in" filter="wipe(down)">
                                      <p:cBhvr>
                                        <p:cTn id="17" dur="500"/>
                                        <p:tgtEl>
                                          <p:spTgt spid="54"/>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60"/>
                                        </p:tgtEl>
                                        <p:attrNameLst>
                                          <p:attrName>style.visibility</p:attrName>
                                        </p:attrNameLst>
                                      </p:cBhvr>
                                      <p:to>
                                        <p:strVal val="visible"/>
                                      </p:to>
                                    </p:set>
                                    <p:animEffect transition="in" filter="wipe(down)">
                                      <p:cBhvr>
                                        <p:cTn id="23" dur="500"/>
                                        <p:tgtEl>
                                          <p:spTgt spid="60"/>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47"/>
                                        </p:tgtEl>
                                        <p:attrNameLst>
                                          <p:attrName>style.visibility</p:attrName>
                                        </p:attrNameLst>
                                      </p:cBhvr>
                                      <p:to>
                                        <p:strVal val="visible"/>
                                      </p:to>
                                    </p:set>
                                    <p:animEffect transition="in" filter="fade">
                                      <p:cBhvr>
                                        <p:cTn id="42" dur="1000"/>
                                        <p:tgtEl>
                                          <p:spTgt spid="47"/>
                                        </p:tgtEl>
                                      </p:cBhvr>
                                    </p:animEffect>
                                    <p:anim calcmode="lin" valueType="num">
                                      <p:cBhvr>
                                        <p:cTn id="43" dur="1000" fill="hold"/>
                                        <p:tgtEl>
                                          <p:spTgt spid="47"/>
                                        </p:tgtEl>
                                        <p:attrNameLst>
                                          <p:attrName>ppt_x</p:attrName>
                                        </p:attrNameLst>
                                      </p:cBhvr>
                                      <p:tavLst>
                                        <p:tav tm="0">
                                          <p:val>
                                            <p:strVal val="#ppt_x"/>
                                          </p:val>
                                        </p:tav>
                                        <p:tav tm="100000">
                                          <p:val>
                                            <p:strVal val="#ppt_x"/>
                                          </p:val>
                                        </p:tav>
                                      </p:tavLst>
                                    </p:anim>
                                    <p:anim calcmode="lin" valueType="num">
                                      <p:cBhvr>
                                        <p:cTn id="44" dur="1000" fill="hold"/>
                                        <p:tgtEl>
                                          <p:spTgt spid="47"/>
                                        </p:tgtEl>
                                        <p:attrNameLst>
                                          <p:attrName>ppt_y</p:attrName>
                                        </p:attrNameLst>
                                      </p:cBhvr>
                                      <p:tavLst>
                                        <p:tav tm="0">
                                          <p:val>
                                            <p:strVal val="#ppt_y+.1"/>
                                          </p:val>
                                        </p:tav>
                                        <p:tav tm="100000">
                                          <p:val>
                                            <p:strVal val="#ppt_y"/>
                                          </p:val>
                                        </p:tav>
                                      </p:tavLst>
                                    </p:anim>
                                  </p:childTnLst>
                                </p:cTn>
                              </p:par>
                            </p:childTnLst>
                          </p:cTn>
                        </p:par>
                        <p:par>
                          <p:cTn id="45" fill="hold">
                            <p:stCondLst>
                              <p:cond delay="1000"/>
                            </p:stCondLst>
                            <p:childTnLst>
                              <p:par>
                                <p:cTn id="46" presetID="42" presetClass="entr" presetSubtype="0" fill="hold"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fade">
                                      <p:cBhvr>
                                        <p:cTn id="48" dur="1000"/>
                                        <p:tgtEl>
                                          <p:spTgt spid="50"/>
                                        </p:tgtEl>
                                      </p:cBhvr>
                                    </p:animEffect>
                                    <p:anim calcmode="lin" valueType="num">
                                      <p:cBhvr>
                                        <p:cTn id="49" dur="1000" fill="hold"/>
                                        <p:tgtEl>
                                          <p:spTgt spid="50"/>
                                        </p:tgtEl>
                                        <p:attrNameLst>
                                          <p:attrName>ppt_x</p:attrName>
                                        </p:attrNameLst>
                                      </p:cBhvr>
                                      <p:tavLst>
                                        <p:tav tm="0">
                                          <p:val>
                                            <p:strVal val="#ppt_x"/>
                                          </p:val>
                                        </p:tav>
                                        <p:tav tm="100000">
                                          <p:val>
                                            <p:strVal val="#ppt_x"/>
                                          </p:val>
                                        </p:tav>
                                      </p:tavLst>
                                    </p:anim>
                                    <p:anim calcmode="lin" valueType="num">
                                      <p:cBhvr>
                                        <p:cTn id="5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54" grpId="0" animBg="1"/>
      <p:bldP spid="57" grpId="0" animBg="1"/>
      <p:bldP spid="60" grpId="0" animBg="1"/>
      <p:bldP spid="46" grpId="0"/>
      <p:bldP spid="32" grpId="0" animBg="1"/>
      <p:bldP spid="33" grpId="0"/>
      <p:bldP spid="4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图片 30">
            <a:extLst>
              <a:ext uri="{FF2B5EF4-FFF2-40B4-BE49-F238E27FC236}">
                <a16:creationId xmlns:a16="http://schemas.microsoft.com/office/drawing/2014/main" id="{A98CED9E-1975-4DE2-A28E-CDAD1FEB75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2001202" y="-1999297"/>
            <a:ext cx="5143501" cy="9142098"/>
          </a:xfrm>
          <a:prstGeom prst="rect">
            <a:avLst/>
          </a:prstGeom>
        </p:spPr>
      </p:pic>
      <p:sp>
        <p:nvSpPr>
          <p:cNvPr id="15" name="任意多边形: 形状 14">
            <a:extLst>
              <a:ext uri="{FF2B5EF4-FFF2-40B4-BE49-F238E27FC236}">
                <a16:creationId xmlns:a16="http://schemas.microsoft.com/office/drawing/2014/main" id="{0769F9DE-8630-42CB-8B2E-6F18EC016F3B}"/>
              </a:ext>
            </a:extLst>
          </p:cNvPr>
          <p:cNvSpPr/>
          <p:nvPr/>
        </p:nvSpPr>
        <p:spPr>
          <a:xfrm rot="5400000">
            <a:off x="3315313" y="-3134606"/>
            <a:ext cx="2513372" cy="8790417"/>
          </a:xfrm>
          <a:custGeom>
            <a:avLst/>
            <a:gdLst>
              <a:gd name="connsiteX0" fmla="*/ 0 w 2621818"/>
              <a:gd name="connsiteY0" fmla="*/ 9169702 h 9169702"/>
              <a:gd name="connsiteX1" fmla="*/ 0 w 2621818"/>
              <a:gd name="connsiteY1" fmla="*/ 0 h 9169702"/>
              <a:gd name="connsiteX2" fmla="*/ 2621818 w 2621818"/>
              <a:gd name="connsiteY2" fmla="*/ 4584851 h 9169702"/>
            </a:gdLst>
            <a:ahLst/>
            <a:cxnLst>
              <a:cxn ang="0">
                <a:pos x="connsiteX0" y="connsiteY0"/>
              </a:cxn>
              <a:cxn ang="0">
                <a:pos x="connsiteX1" y="connsiteY1"/>
              </a:cxn>
              <a:cxn ang="0">
                <a:pos x="connsiteX2" y="connsiteY2"/>
              </a:cxn>
            </a:cxnLst>
            <a:rect l="l" t="t" r="r" b="b"/>
            <a:pathLst>
              <a:path w="2621818" h="9169702">
                <a:moveTo>
                  <a:pt x="0" y="9169702"/>
                </a:moveTo>
                <a:lnTo>
                  <a:pt x="0" y="0"/>
                </a:lnTo>
                <a:lnTo>
                  <a:pt x="2621818" y="4584851"/>
                </a:lnTo>
                <a:close/>
              </a:path>
            </a:pathLst>
          </a:custGeom>
          <a:gradFill flip="none" rotWithShape="0">
            <a:gsLst>
              <a:gs pos="0">
                <a:schemeClr val="accent2">
                  <a:alpha val="60000"/>
                </a:schemeClr>
              </a:gs>
              <a:gs pos="100000">
                <a:schemeClr val="accent2">
                  <a:lumMod val="5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solidFill>
                <a:schemeClr val="tx1"/>
              </a:solidFill>
              <a:cs typeface="+mn-ea"/>
              <a:sym typeface="+mn-lt"/>
            </a:endParaRPr>
          </a:p>
        </p:txBody>
      </p:sp>
      <p:sp>
        <p:nvSpPr>
          <p:cNvPr id="54" name="椭圆 53">
            <a:extLst>
              <a:ext uri="{FF2B5EF4-FFF2-40B4-BE49-F238E27FC236}">
                <a16:creationId xmlns:a16="http://schemas.microsoft.com/office/drawing/2014/main" id="{C06431AD-3F48-428B-9B28-B1411D4AFCF2}"/>
              </a:ext>
            </a:extLst>
          </p:cNvPr>
          <p:cNvSpPr/>
          <p:nvPr/>
        </p:nvSpPr>
        <p:spPr>
          <a:xfrm>
            <a:off x="4067944" y="627534"/>
            <a:ext cx="1117723" cy="1083320"/>
          </a:xfrm>
          <a:prstGeom prst="ellipse">
            <a:avLst/>
          </a:prstGeom>
          <a:solidFill>
            <a:srgbClr val="BC324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7200">
                <a:latin typeface="Times New Roman" panose="02020603050405020304" pitchFamily="18" charset="0"/>
                <a:cs typeface="Times New Roman" panose="02020603050405020304" pitchFamily="18" charset="0"/>
                <a:sym typeface="+mn-lt"/>
              </a:rPr>
              <a:t>1</a:t>
            </a:r>
            <a:endParaRPr lang="zh-CN" altLang="en-US" sz="7200">
              <a:latin typeface="Times New Roman" panose="02020603050405020304" pitchFamily="18" charset="0"/>
              <a:cs typeface="Times New Roman" panose="02020603050405020304" pitchFamily="18" charset="0"/>
              <a:sym typeface="+mn-lt"/>
            </a:endParaRPr>
          </a:p>
        </p:txBody>
      </p:sp>
      <p:sp>
        <p:nvSpPr>
          <p:cNvPr id="32" name="TextBox 31">
            <a:extLst>
              <a:ext uri="{FF2B5EF4-FFF2-40B4-BE49-F238E27FC236}">
                <a16:creationId xmlns:a16="http://schemas.microsoft.com/office/drawing/2014/main" id="{9FBFC144-721F-4B85-9066-66539C77FA65}"/>
              </a:ext>
            </a:extLst>
          </p:cNvPr>
          <p:cNvSpPr txBox="1"/>
          <p:nvPr/>
        </p:nvSpPr>
        <p:spPr>
          <a:xfrm>
            <a:off x="1187624" y="2613321"/>
            <a:ext cx="6336704" cy="1446550"/>
          </a:xfrm>
          <a:prstGeom prst="rect">
            <a:avLst/>
          </a:prstGeom>
          <a:noFill/>
          <a:ln w="57150">
            <a:no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vi-VN" sz="4400" b="1" i="1">
                <a:latin typeface="Times New Roman" panose="02020603050405020304" pitchFamily="18" charset="0"/>
                <a:cs typeface="Times New Roman" panose="02020603050405020304" pitchFamily="18" charset="0"/>
              </a:rPr>
              <a:t>Hoàn cảnh ra đời của Nhà máy Cơ khí Hà Nội</a:t>
            </a:r>
            <a:endParaRPr lang="vi-VN" sz="4400" b="1" i="1" dirty="0">
              <a:latin typeface="Times New Roman" panose="02020603050405020304" pitchFamily="18" charset="0"/>
              <a:cs typeface="Times New Roman" panose="02020603050405020304" pitchFamily="18" charset="0"/>
            </a:endParaRPr>
          </a:p>
        </p:txBody>
      </p:sp>
      <p:pic>
        <p:nvPicPr>
          <p:cNvPr id="50" name="Picture 49">
            <a:extLst>
              <a:ext uri="{FF2B5EF4-FFF2-40B4-BE49-F238E27FC236}">
                <a16:creationId xmlns:a16="http://schemas.microsoft.com/office/drawing/2014/main" id="{A8DFDEED-D196-4324-8443-62B351966514}"/>
              </a:ext>
            </a:extLst>
          </p:cNvPr>
          <p:cNvPicPr>
            <a:picLocks noChangeAspect="1"/>
          </p:cNvPicPr>
          <p:nvPr/>
        </p:nvPicPr>
        <p:blipFill rotWithShape="1">
          <a:blip r:embed="rId4">
            <a:extLst>
              <a:ext uri="{28A0092B-C50C-407E-A947-70E740481C1C}">
                <a14:useLocalDpi xmlns:a14="http://schemas.microsoft.com/office/drawing/2010/main" val="0"/>
              </a:ext>
            </a:extLst>
          </a:blip>
          <a:srcRect l="55512" t="2401" r="14563" b="52800"/>
          <a:stretch/>
        </p:blipFill>
        <p:spPr>
          <a:xfrm>
            <a:off x="7201303" y="2245796"/>
            <a:ext cx="2031096" cy="3080029"/>
          </a:xfrm>
          <a:prstGeom prst="rect">
            <a:avLst/>
          </a:prstGeom>
        </p:spPr>
      </p:pic>
    </p:spTree>
    <p:extLst>
      <p:ext uri="{BB962C8B-B14F-4D97-AF65-F5344CB8AC3E}">
        <p14:creationId xmlns:p14="http://schemas.microsoft.com/office/powerpoint/2010/main" val="13133387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4" fill="hold" grpId="0" nodeType="afterEffect">
                                  <p:stCondLst>
                                    <p:cond delay="0"/>
                                  </p:stCondLst>
                                  <p:childTnLst>
                                    <p:set>
                                      <p:cBhvr>
                                        <p:cTn id="11" dur="1" fill="hold">
                                          <p:stCondLst>
                                            <p:cond delay="0"/>
                                          </p:stCondLst>
                                        </p:cTn>
                                        <p:tgtEl>
                                          <p:spTgt spid="54"/>
                                        </p:tgtEl>
                                        <p:attrNameLst>
                                          <p:attrName>style.visibility</p:attrName>
                                        </p:attrNameLst>
                                      </p:cBhvr>
                                      <p:to>
                                        <p:strVal val="visible"/>
                                      </p:to>
                                    </p:set>
                                    <p:animEffect transition="in" filter="wipe(down)">
                                      <p:cBhvr>
                                        <p:cTn id="12" dur="500"/>
                                        <p:tgtEl>
                                          <p:spTgt spid="54"/>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fade">
                                      <p:cBhvr>
                                        <p:cTn id="17" dur="1000"/>
                                        <p:tgtEl>
                                          <p:spTgt spid="32"/>
                                        </p:tgtEl>
                                      </p:cBhvr>
                                    </p:animEffect>
                                    <p:anim calcmode="lin" valueType="num">
                                      <p:cBhvr>
                                        <p:cTn id="18" dur="1000" fill="hold"/>
                                        <p:tgtEl>
                                          <p:spTgt spid="32"/>
                                        </p:tgtEl>
                                        <p:attrNameLst>
                                          <p:attrName>ppt_x</p:attrName>
                                        </p:attrNameLst>
                                      </p:cBhvr>
                                      <p:tavLst>
                                        <p:tav tm="0">
                                          <p:val>
                                            <p:strVal val="#ppt_x"/>
                                          </p:val>
                                        </p:tav>
                                        <p:tav tm="100000">
                                          <p:val>
                                            <p:strVal val="#ppt_x"/>
                                          </p:val>
                                        </p:tav>
                                      </p:tavLst>
                                    </p:anim>
                                    <p:anim calcmode="lin" valueType="num">
                                      <p:cBhvr>
                                        <p:cTn id="19" dur="1000" fill="hold"/>
                                        <p:tgtEl>
                                          <p:spTgt spid="32"/>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42" presetClass="entr" presetSubtype="0"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Effect transition="in" filter="fade">
                                      <p:cBhvr>
                                        <p:cTn id="23" dur="1000"/>
                                        <p:tgtEl>
                                          <p:spTgt spid="50"/>
                                        </p:tgtEl>
                                      </p:cBhvr>
                                    </p:animEffect>
                                    <p:anim calcmode="lin" valueType="num">
                                      <p:cBhvr>
                                        <p:cTn id="24" dur="1000" fill="hold"/>
                                        <p:tgtEl>
                                          <p:spTgt spid="50"/>
                                        </p:tgtEl>
                                        <p:attrNameLst>
                                          <p:attrName>ppt_x</p:attrName>
                                        </p:attrNameLst>
                                      </p:cBhvr>
                                      <p:tavLst>
                                        <p:tav tm="0">
                                          <p:val>
                                            <p:strVal val="#ppt_x"/>
                                          </p:val>
                                        </p:tav>
                                        <p:tav tm="100000">
                                          <p:val>
                                            <p:strVal val="#ppt_x"/>
                                          </p:val>
                                        </p:tav>
                                      </p:tavLst>
                                    </p:anim>
                                    <p:anim calcmode="lin" valueType="num">
                                      <p:cBhvr>
                                        <p:cTn id="25"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54" grpId="0" animBg="1"/>
      <p:bldP spid="3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 Box 14">
            <a:extLst>
              <a:ext uri="{FF2B5EF4-FFF2-40B4-BE49-F238E27FC236}">
                <a16:creationId xmlns:a16="http://schemas.microsoft.com/office/drawing/2014/main" id="{CC66991F-7059-444D-9735-159447A8280D}"/>
              </a:ext>
            </a:extLst>
          </p:cNvPr>
          <p:cNvSpPr txBox="1">
            <a:spLocks noChangeArrowheads="1"/>
          </p:cNvSpPr>
          <p:nvPr/>
        </p:nvSpPr>
        <p:spPr bwMode="auto">
          <a:xfrm>
            <a:off x="107504" y="123478"/>
            <a:ext cx="8720929" cy="1146686"/>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lIns="282156" tIns="141078" rIns="282156" bIns="141078">
            <a:spAutoFit/>
          </a:bodyPr>
          <a:lstStyle>
            <a:lvl1pPr eaLnBrk="0" hangingPunct="0">
              <a:defRPr>
                <a:solidFill>
                  <a:schemeClr val="tx1"/>
                </a:solidFill>
                <a:latin typeface="VNI-Times" pitchFamily="2" charset="0"/>
                <a:cs typeface="Arial" charset="0"/>
              </a:defRPr>
            </a:lvl1pPr>
            <a:lvl2pPr marL="742950" indent="-285750" eaLnBrk="0" hangingPunct="0">
              <a:defRPr>
                <a:solidFill>
                  <a:schemeClr val="tx1"/>
                </a:solidFill>
                <a:latin typeface="VNI-Times" pitchFamily="2" charset="0"/>
                <a:cs typeface="Arial" charset="0"/>
              </a:defRPr>
            </a:lvl2pPr>
            <a:lvl3pPr marL="1143000" indent="-228600" eaLnBrk="0" hangingPunct="0">
              <a:defRPr>
                <a:solidFill>
                  <a:schemeClr val="tx1"/>
                </a:solidFill>
                <a:latin typeface="VNI-Times" pitchFamily="2" charset="0"/>
                <a:cs typeface="Arial" charset="0"/>
              </a:defRPr>
            </a:lvl3pPr>
            <a:lvl4pPr marL="1600200" indent="-228600" eaLnBrk="0" hangingPunct="0">
              <a:defRPr>
                <a:solidFill>
                  <a:schemeClr val="tx1"/>
                </a:solidFill>
                <a:latin typeface="VNI-Times" pitchFamily="2" charset="0"/>
                <a:cs typeface="Arial" charset="0"/>
              </a:defRPr>
            </a:lvl4pPr>
            <a:lvl5pPr marL="2057400" indent="-228600" eaLnBrk="0" hangingPunct="0">
              <a:defRPr>
                <a:solidFill>
                  <a:schemeClr val="tx1"/>
                </a:solidFill>
                <a:latin typeface="VNI-Times" pitchFamily="2" charset="0"/>
                <a:cs typeface="Arial" charset="0"/>
              </a:defRPr>
            </a:lvl5pPr>
            <a:lvl6pPr marL="2514600" indent="-228600" eaLnBrk="0" fontAlgn="base" hangingPunct="0">
              <a:spcBef>
                <a:spcPct val="0"/>
              </a:spcBef>
              <a:spcAft>
                <a:spcPct val="0"/>
              </a:spcAft>
              <a:defRPr>
                <a:solidFill>
                  <a:schemeClr val="tx1"/>
                </a:solidFill>
                <a:latin typeface="VNI-Times" pitchFamily="2" charset="0"/>
                <a:cs typeface="Arial" charset="0"/>
              </a:defRPr>
            </a:lvl6pPr>
            <a:lvl7pPr marL="2971800" indent="-228600" eaLnBrk="0" fontAlgn="base" hangingPunct="0">
              <a:spcBef>
                <a:spcPct val="0"/>
              </a:spcBef>
              <a:spcAft>
                <a:spcPct val="0"/>
              </a:spcAft>
              <a:defRPr>
                <a:solidFill>
                  <a:schemeClr val="tx1"/>
                </a:solidFill>
                <a:latin typeface="VNI-Times" pitchFamily="2" charset="0"/>
                <a:cs typeface="Arial" charset="0"/>
              </a:defRPr>
            </a:lvl7pPr>
            <a:lvl8pPr marL="3429000" indent="-228600" eaLnBrk="0" fontAlgn="base" hangingPunct="0">
              <a:spcBef>
                <a:spcPct val="0"/>
              </a:spcBef>
              <a:spcAft>
                <a:spcPct val="0"/>
              </a:spcAft>
              <a:defRPr>
                <a:solidFill>
                  <a:schemeClr val="tx1"/>
                </a:solidFill>
                <a:latin typeface="VNI-Times" pitchFamily="2" charset="0"/>
                <a:cs typeface="Arial" charset="0"/>
              </a:defRPr>
            </a:lvl8pPr>
            <a:lvl9pPr marL="3886200" indent="-228600" eaLnBrk="0" fontAlgn="base" hangingPunct="0">
              <a:spcBef>
                <a:spcPct val="0"/>
              </a:spcBef>
              <a:spcAft>
                <a:spcPct val="0"/>
              </a:spcAft>
              <a:defRPr>
                <a:solidFill>
                  <a:schemeClr val="tx1"/>
                </a:solidFill>
                <a:latin typeface="VNI-Times" pitchFamily="2" charset="0"/>
                <a:cs typeface="Arial" charset="0"/>
              </a:defRPr>
            </a:lvl9pPr>
          </a:lstStyle>
          <a:p>
            <a:pPr eaLnBrk="1" hangingPunct="1">
              <a:spcBef>
                <a:spcPct val="50000"/>
              </a:spcBef>
            </a:pPr>
            <a:r>
              <a:rPr lang="en-US" sz="2800" b="1">
                <a:latin typeface="Times New Roman" panose="02020603050405020304" pitchFamily="18" charset="0"/>
                <a:cs typeface="Times New Roman" panose="02020603050405020304" pitchFamily="18" charset="0"/>
              </a:rPr>
              <a:t>a. Sau Hiệp định Giơ- ne-vơ, Đảng và Chính phủ xác định nhiệm vụ của miền Bắc là gì ?</a:t>
            </a:r>
          </a:p>
        </p:txBody>
      </p:sp>
      <p:sp>
        <p:nvSpPr>
          <p:cNvPr id="35" name="TextBox 34">
            <a:extLst>
              <a:ext uri="{FF2B5EF4-FFF2-40B4-BE49-F238E27FC236}">
                <a16:creationId xmlns:a16="http://schemas.microsoft.com/office/drawing/2014/main" id="{B261087C-B9E4-4D96-8E5A-9CA103D131F5}"/>
              </a:ext>
            </a:extLst>
          </p:cNvPr>
          <p:cNvSpPr txBox="1"/>
          <p:nvPr/>
        </p:nvSpPr>
        <p:spPr>
          <a:xfrm>
            <a:off x="179513" y="1270164"/>
            <a:ext cx="4536503" cy="2538515"/>
          </a:xfrm>
          <a:prstGeom prst="rect">
            <a:avLst/>
          </a:prstGeom>
          <a:noFill/>
        </p:spPr>
        <p:txBody>
          <a:bodyPr wrap="square">
            <a:spAutoFit/>
          </a:bodyPr>
          <a:lstStyle/>
          <a:p>
            <a:pPr marL="0" marR="0" algn="just">
              <a:lnSpc>
                <a:spcPct val="115000"/>
              </a:lnSpc>
              <a:spcBef>
                <a:spcPts val="0"/>
              </a:spcBef>
              <a:spcAft>
                <a:spcPts val="0"/>
              </a:spcAft>
            </a:pPr>
            <a:r>
              <a:rPr lang="en-US" sz="2800" b="1">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a:t>
            </a:r>
            <a:r>
              <a:rPr lang="en-US" sz="2800" b="1">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Sau Hiệp định Giơ-ne-vơ, miền Bắc nước ta bước vào thời kì xây dựng chủ nghĩa xã hội, làm hậu phương lớn cho cách mạng miền Nam </a:t>
            </a:r>
            <a:endParaRPr lang="en-US" sz="2800" b="1">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 name="Picture 9">
            <a:extLst>
              <a:ext uri="{FF2B5EF4-FFF2-40B4-BE49-F238E27FC236}">
                <a16:creationId xmlns:a16="http://schemas.microsoft.com/office/drawing/2014/main" id="{99074D3E-3365-4706-A09E-356995E367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13472" y="1287292"/>
            <a:ext cx="3814961" cy="288811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8" name="Picture 37">
            <a:extLst>
              <a:ext uri="{FF2B5EF4-FFF2-40B4-BE49-F238E27FC236}">
                <a16:creationId xmlns:a16="http://schemas.microsoft.com/office/drawing/2014/main" id="{479F71EB-6807-47FC-8C09-E654186F5B5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33600" r="66214"/>
          <a:stretch/>
        </p:blipFill>
        <p:spPr>
          <a:xfrm rot="20981226">
            <a:off x="-518840" y="3654825"/>
            <a:ext cx="1823849" cy="2016220"/>
          </a:xfrm>
          <a:prstGeom prst="rect">
            <a:avLst/>
          </a:prstGeom>
        </p:spPr>
      </p:pic>
    </p:spTree>
    <p:extLst>
      <p:ext uri="{BB962C8B-B14F-4D97-AF65-F5344CB8AC3E}">
        <p14:creationId xmlns:p14="http://schemas.microsoft.com/office/powerpoint/2010/main" val="38808879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randombar(horizontal)">
                                      <p:cBhvr>
                                        <p:cTn id="7" dur="500"/>
                                        <p:tgtEl>
                                          <p:spTgt spid="34"/>
                                        </p:tgtEl>
                                      </p:cBhvr>
                                    </p:animEffect>
                                  </p:childTnLst>
                                </p:cTn>
                              </p:par>
                              <p:par>
                                <p:cTn id="8" presetID="22" presetClass="entr" presetSubtype="4" fill="hold" nodeType="withEffect">
                                  <p:stCondLst>
                                    <p:cond delay="0"/>
                                  </p:stCondLst>
                                  <p:childTnLst>
                                    <p:set>
                                      <p:cBhvr>
                                        <p:cTn id="9" dur="1" fill="hold">
                                          <p:stCondLst>
                                            <p:cond delay="0"/>
                                          </p:stCondLst>
                                        </p:cTn>
                                        <p:tgtEl>
                                          <p:spTgt spid="38"/>
                                        </p:tgtEl>
                                        <p:attrNameLst>
                                          <p:attrName>style.visibility</p:attrName>
                                        </p:attrNameLst>
                                      </p:cBhvr>
                                      <p:to>
                                        <p:strVal val="visible"/>
                                      </p:to>
                                    </p:set>
                                    <p:animEffect transition="in" filter="wipe(down)">
                                      <p:cBhvr>
                                        <p:cTn id="10" dur="500"/>
                                        <p:tgtEl>
                                          <p:spTgt spid="3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left)">
                                      <p:cBhvr>
                                        <p:cTn id="15" dur="500"/>
                                        <p:tgtEl>
                                          <p:spTgt spid="35"/>
                                        </p:tgtEl>
                                      </p:cBhvr>
                                    </p:animEffect>
                                  </p:childTnLst>
                                </p:cTn>
                              </p:par>
                              <p:par>
                                <p:cTn id="16" presetID="22" presetClass="entr" presetSubtype="2"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right)">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FIRST_PUBLISH" val="1"/>
  <p:tag name="ISPRING_PRESENTATION_TITLE" val="60"/>
</p:tagLst>
</file>

<file path=ppt/theme/theme1.xml><?xml version="1.0" encoding="utf-8"?>
<a:theme xmlns:a="http://schemas.openxmlformats.org/drawingml/2006/main" name="千图网海量PPT模板www.58pic.com​​">
  <a:themeElements>
    <a:clrScheme name="自定义 1383">
      <a:dk1>
        <a:sysClr val="windowText" lastClr="000000"/>
      </a:dk1>
      <a:lt1>
        <a:sysClr val="window" lastClr="FFFFFF"/>
      </a:lt1>
      <a:dk2>
        <a:srgbClr val="676A55"/>
      </a:dk2>
      <a:lt2>
        <a:srgbClr val="EAEBDE"/>
      </a:lt2>
      <a:accent1>
        <a:srgbClr val="CE4660"/>
      </a:accent1>
      <a:accent2>
        <a:srgbClr val="1B6A89"/>
      </a:accent2>
      <a:accent3>
        <a:srgbClr val="CE4660"/>
      </a:accent3>
      <a:accent4>
        <a:srgbClr val="1B6A89"/>
      </a:accent4>
      <a:accent5>
        <a:srgbClr val="CE4660"/>
      </a:accent5>
      <a:accent6>
        <a:srgbClr val="1B6A89"/>
      </a:accent6>
      <a:hlink>
        <a:srgbClr val="EEACC8"/>
      </a:hlink>
      <a:folHlink>
        <a:srgbClr val="DC568F"/>
      </a:folHlink>
    </a:clrScheme>
    <a:fontScheme name="zjcppwqr">
      <a:majorFont>
        <a:latin typeface="字魂59号-创粗黑"/>
        <a:ea typeface="字魂59号-创粗黑"/>
        <a:cs typeface=""/>
      </a:majorFont>
      <a:minorFont>
        <a:latin typeface="字魂59号-创粗黑"/>
        <a:ea typeface="字魂59号-创粗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5356</TotalTime>
  <Words>983</Words>
  <Application>Microsoft Office PowerPoint</Application>
  <PresentationFormat>On-screen Show (16:9)</PresentationFormat>
  <Paragraphs>118</Paragraphs>
  <Slides>26</Slides>
  <Notes>15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26</vt:i4>
      </vt:variant>
    </vt:vector>
  </HeadingPairs>
  <TitlesOfParts>
    <vt:vector size="36" baseType="lpstr">
      <vt:lpstr>宋体</vt:lpstr>
      <vt:lpstr>Arial</vt:lpstr>
      <vt:lpstr>Calibri</vt:lpstr>
      <vt:lpstr>Times New Roman</vt:lpstr>
      <vt:lpstr>UTM Cooper Black</vt:lpstr>
      <vt:lpstr>UTM Deutsch Gothic</vt:lpstr>
      <vt:lpstr>UTM French Vanilla</vt:lpstr>
      <vt:lpstr>Wingdings</vt:lpstr>
      <vt:lpstr>字魂59号-创粗黑</vt:lpstr>
      <vt:lpstr>千图网海量PPT模板www.58pic.com​​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CHINA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60</dc:title>
  <dc:creator>USER</dc:creator>
  <cp:lastModifiedBy>Admin</cp:lastModifiedBy>
  <cp:revision>555</cp:revision>
  <dcterms:created xsi:type="dcterms:W3CDTF">2014-11-09T01:07:25Z</dcterms:created>
  <dcterms:modified xsi:type="dcterms:W3CDTF">2024-02-26T08:04:59Z</dcterms:modified>
</cp:coreProperties>
</file>