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344" r:id="rId4"/>
    <p:sldId id="343" r:id="rId5"/>
    <p:sldId id="346" r:id="rId6"/>
    <p:sldId id="347" r:id="rId7"/>
    <p:sldId id="348" r:id="rId8"/>
    <p:sldId id="360" r:id="rId9"/>
    <p:sldId id="259" r:id="rId10"/>
    <p:sldId id="260" r:id="rId11"/>
    <p:sldId id="324" r:id="rId12"/>
    <p:sldId id="336" r:id="rId13"/>
    <p:sldId id="262" r:id="rId14"/>
    <p:sldId id="263" r:id="rId15"/>
    <p:sldId id="282" r:id="rId16"/>
    <p:sldId id="283" r:id="rId17"/>
    <p:sldId id="284" r:id="rId18"/>
    <p:sldId id="264" r:id="rId19"/>
    <p:sldId id="265" r:id="rId20"/>
    <p:sldId id="355" r:id="rId21"/>
    <p:sldId id="267" r:id="rId22"/>
    <p:sldId id="357" r:id="rId23"/>
    <p:sldId id="350" r:id="rId24"/>
    <p:sldId id="356" r:id="rId25"/>
    <p:sldId id="320" r:id="rId26"/>
    <p:sldId id="308" r:id="rId27"/>
    <p:sldId id="342" r:id="rId28"/>
    <p:sldId id="294" r:id="rId29"/>
    <p:sldId id="268" r:id="rId30"/>
    <p:sldId id="279" r:id="rId31"/>
    <p:sldId id="367" r:id="rId32"/>
    <p:sldId id="286" r:id="rId33"/>
    <p:sldId id="359" r:id="rId34"/>
    <p:sldId id="314" r:id="rId35"/>
    <p:sldId id="272" r:id="rId36"/>
    <p:sldId id="338" r:id="rId37"/>
    <p:sldId id="353" r:id="rId38"/>
    <p:sldId id="339" r:id="rId39"/>
    <p:sldId id="368" r:id="rId40"/>
    <p:sldId id="326" r:id="rId41"/>
    <p:sldId id="274" r:id="rId42"/>
    <p:sldId id="275" r:id="rId43"/>
    <p:sldId id="369" r:id="rId44"/>
    <p:sldId id="277" r:id="rId45"/>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0214" autoAdjust="0"/>
  </p:normalViewPr>
  <p:slideViewPr>
    <p:cSldViewPr>
      <p:cViewPr>
        <p:scale>
          <a:sx n="57" d="100"/>
          <a:sy n="57" d="100"/>
        </p:scale>
        <p:origin x="-258" y="-282"/>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11/17/2022</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26</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27</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28</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Cát</a:t>
            </a:r>
            <a:r>
              <a:rPr lang="en-US" baseline="0" smtClean="0"/>
              <a:t> Bà: Huyện Cát Hải, TP Hải Phòng</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35</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36</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38</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Thầy</a:t>
            </a:r>
            <a:r>
              <a:rPr lang="en-US" baseline="0" smtClean="0"/>
              <a:t> cô click vào trừng ô màu xanh thì đáp án sẽ hiện ra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39</a:t>
            </a:fld>
            <a:endParaRPr lang="en-US"/>
          </a:p>
        </p:txBody>
      </p:sp>
    </p:spTree>
    <p:extLst>
      <p:ext uri="{BB962C8B-B14F-4D97-AF65-F5344CB8AC3E}">
        <p14:creationId xmlns:p14="http://schemas.microsoft.com/office/powerpoint/2010/main" val="1796193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Thầy</a:t>
            </a:r>
            <a:r>
              <a:rPr lang="en-US" baseline="0" smtClean="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14</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11/17/2022</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slide" Target="slide8.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8.jpeg"/><Relationship Id="rId5" Type="http://schemas.openxmlformats.org/officeDocument/2006/relationships/image" Target="../media/image5.jpeg"/><Relationship Id="rId15" Type="http://schemas.openxmlformats.org/officeDocument/2006/relationships/image" Target="../media/image10.png"/><Relationship Id="rId10" Type="http://schemas.openxmlformats.org/officeDocument/2006/relationships/slide" Target="slide7.xml"/><Relationship Id="rId4" Type="http://schemas.openxmlformats.org/officeDocument/2006/relationships/slide" Target="slide3.xml"/><Relationship Id="rId9" Type="http://schemas.openxmlformats.org/officeDocument/2006/relationships/image" Target="../media/image7.jpeg"/><Relationship Id="rId14" Type="http://schemas.openxmlformats.org/officeDocument/2006/relationships/slide" Target="slide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1.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33.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3.wdp"/><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4.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ng</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ot</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336555"/>
            <a:ext cx="4295089" cy="1302245"/>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ng</a:t>
            </a:r>
            <a:r>
              <a:rPr lang="en-US" sz="8800" smtClean="0">
                <a:solidFill>
                  <a:srgbClr val="FF0000"/>
                </a:solidFill>
                <a:latin typeface="Arial-Rounded" pitchFamily="34" charset="0"/>
                <a:ea typeface="Arial-Rounded" pitchFamily="34" charset="0"/>
                <a:cs typeface="Arial-Rounded" pitchFamily="34" charset="0"/>
              </a:rPr>
              <a:t>ot</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2736671"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ot</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5200952"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ô</a:t>
            </a:r>
            <a:r>
              <a:rPr lang="en-US" sz="8800" smtClean="0">
                <a:solidFill>
                  <a:srgbClr val="FF0000"/>
                </a:solidFill>
                <a:latin typeface="Arial-Rounded" pitchFamily="34" charset="0"/>
                <a:ea typeface="Arial-Rounded" pitchFamily="34" charset="0"/>
                <a:cs typeface="Arial-Rounded" pitchFamily="34" charset="0"/>
              </a:rPr>
              <a:t>t</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677595" y="4672569"/>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641853"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ơ</a:t>
            </a:r>
            <a:r>
              <a:rPr lang="en-US" sz="8800" smtClean="0">
                <a:solidFill>
                  <a:srgbClr val="FF0000"/>
                </a:solidFill>
                <a:latin typeface="Arial-Rounded" pitchFamily="34" charset="0"/>
                <a:ea typeface="Arial-Rounded" pitchFamily="34" charset="0"/>
                <a:cs typeface="Arial-Rounded" pitchFamily="34" charset="0"/>
              </a:rPr>
              <a:t>t</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6" name="TextBox 5"/>
          <p:cNvSpPr txBox="1"/>
          <p:nvPr/>
        </p:nvSpPr>
        <p:spPr>
          <a:xfrm>
            <a:off x="2097995" y="3520733"/>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ot</a:t>
            </a:r>
            <a:endParaRPr lang="en-US" sz="11500">
              <a:latin typeface="Arial-Rounded" pitchFamily="34" charset="0"/>
              <a:ea typeface="Arial-Rounded" pitchFamily="34" charset="0"/>
              <a:cs typeface="Arial-Rounded" pitchFamily="34" charset="0"/>
            </a:endParaRPr>
          </a:p>
        </p:txBody>
      </p:sp>
      <p:sp>
        <p:nvSpPr>
          <p:cNvPr id="7" name="TextBox 6"/>
          <p:cNvSpPr txBox="1"/>
          <p:nvPr/>
        </p:nvSpPr>
        <p:spPr>
          <a:xfrm>
            <a:off x="4978514" y="3520733"/>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ô</a:t>
            </a:r>
            <a:r>
              <a:rPr lang="en-US" sz="11500" smtClean="0">
                <a:latin typeface="Arial-Rounded" pitchFamily="34" charset="0"/>
                <a:ea typeface="Arial-Rounded" pitchFamily="34" charset="0"/>
                <a:cs typeface="Arial-Rounded" pitchFamily="34" charset="0"/>
              </a:rPr>
              <a:t>t</a:t>
            </a:r>
            <a:endParaRPr lang="en-US" sz="11500">
              <a:latin typeface="Arial-Rounded" pitchFamily="34" charset="0"/>
              <a:ea typeface="Arial-Rounded" pitchFamily="34" charset="0"/>
              <a:cs typeface="Arial-Rounded" pitchFamily="34" charset="0"/>
            </a:endParaRPr>
          </a:p>
        </p:txBody>
      </p:sp>
      <p:sp>
        <p:nvSpPr>
          <p:cNvPr id="9" name="TextBox 8"/>
          <p:cNvSpPr txBox="1"/>
          <p:nvPr/>
        </p:nvSpPr>
        <p:spPr>
          <a:xfrm>
            <a:off x="2495934" y="3520733"/>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t</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5378564" y="3520733"/>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t</a:t>
            </a:r>
            <a:endParaRPr lang="en-US" sz="115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1919285" y="3523344"/>
            <a:ext cx="2552700" cy="1862048"/>
          </a:xfrm>
          <a:prstGeom prst="rect">
            <a:avLst/>
          </a:prstGeom>
          <a:noFill/>
        </p:spPr>
        <p:txBody>
          <a:bodyPr wrap="square" rtlCol="0">
            <a:spAutoFit/>
          </a:bodyPr>
          <a:lstStyle/>
          <a:p>
            <a:pPr algn="ctr"/>
            <a:r>
              <a:rPr lang="en-US" sz="11500" smtClean="0">
                <a:solidFill>
                  <a:srgbClr val="00B0F0"/>
                </a:solidFill>
                <a:latin typeface="Arial-Rounded" pitchFamily="34" charset="0"/>
                <a:ea typeface="Arial-Rounded" pitchFamily="34" charset="0"/>
                <a:cs typeface="Arial-Rounded" pitchFamily="34" charset="0"/>
              </a:rPr>
              <a:t>o</a:t>
            </a:r>
            <a:endParaRPr lang="en-US" sz="11500">
              <a:solidFill>
                <a:srgbClr val="00B0F0"/>
              </a:solidFill>
              <a:latin typeface="Arial-Rounded" pitchFamily="34" charset="0"/>
              <a:ea typeface="Arial-Rounded" pitchFamily="34" charset="0"/>
              <a:cs typeface="Arial-Rounded" pitchFamily="34" charset="0"/>
            </a:endParaRPr>
          </a:p>
        </p:txBody>
      </p:sp>
      <p:sp>
        <p:nvSpPr>
          <p:cNvPr id="13" name="TextBox 12"/>
          <p:cNvSpPr txBox="1"/>
          <p:nvPr/>
        </p:nvSpPr>
        <p:spPr>
          <a:xfrm>
            <a:off x="4795835" y="3523344"/>
            <a:ext cx="2552700" cy="1862048"/>
          </a:xfrm>
          <a:prstGeom prst="rect">
            <a:avLst/>
          </a:prstGeom>
          <a:noFill/>
        </p:spPr>
        <p:txBody>
          <a:bodyPr wrap="square" rtlCol="0">
            <a:spAutoFit/>
          </a:bodyPr>
          <a:lstStyle/>
          <a:p>
            <a:pPr algn="ctr"/>
            <a:r>
              <a:rPr lang="en-US" sz="11500">
                <a:solidFill>
                  <a:srgbClr val="FFFF00"/>
                </a:solidFill>
                <a:latin typeface="Arial-Rounded" pitchFamily="34" charset="0"/>
                <a:ea typeface="Arial-Rounded" pitchFamily="34" charset="0"/>
                <a:cs typeface="Arial-Rounded" pitchFamily="34" charset="0"/>
              </a:rPr>
              <a:t>ô</a:t>
            </a:r>
          </a:p>
        </p:txBody>
      </p:sp>
      <p:sp>
        <p:nvSpPr>
          <p:cNvPr id="14" name="TextBox 13"/>
          <p:cNvSpPr txBox="1"/>
          <p:nvPr/>
        </p:nvSpPr>
        <p:spPr>
          <a:xfrm>
            <a:off x="7893164" y="3520733"/>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ơ</a:t>
            </a:r>
            <a:r>
              <a:rPr lang="en-US" sz="11500" smtClean="0">
                <a:latin typeface="Arial-Rounded" pitchFamily="34" charset="0"/>
                <a:ea typeface="Arial-Rounded" pitchFamily="34" charset="0"/>
                <a:cs typeface="Arial-Rounded" pitchFamily="34" charset="0"/>
              </a:rPr>
              <a:t>t</a:t>
            </a:r>
            <a:endParaRPr lang="en-US" sz="11500">
              <a:latin typeface="Arial-Rounded" pitchFamily="34" charset="0"/>
              <a:ea typeface="Arial-Rounded" pitchFamily="34" charset="0"/>
              <a:cs typeface="Arial-Rounded" pitchFamily="34" charset="0"/>
            </a:endParaRPr>
          </a:p>
        </p:txBody>
      </p:sp>
      <p:sp>
        <p:nvSpPr>
          <p:cNvPr id="15" name="TextBox 14"/>
          <p:cNvSpPr txBox="1"/>
          <p:nvPr/>
        </p:nvSpPr>
        <p:spPr>
          <a:xfrm>
            <a:off x="8293214" y="3520733"/>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t</a:t>
            </a:r>
            <a:endParaRPr lang="en-US" sz="11500">
              <a:solidFill>
                <a:srgbClr val="FF0000"/>
              </a:solidFill>
              <a:latin typeface="Arial-Rounded" pitchFamily="34" charset="0"/>
              <a:ea typeface="Arial-Rounded" pitchFamily="34" charset="0"/>
              <a:cs typeface="Arial-Rounded" pitchFamily="34" charset="0"/>
            </a:endParaRPr>
          </a:p>
        </p:txBody>
      </p:sp>
      <p:sp>
        <p:nvSpPr>
          <p:cNvPr id="16" name="TextBox 15"/>
          <p:cNvSpPr txBox="1"/>
          <p:nvPr/>
        </p:nvSpPr>
        <p:spPr>
          <a:xfrm>
            <a:off x="7703342" y="3523344"/>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ơ</a:t>
            </a: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13" grpId="0"/>
      <p:bldP spid="14" grpId="0" animBg="1"/>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19"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ngọt</a:t>
            </a:r>
            <a:endParaRPr lang="en-US" sz="6600">
              <a:solidFill>
                <a:srgbClr val="0070C0"/>
              </a:solidFill>
              <a:latin typeface="Arial-Rounded" pitchFamily="34" charset="0"/>
              <a:ea typeface="Arial-Rounded" pitchFamily="34" charset="0"/>
              <a:cs typeface="Arial-Rounded" pitchFamily="34" charset="0"/>
            </a:endParaRPr>
          </a:p>
        </p:txBody>
      </p:sp>
      <p:sp>
        <p:nvSpPr>
          <p:cNvPr id="3" name="Title 1"/>
          <p:cNvSpPr txBox="1">
            <a:spLocks/>
          </p:cNvSpPr>
          <p:nvPr/>
        </p:nvSpPr>
        <p:spPr>
          <a:xfrm>
            <a:off x="2038297" y="535512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vót</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6042819" y="535512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tốt</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thớt</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904126"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o</a:t>
            </a:r>
            <a:r>
              <a:rPr lang="en-US" sz="6600" smtClean="0">
                <a:solidFill>
                  <a:srgbClr val="FF0000"/>
                </a:solidFill>
                <a:latin typeface="Arial-Rounded" pitchFamily="34" charset="0"/>
                <a:ea typeface="Arial-Rounded" pitchFamily="34" charset="0"/>
                <a:cs typeface="Arial-Rounded" pitchFamily="34" charset="0"/>
              </a:rPr>
              <a:t>t</a:t>
            </a:r>
            <a:endParaRPr lang="en-US" sz="66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2707134"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o</a:t>
            </a:r>
            <a:r>
              <a:rPr lang="en-US" sz="6600" smtClean="0">
                <a:solidFill>
                  <a:srgbClr val="FF0000"/>
                </a:solidFill>
                <a:latin typeface="Arial-Rounded" pitchFamily="34" charset="0"/>
                <a:ea typeface="Arial-Rounded" pitchFamily="34" charset="0"/>
                <a:cs typeface="Arial-Rounded" pitchFamily="34" charset="0"/>
              </a:rPr>
              <a:t>t</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6408748"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ôt</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607661"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ơt</a:t>
            </a:r>
            <a:endParaRPr lang="en-US" sz="6600">
              <a:solidFill>
                <a:srgbClr val="FF000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99173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vợt</a:t>
            </a:r>
            <a:endParaRPr lang="en-US" sz="66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10459818"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ơt</a:t>
            </a:r>
            <a:endParaRPr lang="en-US" sz="6600">
              <a:solidFill>
                <a:srgbClr val="FF000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4303192" y="535512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cột</a:t>
            </a:r>
            <a:endParaRPr lang="en-US" sz="66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4656976"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ôt</a:t>
            </a:r>
            <a:endParaRPr lang="en-US" sz="6600">
              <a:solidFill>
                <a:srgbClr val="FF0000"/>
              </a:solidFill>
              <a:latin typeface="Arial-Rounded" pitchFamily="34" charset="0"/>
              <a:ea typeface="Arial-Rounded" pitchFamily="34" charset="0"/>
              <a:cs typeface="Arial-Rounded" pitchFamily="34" charset="0"/>
            </a:endParaRPr>
          </a:p>
        </p:txBody>
      </p:sp>
      <p:pic>
        <p:nvPicPr>
          <p:cNvPr id="1026" name="Picture 2" descr="Hà Nội] Mua dao vót nan diều ở đâu? - Diều Sáo - Diều Của Người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022" y="365256"/>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ếm tiền triệu nhờ những đôi đũa truyền thống | Báo Dân tr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7448" y="365257"/>
            <a:ext cx="8781143" cy="46101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6011897" y="538710"/>
            <a:ext cx="5721480" cy="4301292"/>
            <a:chOff x="6011897" y="538710"/>
            <a:chExt cx="5721480" cy="4301292"/>
          </a:xfrm>
        </p:grpSpPr>
        <p:pic>
          <p:nvPicPr>
            <p:cNvPr id="1032" name="Picture 8" descr="Cột giữa nhà có sao không? Cách xử lý phong thủy cột giữa nhà - 5S Archit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97" y="538710"/>
              <a:ext cx="5721480" cy="4301292"/>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rot="19518160">
              <a:off x="8161817" y="1805401"/>
              <a:ext cx="2649853" cy="42928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344288" y="538710"/>
            <a:ext cx="5505653" cy="4301292"/>
            <a:chOff x="344288" y="538710"/>
            <a:chExt cx="5505653" cy="4301292"/>
          </a:xfrm>
        </p:grpSpPr>
        <p:pic>
          <p:nvPicPr>
            <p:cNvPr id="1030" name="Picture 6" descr="Tổng hợp các mẫu cột nhà đẹp, hiện đại cho mọi ngôi nhà - leanhtien.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288" y="538710"/>
              <a:ext cx="5505653" cy="4301292"/>
            </a:xfrm>
            <a:prstGeom prst="rect">
              <a:avLst/>
            </a:prstGeom>
            <a:noFill/>
            <a:extLst>
              <a:ext uri="{909E8E84-426E-40DD-AFC4-6F175D3DCCD1}">
                <a14:hiddenFill xmlns:a14="http://schemas.microsoft.com/office/drawing/2010/main">
                  <a:solidFill>
                    <a:srgbClr val="FFFFFF"/>
                  </a:solidFill>
                </a14:hiddenFill>
              </a:ext>
            </a:extLst>
          </p:spPr>
        </p:pic>
        <p:sp>
          <p:nvSpPr>
            <p:cNvPr id="19" name="Left Arrow 18"/>
            <p:cNvSpPr/>
            <p:nvPr/>
          </p:nvSpPr>
          <p:spPr>
            <a:xfrm rot="19518160">
              <a:off x="2569313" y="2436612"/>
              <a:ext cx="2649853" cy="42928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8" name="Picture 14" descr="12 cách buộc dây giày đẹ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0484" y="586498"/>
            <a:ext cx="7570273" cy="42582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ẻ vô địch} sỉ Thớt Gỗ Me Sừn | Shopee Việt Nam"/>
          <p:cNvPicPr>
            <a:picLocks noChangeAspect="1" noChangeArrowheads="1"/>
          </p:cNvPicPr>
          <p:nvPr/>
        </p:nvPicPr>
        <p:blipFill rotWithShape="1">
          <a:blip r:embed="rId8">
            <a:extLst>
              <a:ext uri="{28A0092B-C50C-407E-A947-70E740481C1C}">
                <a14:useLocalDpi xmlns:a14="http://schemas.microsoft.com/office/drawing/2010/main" val="0"/>
              </a:ext>
            </a:extLst>
          </a:blip>
          <a:srcRect t="14490" b="12770"/>
          <a:stretch/>
        </p:blipFill>
        <p:spPr bwMode="auto">
          <a:xfrm>
            <a:off x="2965621" y="412881"/>
            <a:ext cx="6154395" cy="44767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ợt cầu lông Yonex ArcSaber 11 - Tiệm cận sự hoàn hả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8885" y="275478"/>
            <a:ext cx="4443484" cy="443904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Vợt cá vuông ( bé) – AQua Thanh Xuâ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98498" y="412881"/>
            <a:ext cx="3219084" cy="429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26"/>
                                        </p:tgtEl>
                                      </p:cBhvr>
                                    </p:animEffect>
                                    <p:set>
                                      <p:cBhvr>
                                        <p:cTn id="22" dur="1" fill="hold">
                                          <p:stCondLst>
                                            <p:cond delay="499"/>
                                          </p:stCondLst>
                                        </p:cTn>
                                        <p:tgtEl>
                                          <p:spTgt spid="10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28"/>
                                        </p:tgtEl>
                                      </p:cBhvr>
                                    </p:animEffect>
                                    <p:set>
                                      <p:cBhvr>
                                        <p:cTn id="32" dur="1" fill="hold">
                                          <p:stCondLst>
                                            <p:cond delay="499"/>
                                          </p:stCondLst>
                                        </p:cTn>
                                        <p:tgtEl>
                                          <p:spTgt spid="10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38"/>
                                        </p:tgtEl>
                                        <p:attrNameLst>
                                          <p:attrName>style.visibility</p:attrName>
                                        </p:attrNameLst>
                                      </p:cBhvr>
                                      <p:to>
                                        <p:strVal val="visible"/>
                                      </p:to>
                                    </p:set>
                                    <p:animEffect transition="in" filter="fade">
                                      <p:cBhvr>
                                        <p:cTn id="66" dur="500"/>
                                        <p:tgtEl>
                                          <p:spTgt spid="103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038"/>
                                        </p:tgtEl>
                                      </p:cBhvr>
                                    </p:animEffect>
                                    <p:set>
                                      <p:cBhvr>
                                        <p:cTn id="71" dur="1" fill="hold">
                                          <p:stCondLst>
                                            <p:cond delay="499"/>
                                          </p:stCondLst>
                                        </p:cTn>
                                        <p:tgtEl>
                                          <p:spTgt spid="1038"/>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500"/>
                                        <p:tgtEl>
                                          <p:spTgt spid="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500"/>
                                        <p:tgtEl>
                                          <p:spTgt spid="1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fade">
                                      <p:cBhvr>
                                        <p:cTn id="89" dur="500"/>
                                        <p:tgtEl>
                                          <p:spTgt spid="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034"/>
                                        </p:tgtEl>
                                        <p:attrNameLst>
                                          <p:attrName>style.visibility</p:attrName>
                                        </p:attrNameLst>
                                      </p:cBhvr>
                                      <p:to>
                                        <p:strVal val="visible"/>
                                      </p:to>
                                    </p:set>
                                    <p:animEffect transition="in" filter="fade">
                                      <p:cBhvr>
                                        <p:cTn id="94" dur="500"/>
                                        <p:tgtEl>
                                          <p:spTgt spid="1034"/>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500"/>
                                        <p:tgtEl>
                                          <p:spTgt spid="1034"/>
                                        </p:tgtEl>
                                      </p:cBhvr>
                                    </p:animEffect>
                                    <p:set>
                                      <p:cBhvr>
                                        <p:cTn id="99" dur="1" fill="hold">
                                          <p:stCondLst>
                                            <p:cond delay="499"/>
                                          </p:stCondLst>
                                        </p:cTn>
                                        <p:tgtEl>
                                          <p:spTgt spid="1034"/>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fade">
                                      <p:cBhvr>
                                        <p:cTn id="104" dur="500"/>
                                        <p:tgtEl>
                                          <p:spTgt spid="21"/>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1036"/>
                                        </p:tgtEl>
                                        <p:attrNameLst>
                                          <p:attrName>style.visibility</p:attrName>
                                        </p:attrNameLst>
                                      </p:cBhvr>
                                      <p:to>
                                        <p:strVal val="visible"/>
                                      </p:to>
                                    </p:set>
                                    <p:animEffect transition="in" filter="fade">
                                      <p:cBhvr>
                                        <p:cTn id="109" dur="500"/>
                                        <p:tgtEl>
                                          <p:spTgt spid="1036"/>
                                        </p:tgtEl>
                                      </p:cBhvr>
                                    </p:animEffect>
                                  </p:childTnLst>
                                </p:cTn>
                              </p:par>
                              <p:par>
                                <p:cTn id="110" presetID="10" presetClass="entr" presetSubtype="0" fill="hold" nodeType="withEffect">
                                  <p:stCondLst>
                                    <p:cond delay="0"/>
                                  </p:stCondLst>
                                  <p:childTnLst>
                                    <p:set>
                                      <p:cBhvr>
                                        <p:cTn id="111" dur="1" fill="hold">
                                          <p:stCondLst>
                                            <p:cond delay="0"/>
                                          </p:stCondLst>
                                        </p:cTn>
                                        <p:tgtEl>
                                          <p:spTgt spid="1040"/>
                                        </p:tgtEl>
                                        <p:attrNameLst>
                                          <p:attrName>style.visibility</p:attrName>
                                        </p:attrNameLst>
                                      </p:cBhvr>
                                      <p:to>
                                        <p:strVal val="visible"/>
                                      </p:to>
                                    </p:set>
                                    <p:animEffect transition="in" filter="fade">
                                      <p:cBhvr>
                                        <p:cTn id="112" dur="500"/>
                                        <p:tgtEl>
                                          <p:spTgt spid="104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500"/>
                                        <p:tgtEl>
                                          <p:spTgt spid="1036"/>
                                        </p:tgtEl>
                                      </p:cBhvr>
                                    </p:animEffect>
                                    <p:set>
                                      <p:cBhvr>
                                        <p:cTn id="117" dur="1" fill="hold">
                                          <p:stCondLst>
                                            <p:cond delay="499"/>
                                          </p:stCondLst>
                                        </p:cTn>
                                        <p:tgtEl>
                                          <p:spTgt spid="1036"/>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1040"/>
                                        </p:tgtEl>
                                      </p:cBhvr>
                                    </p:animEffect>
                                    <p:set>
                                      <p:cBhvr>
                                        <p:cTn id="120" dur="1" fill="hold">
                                          <p:stCondLst>
                                            <p:cond delay="499"/>
                                          </p:stCondLst>
                                        </p:cTn>
                                        <p:tgtEl>
                                          <p:spTgt spid="1040"/>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fade">
                                      <p:cBhvr>
                                        <p:cTn id="125" dur="500"/>
                                        <p:tgtEl>
                                          <p:spTgt spid="1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fade">
                                      <p:cBhvr>
                                        <p:cTn id="1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8" grpId="0"/>
      <p:bldP spid="9" grpId="0"/>
      <p:bldP spid="11" grpId="0"/>
      <p:bldP spid="13"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300831"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bát</a:t>
            </a:r>
            <a:endParaRPr lang="en-US" sz="66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1581097" y="535236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lạt</a:t>
            </a:r>
            <a:endParaRPr lang="en-US" sz="66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5629629"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gặt</a:t>
            </a:r>
            <a:endParaRPr lang="en-US" sz="66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7757319"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đ</a:t>
            </a:r>
            <a:r>
              <a:rPr lang="en-US" sz="6600" smtClean="0">
                <a:solidFill>
                  <a:srgbClr val="0070C0"/>
                </a:solidFill>
                <a:latin typeface="Arial-Rounded" pitchFamily="34" charset="0"/>
                <a:ea typeface="Arial-Rounded" pitchFamily="34" charset="0"/>
                <a:cs typeface="Arial-Rounded" pitchFamily="34" charset="0"/>
              </a:rPr>
              <a:t>ất</a:t>
            </a:r>
            <a:endParaRPr lang="en-US" sz="66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293618"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at</a:t>
            </a:r>
            <a:endParaRPr lang="en-US" sz="6600">
              <a:solidFill>
                <a:srgbClr val="FF0000"/>
              </a:solidFill>
              <a:latin typeface="Arial-Rounded" pitchFamily="34" charset="0"/>
              <a:ea typeface="Arial-Rounded" pitchFamily="34" charset="0"/>
              <a:cs typeface="Arial-Rounded" pitchFamily="34" charset="0"/>
            </a:endParaRPr>
          </a:p>
        </p:txBody>
      </p:sp>
      <p:sp>
        <p:nvSpPr>
          <p:cNvPr id="41" name="Title 1"/>
          <p:cNvSpPr txBox="1">
            <a:spLocks/>
          </p:cNvSpPr>
          <p:nvPr/>
        </p:nvSpPr>
        <p:spPr>
          <a:xfrm>
            <a:off x="2154684"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at</a:t>
            </a:r>
            <a:endParaRPr lang="en-US" sz="6600">
              <a:solidFill>
                <a:srgbClr val="FF0000"/>
              </a:solidFill>
              <a:latin typeface="Arial-Rounded" pitchFamily="34" charset="0"/>
              <a:ea typeface="Arial-Rounded" pitchFamily="34" charset="0"/>
              <a:cs typeface="Arial-Rounded" pitchFamily="34" charset="0"/>
            </a:endParaRPr>
          </a:p>
        </p:txBody>
      </p:sp>
      <p:sp>
        <p:nvSpPr>
          <p:cNvPr id="42" name="Title 1"/>
          <p:cNvSpPr txBox="1">
            <a:spLocks/>
          </p:cNvSpPr>
          <p:nvPr/>
        </p:nvSpPr>
        <p:spPr>
          <a:xfrm>
            <a:off x="6128908"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ăt</a:t>
            </a:r>
            <a:endParaRPr lang="en-US" sz="6600">
              <a:solidFill>
                <a:srgbClr val="FF0000"/>
              </a:solidFill>
              <a:latin typeface="Arial-Rounded" pitchFamily="34" charset="0"/>
              <a:ea typeface="Arial-Rounded" pitchFamily="34" charset="0"/>
              <a:cs typeface="Arial-Rounded" pitchFamily="34" charset="0"/>
            </a:endParaRPr>
          </a:p>
        </p:txBody>
      </p:sp>
      <p:sp>
        <p:nvSpPr>
          <p:cNvPr id="43" name="Title 1"/>
          <p:cNvSpPr txBox="1">
            <a:spLocks/>
          </p:cNvSpPr>
          <p:nvPr/>
        </p:nvSpPr>
        <p:spPr>
          <a:xfrm>
            <a:off x="8353353"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ât</a:t>
            </a:r>
            <a:endParaRPr lang="en-US" sz="6600">
              <a:solidFill>
                <a:srgbClr val="FF000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99173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gật</a:t>
            </a:r>
            <a:endParaRPr lang="en-US" sz="6600">
              <a:solidFill>
                <a:srgbClr val="0070C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10516968"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ât</a:t>
            </a:r>
            <a:endParaRPr lang="en-US" sz="6600">
              <a:solidFill>
                <a:srgbClr val="FF0000"/>
              </a:solidFill>
              <a:latin typeface="Arial-Rounded" pitchFamily="34" charset="0"/>
              <a:ea typeface="Arial-Rounded" pitchFamily="34" charset="0"/>
              <a:cs typeface="Arial-Rounded" pitchFamily="34" charset="0"/>
            </a:endParaRPr>
          </a:p>
        </p:txBody>
      </p:sp>
      <p:sp>
        <p:nvSpPr>
          <p:cNvPr id="46" name="Title 1"/>
          <p:cNvSpPr txBox="1">
            <a:spLocks/>
          </p:cNvSpPr>
          <p:nvPr/>
        </p:nvSpPr>
        <p:spPr>
          <a:xfrm>
            <a:off x="3617094" y="5357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sắt</a:t>
            </a:r>
            <a:endParaRPr lang="en-US" sz="6600">
              <a:solidFill>
                <a:srgbClr val="0070C0"/>
              </a:solidFill>
              <a:latin typeface="Arial-Rounded" pitchFamily="34" charset="0"/>
              <a:ea typeface="Arial-Rounded" pitchFamily="34" charset="0"/>
              <a:cs typeface="Arial-Rounded" pitchFamily="34" charset="0"/>
            </a:endParaRPr>
          </a:p>
        </p:txBody>
      </p:sp>
      <p:sp>
        <p:nvSpPr>
          <p:cNvPr id="47" name="Title 1"/>
          <p:cNvSpPr txBox="1">
            <a:spLocks/>
          </p:cNvSpPr>
          <p:nvPr/>
        </p:nvSpPr>
        <p:spPr>
          <a:xfrm>
            <a:off x="3970878"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ăt</a:t>
            </a:r>
            <a:endParaRPr lang="en-US" sz="6600">
              <a:solidFill>
                <a:srgbClr val="FF0000"/>
              </a:solidFill>
              <a:latin typeface="Arial-Rounded" pitchFamily="34" charset="0"/>
              <a:ea typeface="Arial-Rounded" pitchFamily="34" charset="0"/>
              <a:cs typeface="Arial-Rounded" pitchFamily="34" charset="0"/>
            </a:endParaRPr>
          </a:p>
        </p:txBody>
      </p:sp>
      <p:sp>
        <p:nvSpPr>
          <p:cNvPr id="48" name="Title 1"/>
          <p:cNvSpPr txBox="1">
            <a:spLocks/>
          </p:cNvSpPr>
          <p:nvPr/>
        </p:nvSpPr>
        <p:spPr>
          <a:xfrm>
            <a:off x="3827201" y="1817456"/>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h</a:t>
            </a:r>
            <a:endParaRPr lang="en-US" sz="8800">
              <a:solidFill>
                <a:srgbClr val="0070C0"/>
              </a:solidFill>
              <a:latin typeface="Arial-Rounded" pitchFamily="34" charset="0"/>
              <a:ea typeface="Arial-Rounded" pitchFamily="34" charset="0"/>
              <a:cs typeface="Arial-Rounded" pitchFamily="34" charset="0"/>
            </a:endParaRPr>
          </a:p>
        </p:txBody>
      </p:sp>
      <p:sp>
        <p:nvSpPr>
          <p:cNvPr id="49" name="Title 1"/>
          <p:cNvSpPr txBox="1">
            <a:spLocks/>
          </p:cNvSpPr>
          <p:nvPr/>
        </p:nvSpPr>
        <p:spPr>
          <a:xfrm>
            <a:off x="6024014" y="1817456"/>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50" name="Title 1"/>
          <p:cNvSpPr txBox="1">
            <a:spLocks/>
          </p:cNvSpPr>
          <p:nvPr/>
        </p:nvSpPr>
        <p:spPr>
          <a:xfrm>
            <a:off x="3828508" y="3200608"/>
            <a:ext cx="4295089" cy="1302244"/>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h</a:t>
            </a: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51" name="Title 1"/>
          <p:cNvSpPr txBox="1">
            <a:spLocks/>
          </p:cNvSpPr>
          <p:nvPr/>
        </p:nvSpPr>
        <p:spPr>
          <a:xfrm>
            <a:off x="2639441" y="49326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52" name="Title 1"/>
          <p:cNvSpPr txBox="1">
            <a:spLocks/>
          </p:cNvSpPr>
          <p:nvPr/>
        </p:nvSpPr>
        <p:spPr>
          <a:xfrm>
            <a:off x="5103722" y="49326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ăt</a:t>
            </a:r>
            <a:endParaRPr lang="en-US" sz="8800">
              <a:solidFill>
                <a:srgbClr val="FF0000"/>
              </a:solidFill>
              <a:latin typeface="Arial-Rounded" pitchFamily="34" charset="0"/>
              <a:ea typeface="Arial-Rounded" pitchFamily="34" charset="0"/>
              <a:cs typeface="Arial-Rounded" pitchFamily="34" charset="0"/>
            </a:endParaRPr>
          </a:p>
        </p:txBody>
      </p:sp>
      <p:sp>
        <p:nvSpPr>
          <p:cNvPr id="53" name="Title 1"/>
          <p:cNvSpPr txBox="1">
            <a:spLocks/>
          </p:cNvSpPr>
          <p:nvPr/>
        </p:nvSpPr>
        <p:spPr>
          <a:xfrm>
            <a:off x="5290354" y="3525616"/>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54" name="Title 1"/>
          <p:cNvSpPr txBox="1">
            <a:spLocks/>
          </p:cNvSpPr>
          <p:nvPr/>
        </p:nvSpPr>
        <p:spPr>
          <a:xfrm>
            <a:off x="7544623" y="49326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ât</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quả nhót</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778667"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ot</a:t>
            </a:r>
            <a:endParaRPr lang="en-US" sz="9600">
              <a:solidFill>
                <a:srgbClr val="FF0000"/>
              </a:solidFill>
              <a:latin typeface="Arial-Rounded" pitchFamily="34" charset="0"/>
              <a:ea typeface="Arial-Rounded" pitchFamily="34" charset="0"/>
              <a:cs typeface="Arial-Rounded" pitchFamily="34" charset="0"/>
            </a:endParaRPr>
          </a:p>
        </p:txBody>
      </p:sp>
      <p:pic>
        <p:nvPicPr>
          <p:cNvPr id="2050" name="Picture 2" descr="Quả nhót là gì?Tìm hiểu những điều thú vị về quả nhót | Trái cây Vuông Tròn"/>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124502" y="457200"/>
            <a:ext cx="5674327" cy="409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lá lốt</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5795169" y="543950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ôt</a:t>
            </a:r>
            <a:endParaRPr lang="en-US" sz="9600">
              <a:solidFill>
                <a:srgbClr val="FF0000"/>
              </a:solidFill>
              <a:latin typeface="Arial-Rounded" pitchFamily="34" charset="0"/>
              <a:ea typeface="Arial-Rounded" pitchFamily="34" charset="0"/>
              <a:cs typeface="Arial-Rounded" pitchFamily="34" charset="0"/>
            </a:endParaRPr>
          </a:p>
        </p:txBody>
      </p:sp>
      <p:pic>
        <p:nvPicPr>
          <p:cNvPr id="3074" name="Picture 2" descr="Cây lá lốt chữa bệnh gì ? Tổng hợp những tác dụng tốt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968" y="457200"/>
            <a:ext cx="5005139" cy="4213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quả ớt</a:t>
            </a:r>
            <a:endParaRPr lang="en-US" sz="9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5852319" y="5564481"/>
            <a:ext cx="230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ơt</a:t>
            </a:r>
            <a:endParaRPr lang="en-US" sz="9600">
              <a:solidFill>
                <a:srgbClr val="FF0000"/>
              </a:solidFill>
              <a:latin typeface="Arial-Rounded" pitchFamily="34" charset="0"/>
              <a:ea typeface="Arial-Rounded" pitchFamily="34" charset="0"/>
              <a:cs typeface="Arial-Rounded" pitchFamily="34" charset="0"/>
            </a:endParaRPr>
          </a:p>
        </p:txBody>
      </p:sp>
      <p:pic>
        <p:nvPicPr>
          <p:cNvPr id="4098" name="Picture 2" descr="Quả ớt - tác dụng kỳ diệ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501" y="990600"/>
            <a:ext cx="7109573" cy="368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4139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lá lốt</a:t>
            </a:r>
            <a:endParaRPr lang="en-US" sz="60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319881"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quả nhót</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300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quả ớt</a:t>
            </a:r>
            <a:endParaRPr lang="en-US" sz="6000">
              <a:solidFill>
                <a:srgbClr val="0070C0"/>
              </a:solidFill>
              <a:latin typeface="Arial-Rounded" pitchFamily="34" charset="0"/>
              <a:ea typeface="Arial-Rounded" pitchFamily="34" charset="0"/>
              <a:cs typeface="Arial-Rounded" pitchFamily="34" charset="0"/>
            </a:endParaRPr>
          </a:p>
        </p:txBody>
      </p:sp>
      <p:pic>
        <p:nvPicPr>
          <p:cNvPr id="9" name="Picture 2" descr="Quả nhót là gì?Tìm hiểu những điều thú vị về quả nhót | Trái cây Vuông Tròn"/>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36279" y="1629501"/>
            <a:ext cx="3754979" cy="27081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ây lá lốt chữa bệnh gì ? Tổng hợp những tác dụng tốt nhấ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4689" y="1629501"/>
            <a:ext cx="3317854" cy="279296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ông Dụng Của Quả Ớt Và Lưu Ý Khi Dùng (2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3141" y="1629501"/>
            <a:ext cx="3682375" cy="2761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3528219" y="56681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lá lốt</a:t>
            </a:r>
            <a:endParaRPr lang="en-US" sz="66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205581" y="56681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quả nhót</a:t>
            </a:r>
            <a:endParaRPr lang="en-US" sz="66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7300119" y="56681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quả ớt</a:t>
            </a:r>
            <a:endParaRPr lang="en-US" sz="66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08241" y="447810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ngọt</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2290169" y="447810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vót</a:t>
            </a:r>
            <a:endParaRPr lang="en-US" sz="66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5881501" y="447810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tốt</a:t>
            </a:r>
            <a:endParaRPr lang="en-US" sz="66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7662069" y="447810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thớt</a:t>
            </a:r>
            <a:endParaRPr lang="en-US" sz="6600">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9650604" y="44836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vợt</a:t>
            </a:r>
            <a:endParaRPr lang="en-US" sz="6600">
              <a:solidFill>
                <a:srgbClr val="0070C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4326166" y="448362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cột</a:t>
            </a:r>
            <a:endParaRPr lang="en-US" sz="660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4020953" y="1477215"/>
            <a:ext cx="1930425" cy="1155378"/>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000" smtClean="0">
                <a:solidFill>
                  <a:srgbClr val="0070C0"/>
                </a:solidFill>
                <a:latin typeface="Arial-Rounded" pitchFamily="34" charset="0"/>
                <a:ea typeface="Arial-Rounded" pitchFamily="34" charset="0"/>
                <a:cs typeface="Arial-Rounded" pitchFamily="34" charset="0"/>
              </a:rPr>
              <a:t>ng</a:t>
            </a:r>
            <a:endParaRPr lang="en-US" sz="80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6217766" y="1477215"/>
            <a:ext cx="1930425" cy="1155378"/>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000" smtClean="0">
                <a:solidFill>
                  <a:srgbClr val="FF0000"/>
                </a:solidFill>
                <a:latin typeface="Arial-Rounded" pitchFamily="34" charset="0"/>
                <a:ea typeface="Arial-Rounded" pitchFamily="34" charset="0"/>
                <a:cs typeface="Arial-Rounded" pitchFamily="34" charset="0"/>
              </a:rPr>
              <a:t>ot</a:t>
            </a:r>
            <a:endParaRPr lang="en-US" sz="8000">
              <a:solidFill>
                <a:srgbClr val="FF000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4120969" y="2933210"/>
            <a:ext cx="3904626" cy="1183859"/>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000" smtClean="0">
                <a:solidFill>
                  <a:srgbClr val="0070C0"/>
                </a:solidFill>
                <a:latin typeface="Arial-Rounded" pitchFamily="34" charset="0"/>
                <a:ea typeface="Arial-Rounded" pitchFamily="34" charset="0"/>
                <a:cs typeface="Arial-Rounded" pitchFamily="34" charset="0"/>
              </a:rPr>
              <a:t>ng</a:t>
            </a:r>
            <a:r>
              <a:rPr lang="en-US" sz="8000" smtClean="0">
                <a:solidFill>
                  <a:srgbClr val="FF0000"/>
                </a:solidFill>
                <a:latin typeface="Arial-Rounded" pitchFamily="34" charset="0"/>
                <a:ea typeface="Arial-Rounded" pitchFamily="34" charset="0"/>
                <a:cs typeface="Arial-Rounded" pitchFamily="34" charset="0"/>
              </a:rPr>
              <a:t>ot</a:t>
            </a:r>
            <a:endParaRPr lang="en-US" sz="8000">
              <a:solidFill>
                <a:srgbClr val="FF000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2816441" y="135938"/>
            <a:ext cx="1595393" cy="813751"/>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ot</a:t>
            </a:r>
            <a:endParaRPr lang="en-US" sz="8000">
              <a:solidFill>
                <a:srgbClr val="FF000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5280722" y="135938"/>
            <a:ext cx="1595393" cy="813751"/>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solidFill>
                  <a:srgbClr val="FF0000"/>
                </a:solidFill>
                <a:latin typeface="Arial-Rounded" pitchFamily="34" charset="0"/>
                <a:ea typeface="Arial-Rounded" pitchFamily="34" charset="0"/>
                <a:cs typeface="Arial-Rounded" pitchFamily="34" charset="0"/>
              </a:rPr>
              <a:t>ô</a:t>
            </a:r>
            <a:r>
              <a:rPr lang="en-US" sz="8000" smtClean="0">
                <a:solidFill>
                  <a:srgbClr val="FF0000"/>
                </a:solidFill>
                <a:latin typeface="Arial-Rounded" pitchFamily="34" charset="0"/>
                <a:ea typeface="Arial-Rounded" pitchFamily="34" charset="0"/>
                <a:cs typeface="Arial-Rounded" pitchFamily="34" charset="0"/>
              </a:rPr>
              <a:t>t</a:t>
            </a:r>
            <a:endParaRPr lang="en-US" sz="8000">
              <a:solidFill>
                <a:srgbClr val="FF000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5731224" y="3252631"/>
            <a:ext cx="1834580" cy="8520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0070C0"/>
                </a:solidFill>
                <a:latin typeface="Arial-Rounded"/>
                <a:ea typeface="Arial-Rounded"/>
                <a:cs typeface="Arial-Rounded"/>
              </a:rPr>
              <a:t>́</a:t>
            </a:r>
            <a:endParaRPr lang="en-US" sz="80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7721623" y="135938"/>
            <a:ext cx="1595393" cy="813751"/>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solidFill>
                  <a:srgbClr val="FF0000"/>
                </a:solidFill>
                <a:latin typeface="Arial-Rounded" pitchFamily="34" charset="0"/>
                <a:ea typeface="Arial-Rounded" pitchFamily="34" charset="0"/>
                <a:cs typeface="Arial-Rounded" pitchFamily="34" charset="0"/>
              </a:rPr>
              <a:t>ơ</a:t>
            </a:r>
            <a:r>
              <a:rPr lang="en-US" sz="8000" smtClean="0">
                <a:solidFill>
                  <a:srgbClr val="FF0000"/>
                </a:solidFill>
                <a:latin typeface="Arial-Rounded" pitchFamily="34" charset="0"/>
                <a:ea typeface="Arial-Rounded" pitchFamily="34" charset="0"/>
                <a:cs typeface="Arial-Rounded" pitchFamily="34" charset="0"/>
              </a:rPr>
              <a:t>t</a:t>
            </a:r>
            <a:endParaRPr lang="en-US" sz="80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543827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36652" r="36023" b="76876"/>
          <a:stretch/>
        </p:blipFill>
        <p:spPr>
          <a:xfrm>
            <a:off x="7620654" y="981611"/>
            <a:ext cx="2270265" cy="2074982"/>
          </a:xfrm>
          <a:prstGeom prst="rect">
            <a:avLst/>
          </a:prstGeom>
        </p:spPr>
      </p:pic>
      <p:pic>
        <p:nvPicPr>
          <p:cNvPr id="12" name="Picture 11">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t="24666" r="65200" b="52716"/>
          <a:stretch/>
        </p:blipFill>
        <p:spPr>
          <a:xfrm>
            <a:off x="4617661" y="1066800"/>
            <a:ext cx="2909370" cy="2042228"/>
          </a:xfrm>
          <a:prstGeom prst="rect">
            <a:avLst/>
          </a:prstGeom>
        </p:spPr>
      </p:pic>
      <p:pic>
        <p:nvPicPr>
          <p:cNvPr id="13" name="Picture 12">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2549" t="5215" r="68805" b="77805"/>
          <a:stretch/>
        </p:blipFill>
        <p:spPr>
          <a:xfrm>
            <a:off x="2327901" y="1538748"/>
            <a:ext cx="2289760" cy="1465835"/>
          </a:xfrm>
          <a:prstGeom prst="rect">
            <a:avLst/>
          </a:prstGeom>
        </p:spPr>
      </p:pic>
      <p:pic>
        <p:nvPicPr>
          <p:cNvPr id="16" name="Picture 15">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69178" t="50000" b="27891"/>
          <a:stretch/>
        </p:blipFill>
        <p:spPr>
          <a:xfrm>
            <a:off x="2217570" y="3960579"/>
            <a:ext cx="2522261" cy="1953961"/>
          </a:xfrm>
          <a:prstGeom prst="rect">
            <a:avLst/>
          </a:prstGeom>
        </p:spPr>
      </p:pic>
      <p:pic>
        <p:nvPicPr>
          <p:cNvPr id="17" name="Picture 16">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32972" t="50000" r="33514" b="25000"/>
          <a:stretch/>
        </p:blipFill>
        <p:spPr>
          <a:xfrm>
            <a:off x="7184177" y="3836271"/>
            <a:ext cx="2828580" cy="2278779"/>
          </a:xfrm>
          <a:prstGeom prst="rect">
            <a:avLst/>
          </a:prstGeom>
        </p:spPr>
      </p:pic>
      <p:pic>
        <p:nvPicPr>
          <p:cNvPr id="18" name="Picture 17">
            <a:hlinkClick r:id="rId12" action="ppaction://hlinksldjump"/>
          </p:cNvPr>
          <p:cNvPicPr>
            <a:picLocks noChangeAspect="1"/>
          </p:cNvPicPr>
          <p:nvPr/>
        </p:nvPicPr>
        <p:blipFill rotWithShape="1">
          <a:blip r:embed="rId13" cstate="print">
            <a:extLst>
              <a:ext uri="{28A0092B-C50C-407E-A947-70E740481C1C}">
                <a14:useLocalDpi xmlns:a14="http://schemas.microsoft.com/office/drawing/2010/main" val="0"/>
              </a:ext>
            </a:extLst>
          </a:blip>
          <a:srcRect l="39096" t="71469" r="33120" b="7963"/>
          <a:stretch/>
        </p:blipFill>
        <p:spPr>
          <a:xfrm>
            <a:off x="5019428" y="3874371"/>
            <a:ext cx="2415955" cy="1931653"/>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3070518" y="1628776"/>
            <a:ext cx="8051865" cy="4524118"/>
          </a:xfrm>
          <a:prstGeom prst="rect">
            <a:avLst/>
          </a:prstGeom>
          <a:noFill/>
        </p:spPr>
        <p:txBody>
          <a:bodyPr wrap="square" lIns="121725" tIns="60862" rIns="121725" bIns="60862" rtlCol="0">
            <a:spAutoFit/>
          </a:bodyPr>
          <a:lstStyle/>
          <a:p>
            <a:r>
              <a:rPr lang="el-GR" sz="28600" smtClean="0">
                <a:solidFill>
                  <a:srgbClr val="FF0000"/>
                </a:solidFill>
                <a:latin typeface="HP001 4 hàng"/>
              </a:rPr>
              <a:t>Τ </a:t>
            </a:r>
            <a:r>
              <a:rPr lang="en-US" sz="28600" smtClean="0">
                <a:solidFill>
                  <a:srgbClr val="FF0000"/>
                </a:solidFill>
                <a:latin typeface="HP001 4 hàng"/>
              </a:rPr>
              <a:t>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8054769" y="3009902"/>
            <a:ext cx="5417550" cy="2277349"/>
          </a:xfrm>
          <a:prstGeom prst="rect">
            <a:avLst/>
          </a:prstGeom>
          <a:noFill/>
        </p:spPr>
        <p:txBody>
          <a:bodyPr wrap="square" lIns="121725" tIns="60862" rIns="121725" bIns="60862" rtlCol="0">
            <a:spAutoFit/>
          </a:bodyPr>
          <a:lstStyle/>
          <a:p>
            <a:r>
              <a:rPr lang="el-GR" sz="14000" smtClean="0">
                <a:solidFill>
                  <a:srgbClr val="FF0000"/>
                </a:solidFill>
                <a:latin typeface="HP001 4 hàng"/>
              </a:rPr>
              <a:t>Τ </a:t>
            </a:r>
            <a:r>
              <a:rPr lang="el-GR" sz="14000" smtClean="0">
                <a:solidFill>
                  <a:srgbClr val="FF0000"/>
                </a:solidFill>
                <a:latin typeface="HP001 4 hàng" pitchFamily="34" charset="0"/>
              </a:rPr>
              <a:t> </a:t>
            </a:r>
            <a:r>
              <a:rPr lang="en-US" sz="14000" smtClean="0">
                <a:solidFill>
                  <a:srgbClr val="FF0000"/>
                </a:solidFill>
                <a:latin typeface="HP001 4 hàng" pitchFamily="34" charset="0"/>
              </a:rPr>
              <a:t>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O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29" y="173752"/>
            <a:ext cx="12040393" cy="4559459"/>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946568"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Ō</a:t>
            </a:r>
            <a:endParaRPr lang="en-US" sz="28600">
              <a:solidFill>
                <a:srgbClr val="FF0000"/>
              </a:solidFill>
              <a:latin typeface="HP001 4 hàng" pitchFamily="34" charset="0"/>
            </a:endParaRPr>
          </a:p>
        </p:txBody>
      </p:sp>
      <p:sp>
        <p:nvSpPr>
          <p:cNvPr id="8" name="TextBox 7"/>
          <p:cNvSpPr txBox="1"/>
          <p:nvPr/>
        </p:nvSpPr>
        <p:spPr>
          <a:xfrm>
            <a:off x="721656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Ō</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Ô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29" y="-53420"/>
            <a:ext cx="12040393" cy="4528026"/>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839618" y="1628776"/>
            <a:ext cx="8051865" cy="4524118"/>
          </a:xfrm>
          <a:prstGeom prst="rect">
            <a:avLst/>
          </a:prstGeom>
          <a:noFill/>
        </p:spPr>
        <p:txBody>
          <a:bodyPr wrap="square" lIns="121725" tIns="60862" rIns="121725" bIns="60862" rtlCol="0">
            <a:spAutoFit/>
          </a:bodyPr>
          <a:lstStyle/>
          <a:p>
            <a:r>
              <a:rPr lang="el-GR" sz="28600">
                <a:solidFill>
                  <a:srgbClr val="FF0000"/>
                </a:solidFill>
                <a:latin typeface="HP001 4 hàng"/>
              </a:rPr>
              <a:t>Σ</a:t>
            </a:r>
            <a:r>
              <a:rPr lang="en-US" sz="28600" smtClean="0">
                <a:solidFill>
                  <a:srgbClr val="FF0000"/>
                </a:solidFill>
                <a:latin typeface="HP001 4 hàng"/>
              </a:rPr>
              <a:t>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l-GR" sz="14000">
                <a:solidFill>
                  <a:srgbClr val="FF0000"/>
                </a:solidFill>
                <a:latin typeface="HP001 4 hàng"/>
              </a:rPr>
              <a:t>Σ</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Ơ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6279" y="21352"/>
            <a:ext cx="12040393" cy="4559459"/>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11954773"/>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467519" y="1183168"/>
            <a:ext cx="9171053" cy="4539506"/>
          </a:xfrm>
          <a:prstGeom prst="rect">
            <a:avLst/>
          </a:prstGeom>
          <a:noFill/>
        </p:spPr>
        <p:txBody>
          <a:bodyPr wrap="square" lIns="121725" tIns="60862" rIns="121725" bIns="60862" rtlCol="0">
            <a:spAutoFit/>
          </a:bodyPr>
          <a:lstStyle/>
          <a:p>
            <a:r>
              <a:rPr lang="el-GR" sz="28700" smtClean="0">
                <a:solidFill>
                  <a:srgbClr val="FF0000"/>
                </a:solidFill>
                <a:latin typeface="HP001 4 hàng" pitchFamily="34" charset="0"/>
              </a:rPr>
              <a:t>η</a:t>
            </a:r>
            <a:r>
              <a:rPr lang="en-US" sz="28700">
                <a:solidFill>
                  <a:srgbClr val="FF0000"/>
                </a:solidFill>
                <a:latin typeface="HP001 4 hàng" pitchFamily="34" charset="0"/>
              </a:rPr>
              <a:t>ĝ </a:t>
            </a:r>
          </a:p>
        </p:txBody>
      </p:sp>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5875879" y="-15240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207169" y="2548546"/>
            <a:ext cx="5417550" cy="2323515"/>
          </a:xfrm>
          <a:prstGeom prst="rect">
            <a:avLst/>
          </a:prstGeom>
          <a:noFill/>
        </p:spPr>
        <p:txBody>
          <a:bodyPr wrap="square" lIns="121725" tIns="60862" rIns="121725" bIns="60862" rtlCol="0">
            <a:spAutoFit/>
          </a:bodyPr>
          <a:lstStyle/>
          <a:p>
            <a:r>
              <a:rPr lang="el-GR" sz="14300">
                <a:solidFill>
                  <a:srgbClr val="FF0000"/>
                </a:solidFill>
                <a:latin typeface="HP001 4 hàng" pitchFamily="34" charset="0"/>
              </a:rPr>
              <a:t>η</a:t>
            </a:r>
            <a:r>
              <a:rPr lang="en-US" sz="14300" smtClean="0">
                <a:solidFill>
                  <a:srgbClr val="FF0000"/>
                </a:solidFill>
                <a:latin typeface="HP001 4 hàng" pitchFamily="34" charset="0"/>
              </a:rPr>
              <a:t>ĝ</a:t>
            </a:r>
            <a:endParaRPr lang="en-US" sz="14300">
              <a:solidFill>
                <a:srgbClr val="FF0000"/>
              </a:solidFill>
              <a:latin typeface="HP001 4 hàng" pitchFamily="34" charset="0"/>
            </a:endParaRPr>
          </a:p>
        </p:txBody>
      </p:sp>
      <p:pic>
        <p:nvPicPr>
          <p:cNvPr id="16"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5857048" y="-230122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6272028" y="-1752368"/>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456066" y="-13970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4.37916E-6 -0.00023 L 0.00548 -0.01272 L 0.01331 -0.02915 L 0.0235 -0.04026 L 0.03055 -0.04303 L 0.0376 -0.04465 L 0.04778 -0.04188 L 0.05483 -0.03216 L 0.05875 -0.01966 L 0.06032 -0.00416 L 0.06032 0.15965 L 0.06267 0.08191 L 0.07207 0.04142 L 0.0846 -0.00138 L 0.0987 -0.03054 L 0.1128 -0.04581 L 0.12691 -0.04465 L 0.13709 -0.03493 L 0.14257 -0.02082 L 0.14414 -0.00416 L 0.14414 0.00417 L 0.14492 0.03587 L 0.14492 0.10944 L 0.14492 0.12772 L 0.14806 0.13883 L 0.15197 0.14716 L 0.15902 0.15271 L 0.16529 0.15271 L 0.17548 0.14299 L 0.18879 0.10829 L 0.21308 0.02499 L 0.24598 -0.09856 L 0.27183 -0.19019 L 0.28045 -0.24849 L 0.28358 -0.29153 L 0.28123 -0.33456 L 0.27875 -0.34983 L 0.27418 -0.36094 L 0.26557 -0.36372 L 0.25303 -0.35539 L 0.24285 -0.33179 L 0.23423 -0.29569 L 0.23031 -0.26654 L 0.22875 -0.22906 L 0.22718 -0.16242 L 0.22718 0.15826 L 0.2311 0.07497 L 0.23423 0.05553 L 0.2546 -0.00833 L 0.26792 -0.03331 L 0.28189 -0.04465 L 0.29533 -0.04188 L 0.30395 -0.03331 L 0.30852 -0.01966 L 0.311 0.00556 L 0.311 0.05114 L 0.311 0.11384 L 0.31257 0.13328 L 0.31805 0.14716 L 0.32589 0.15271 L 0.33842 0.14993 L 0.34782 0.13466 L 0.36036 0.09533 L 0.36897 0.06085 L 0.37211 0.03749 L 0.37602 0.01111 L 0.38386 -0.0155 L 0.39718 -0.03331 L 0.41049 -0.04303 L 0.42459 -0.04303 L 0.43856 -0.03331 L 0.44601 -0.02475 L 0.43621 -0.03609 L 0.42381 -0.04303 L 0.41519 -0.04303 L 0.40893 -0.04303 L 0.40031 -0.03609 L 0.39169 -0.02776 L 0.38777 -0.02082 L 0.38151 -0.0111 L 0.37446 0.01389 L 0.37132 0.03749 L 0.37132 0.07057 L 0.37681 0.10135 L 0.38464 0.12356 L 0.39483 0.13721 L 0.40266 0.14716 L 0.41049 0.15271 L 0.42303 0.15271 L 0.43321 0.14716 L 0.44653 0.12772 L 0.4541 0.11037 L 0.46037 0.08885 L 0.46324 0.06247 L 0.46324 0.03587 L 0.46037 0.01065 L 0.45515 -0.00671 L 0.4477 -0.0229 " pathEditMode="relative" rAng="0" ptsTypes="AAAAAAAAAAAAAAAAAAAAAAAAAAAAAAAAAAAAAAAAAAAAAAAAAAAAAAAAAAAAAAAAAAAAAAAAAAAAAAAAAAAAAAAAAAAAAAAAAA">
                                      <p:cBhvr>
                                        <p:cTn id="11" dur="23250" fill="hold"/>
                                        <p:tgtEl>
                                          <p:spTgt spid="15"/>
                                        </p:tgtEl>
                                        <p:attrNameLst>
                                          <p:attrName>ppt_x</p:attrName>
                                          <p:attrName>ppt_y</p:attrName>
                                        </p:attrNameLst>
                                      </p:cBhvr>
                                      <p:rCtr x="23162" y="-10180"/>
                                    </p:animMotion>
                                  </p:childTnLst>
                                </p:cTn>
                              </p:par>
                            </p:childTnLst>
                          </p:cTn>
                        </p:par>
                        <p:par>
                          <p:cTn id="12" fill="hold">
                            <p:stCondLst>
                              <p:cond delay="23750"/>
                            </p:stCondLst>
                            <p:childTnLst>
                              <p:par>
                                <p:cTn id="13" presetID="10" presetClass="exit" presetSubtype="0" fill="hold" nodeType="afterEffect">
                                  <p:stCondLst>
                                    <p:cond delay="0"/>
                                  </p:stCondLst>
                                  <p:childTnLst>
                                    <p:animEffect transition="out" filter="fade">
                                      <p:cBhvr>
                                        <p:cTn id="14" dur="10"/>
                                        <p:tgtEl>
                                          <p:spTgt spid="15"/>
                                        </p:tgtEl>
                                      </p:cBhvr>
                                    </p:animEffect>
                                    <p:set>
                                      <p:cBhvr>
                                        <p:cTn id="15" dur="1" fill="hold">
                                          <p:stCondLst>
                                            <p:cond delay="9"/>
                                          </p:stCondLst>
                                        </p:cTn>
                                        <p:tgtEl>
                                          <p:spTgt spid="15"/>
                                        </p:tgtEl>
                                        <p:attrNameLst>
                                          <p:attrName>style.visibility</p:attrName>
                                        </p:attrNameLst>
                                      </p:cBhvr>
                                      <p:to>
                                        <p:strVal val="hidden"/>
                                      </p:to>
                                    </p:set>
                                  </p:childTnLst>
                                </p:cTn>
                              </p:par>
                            </p:childTnLst>
                          </p:cTn>
                        </p:par>
                        <p:par>
                          <p:cTn id="16" fill="hold">
                            <p:stCondLst>
                              <p:cond delay="2376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
                                        <p:tgtEl>
                                          <p:spTgt spid="14"/>
                                        </p:tgtEl>
                                      </p:cBhvr>
                                    </p:animEffect>
                                  </p:childTnLst>
                                </p:cTn>
                              </p:par>
                            </p:childTnLst>
                          </p:cTn>
                        </p:par>
                        <p:par>
                          <p:cTn id="20" fill="hold">
                            <p:stCondLst>
                              <p:cond delay="23770"/>
                            </p:stCondLst>
                            <p:childTnLst>
                              <p:par>
                                <p:cTn id="21" presetID="0" presetClass="path" presetSubtype="0" accel="50000" decel="50000" fill="hold" nodeType="afterEffect">
                                  <p:stCondLst>
                                    <p:cond delay="0"/>
                                  </p:stCondLst>
                                  <p:childTnLst>
                                    <p:animMotion origin="layout" path="M -3.2376E-6 -0.00023 L -0.0047 0.01248 L -0.0047 0.02196 L -0.00313 0.03191 L 0.01019 0.03722 L 0.02507 0.03191 L 0.03917 0.0178 L 0.04935 0.00115 L 0.05953 -0.0222 L 0.05953 -0.15792 L 0.0611 0.1304 L 0.0611 0.15237 L 0.06423 0.1637 L 0.06972 0.1704 L 0.07677 0.17318 L 0.08303 0.17318 L 0.09086 0.16508 L 0.09791 0.15375 L 0.1081 0.12763 L 0.11515 0.10404 L 0.12376 0.07329 " pathEditMode="relative" rAng="0" ptsTypes="AAAAAAAAAAAAAAAAAAAAA">
                                      <p:cBhvr>
                                        <p:cTn id="22" dur="5000" fill="hold"/>
                                        <p:tgtEl>
                                          <p:spTgt spid="14"/>
                                        </p:tgtEl>
                                        <p:attrNameLst>
                                          <p:attrName>ppt_x</p:attrName>
                                          <p:attrName>ppt_y</p:attrName>
                                        </p:attrNameLst>
                                      </p:cBhvr>
                                      <p:rCtr x="5953" y="786"/>
                                    </p:animMotion>
                                  </p:childTnLst>
                                </p:cTn>
                              </p:par>
                            </p:childTnLst>
                          </p:cTn>
                        </p:par>
                        <p:par>
                          <p:cTn id="23" fill="hold">
                            <p:stCondLst>
                              <p:cond delay="28770"/>
                            </p:stCondLst>
                            <p:childTnLst>
                              <p:par>
                                <p:cTn id="24" presetID="10" presetClass="exit" presetSubtype="0" fill="hold" nodeType="after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par>
                          <p:cTn id="27" fill="hold">
                            <p:stCondLst>
                              <p:cond delay="29270"/>
                            </p:stCondLst>
                            <p:childTnLst>
                              <p:par>
                                <p:cTn id="28" presetID="2" presetClass="entr" presetSubtype="4"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29770"/>
                            </p:stCondLst>
                            <p:childTnLst>
                              <p:par>
                                <p:cTn id="33" presetID="0" presetClass="path" presetSubtype="0" accel="50000" decel="50000" fill="hold" nodeType="afterEffect">
                                  <p:stCondLst>
                                    <p:cond delay="0"/>
                                  </p:stCondLst>
                                  <p:childTnLst>
                                    <p:animMotion origin="layout" path="M 7.57603E-6 1.77192E-6 L 0.05718 0.00023 " pathEditMode="relative" ptsTypes="AA">
                                      <p:cBhvr>
                                        <p:cTn id="34" dur="2000" fill="hold"/>
                                        <p:tgtEl>
                                          <p:spTgt spid="12"/>
                                        </p:tgtEl>
                                        <p:attrNameLst>
                                          <p:attrName>ppt_x</p:attrName>
                                          <p:attrName>ppt_y</p:attrName>
                                        </p:attrNameLst>
                                      </p:cBhvr>
                                    </p:animMotion>
                                  </p:childTnLst>
                                </p:cTn>
                              </p:par>
                            </p:childTnLst>
                          </p:cTn>
                        </p:par>
                        <p:par>
                          <p:cTn id="35" fill="hold">
                            <p:stCondLst>
                              <p:cond delay="31770"/>
                            </p:stCondLst>
                            <p:childTnLst>
                              <p:par>
                                <p:cTn id="36" presetID="10" presetClass="exit" presetSubtype="0" fill="hold" nodeType="afterEffect">
                                  <p:stCondLst>
                                    <p:cond delay="0"/>
                                  </p:stCondLst>
                                  <p:childTnLst>
                                    <p:animEffect transition="out" filter="fade">
                                      <p:cBhvr>
                                        <p:cTn id="37" dur="10"/>
                                        <p:tgtEl>
                                          <p:spTgt spid="12"/>
                                        </p:tgtEl>
                                      </p:cBhvr>
                                    </p:animEffect>
                                    <p:set>
                                      <p:cBhvr>
                                        <p:cTn id="38" dur="1" fill="hold">
                                          <p:stCondLst>
                                            <p:cond delay="9"/>
                                          </p:stCondLst>
                                        </p:cTn>
                                        <p:tgtEl>
                                          <p:spTgt spid="12"/>
                                        </p:tgtEl>
                                        <p:attrNameLst>
                                          <p:attrName>style.visibility</p:attrName>
                                        </p:attrNameLst>
                                      </p:cBhvr>
                                      <p:to>
                                        <p:strVal val="hidden"/>
                                      </p:to>
                                    </p:set>
                                  </p:childTnLst>
                                </p:cTn>
                              </p:par>
                            </p:childTnLst>
                          </p:cTn>
                        </p:par>
                        <p:par>
                          <p:cTn id="39" fill="hold">
                            <p:stCondLst>
                              <p:cond delay="31780"/>
                            </p:stCondLst>
                            <p:childTnLst>
                              <p:par>
                                <p:cTn id="40" presetID="10"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250"/>
                                        <p:tgtEl>
                                          <p:spTgt spid="16"/>
                                        </p:tgtEl>
                                      </p:cBhvr>
                                    </p:animEffect>
                                  </p:childTnLst>
                                </p:cTn>
                              </p:par>
                            </p:childTnLst>
                          </p:cTn>
                        </p:par>
                        <p:par>
                          <p:cTn id="43" fill="hold">
                            <p:stCondLst>
                              <p:cond delay="33030"/>
                            </p:stCondLst>
                            <p:childTnLst>
                              <p:par>
                                <p:cTn id="44" presetID="0" presetClass="path" presetSubtype="0" accel="50000" decel="50000" fill="hold" nodeType="afterEffect">
                                  <p:stCondLst>
                                    <p:cond delay="0"/>
                                  </p:stCondLst>
                                  <p:childTnLst>
                                    <p:animMotion origin="layout" path="M -1.03093E-7 -1.62812E-6 L -0.02662 0.04556 " pathEditMode="relative" ptsTypes="AA">
                                      <p:cBhvr>
                                        <p:cTn id="45" dur="2000" fill="hold"/>
                                        <p:tgtEl>
                                          <p:spTgt spid="16"/>
                                        </p:tgtEl>
                                        <p:attrNameLst>
                                          <p:attrName>ppt_x</p:attrName>
                                          <p:attrName>ppt_y</p:attrName>
                                        </p:attrNameLst>
                                      </p:cBhvr>
                                    </p:animMotion>
                                  </p:childTnLst>
                                </p:cTn>
                              </p:par>
                            </p:childTnLst>
                          </p:cTn>
                        </p:par>
                        <p:par>
                          <p:cTn id="46" fill="hold">
                            <p:stCondLst>
                              <p:cond delay="35030"/>
                            </p:stCondLst>
                            <p:childTnLst>
                              <p:par>
                                <p:cTn id="47" presetID="2" presetClass="exit" presetSubtype="4" fill="hold" nodeType="afterEffect">
                                  <p:stCondLst>
                                    <p:cond delay="0"/>
                                  </p:stCondLst>
                                  <p:childTnLst>
                                    <p:anim calcmode="lin" valueType="num">
                                      <p:cBhvr additive="base">
                                        <p:cTn id="48" dur="500"/>
                                        <p:tgtEl>
                                          <p:spTgt spid="16"/>
                                        </p:tgtEl>
                                        <p:attrNameLst>
                                          <p:attrName>ppt_x</p:attrName>
                                        </p:attrNameLst>
                                      </p:cBhvr>
                                      <p:tavLst>
                                        <p:tav tm="0">
                                          <p:val>
                                            <p:strVal val="ppt_x"/>
                                          </p:val>
                                        </p:tav>
                                        <p:tav tm="100000">
                                          <p:val>
                                            <p:strVal val="ppt_x"/>
                                          </p:val>
                                        </p:tav>
                                      </p:tavLst>
                                    </p:anim>
                                    <p:anim calcmode="lin" valueType="num">
                                      <p:cBhvr additive="base">
                                        <p:cTn id="49" dur="500"/>
                                        <p:tgtEl>
                                          <p:spTgt spid="16"/>
                                        </p:tgtEl>
                                        <p:attrNameLst>
                                          <p:attrName>ppt_y</p:attrName>
                                        </p:attrNameLst>
                                      </p:cBhvr>
                                      <p:tavLst>
                                        <p:tav tm="0">
                                          <p:val>
                                            <p:strVal val="ppt_y"/>
                                          </p:val>
                                        </p:tav>
                                        <p:tav tm="100000">
                                          <p:val>
                                            <p:strVal val="1+ppt_h/2"/>
                                          </p:val>
                                        </p:tav>
                                      </p:tavLst>
                                    </p:anim>
                                    <p:set>
                                      <p:cBhvr>
                                        <p:cTn id="50" dur="1" fill="hold">
                                          <p:stCondLst>
                                            <p:cond delay="4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539655061"/>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2854533" y="1689844"/>
            <a:ext cx="12138819" cy="4539506"/>
          </a:xfrm>
          <a:prstGeom prst="rect">
            <a:avLst/>
          </a:prstGeom>
          <a:noFill/>
        </p:spPr>
        <p:txBody>
          <a:bodyPr wrap="square" lIns="121725" tIns="60862" rIns="121725" bIns="60862" rtlCol="0">
            <a:spAutoFit/>
          </a:bodyPr>
          <a:lstStyle/>
          <a:p>
            <a:pPr algn="ctr"/>
            <a:r>
              <a:rPr lang="vi-VN" sz="28700" smtClean="0">
                <a:solidFill>
                  <a:srgbClr val="FF0000"/>
                </a:solidFill>
                <a:latin typeface="HP001 4 hàng" pitchFamily="34" charset="0"/>
              </a:rPr>
              <a:t>lō </a:t>
            </a:r>
            <a:endParaRPr lang="en-US" sz="28700">
              <a:solidFill>
                <a:srgbClr val="FF0000"/>
              </a:solidFill>
              <a:latin typeface="HP001 4 hàng" pitchFamily="34" charset="0"/>
            </a:endParaRPr>
          </a:p>
        </p:txBody>
      </p:sp>
      <p:sp>
        <p:nvSpPr>
          <p:cNvPr id="13" name="TextBox 12"/>
          <p:cNvSpPr txBox="1"/>
          <p:nvPr/>
        </p:nvSpPr>
        <p:spPr>
          <a:xfrm>
            <a:off x="7218049" y="3066997"/>
            <a:ext cx="5417550" cy="2323515"/>
          </a:xfrm>
          <a:prstGeom prst="rect">
            <a:avLst/>
          </a:prstGeom>
          <a:noFill/>
        </p:spPr>
        <p:txBody>
          <a:bodyPr wrap="square" lIns="121725" tIns="60862" rIns="121725" bIns="60862" rtlCol="0">
            <a:spAutoFit/>
          </a:bodyPr>
          <a:lstStyle/>
          <a:p>
            <a:r>
              <a:rPr lang="vi-VN" sz="14300" smtClean="0">
                <a:solidFill>
                  <a:srgbClr val="FF0000"/>
                </a:solidFill>
                <a:latin typeface="HP001 4 hàng" pitchFamily="34" charset="0"/>
              </a:rPr>
              <a:t>lō </a:t>
            </a:r>
            <a:endParaRPr lang="en-US" sz="14300">
              <a:solidFill>
                <a:srgbClr val="FF0000"/>
              </a:solidFill>
              <a:latin typeface="HP001 4 hàng" pitchFamily="34" charset="0"/>
            </a:endParaRPr>
          </a:p>
        </p:txBody>
      </p:sp>
      <p:pic>
        <p:nvPicPr>
          <p:cNvPr id="20"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001109" y="-1243892"/>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602896" y="-1016948"/>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839142" y="-2101326"/>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1214877" y="-485494"/>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953317" y="-1402509"/>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1.78021E-6 -3.7037E-6 L 0.03994 -0.13495 L 0.06421 -0.21944 L 0.08066 -0.28333 L 0.08771 -0.33611 L 0.09006 -0.37083 L 0.08771 -0.39583 L 0.08457 -0.4125 L 0.07988 -0.42361 L 0.07283 -0.42778 L 0.0603 -0.41944 L 0.0509 -0.40694 L 0.04229 -0.37917 L 0.03759 -0.34167 L 0.03367 -0.29583 L 0.03367 -0.07083 L 0.03367 -0.00139 L 0.03759 0.03194 L 0.04072 0.05278 L 0.04777 0.07361 L 0.05325 0.08472 L 0.05951 0.09028 L 0.06343 0.09583 L 0.07361 0.09722 L 0.08301 0.09444 L 0.09475 0.07917 L 0.10415 0.0581 L 0.1159 0.01944 L 0.11903 -0.01667 L 0.12373 -0.04583 L 0.13078 -0.06944 L 0.14565 -0.09167 L 0.16132 -0.10278 L 0.17385 -0.1 L 0.18716 -0.0875 L 0.19499 -0.08194 L 0.17698 -0.09745 L 0.16367 -0.10162 L 0.1527 -0.09606 L 0.14017 -0.08495 L 0.13312 -0.06944 L 0.12294 -0.04028 L 0.11903 -0.00556 L 0.12138 0.02917 L 0.12686 0.05278 L 0.13626 0.075 L 0.148 0.08889 L 0.15818 0.09444 L 0.16915 0.09444 L 0.18481 0.08611 L 0.20047 0.06111 L 0.20987 0.02778 L 0.21222 -0.00278 L 0.20987 -0.02778 L 0.20517 -0.05 L 0.19969 -0.06944 L 0.19186 -0.08634 " pathEditMode="relative" ptsTypes="AAAAAAAAAAAAAAAAAAAAAAAAAAAAAAAAAAAAAAAAAAAAAAAAAAAAAAAAA">
                                      <p:cBhvr>
                                        <p:cTn id="11" dur="12000" fill="hold"/>
                                        <p:tgtEl>
                                          <p:spTgt spid="21"/>
                                        </p:tgtEl>
                                        <p:attrNameLst>
                                          <p:attrName>ppt_x</p:attrName>
                                          <p:attrName>ppt_y</p:attrName>
                                        </p:attrNameLst>
                                      </p:cBhvr>
                                    </p:animMotion>
                                  </p:childTnLst>
                                </p:cTn>
                              </p:par>
                            </p:childTnLst>
                          </p:cTn>
                        </p:par>
                        <p:par>
                          <p:cTn id="12" fill="hold">
                            <p:stCondLst>
                              <p:cond delay="12500"/>
                            </p:stCondLst>
                            <p:childTnLst>
                              <p:par>
                                <p:cTn id="13" presetID="10" presetClass="exit" presetSubtype="0" fill="hold" nodeType="afterEffect">
                                  <p:stCondLst>
                                    <p:cond delay="0"/>
                                  </p:stCondLst>
                                  <p:childTnLst>
                                    <p:animEffect transition="out" filter="fade">
                                      <p:cBhvr>
                                        <p:cTn id="14" dur="10"/>
                                        <p:tgtEl>
                                          <p:spTgt spid="21"/>
                                        </p:tgtEl>
                                      </p:cBhvr>
                                    </p:animEffect>
                                    <p:set>
                                      <p:cBhvr>
                                        <p:cTn id="15" dur="1" fill="hold">
                                          <p:stCondLst>
                                            <p:cond delay="9"/>
                                          </p:stCondLst>
                                        </p:cTn>
                                        <p:tgtEl>
                                          <p:spTgt spid="21"/>
                                        </p:tgtEl>
                                        <p:attrNameLst>
                                          <p:attrName>style.visibility</p:attrName>
                                        </p:attrNameLst>
                                      </p:cBhvr>
                                      <p:to>
                                        <p:strVal val="hidden"/>
                                      </p:to>
                                    </p:set>
                                  </p:childTnLst>
                                </p:cTn>
                              </p:par>
                            </p:childTnLst>
                          </p:cTn>
                        </p:par>
                        <p:par>
                          <p:cTn id="16" fill="hold">
                            <p:stCondLst>
                              <p:cond delay="1251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
                                        <p:tgtEl>
                                          <p:spTgt spid="14"/>
                                        </p:tgtEl>
                                      </p:cBhvr>
                                    </p:animEffect>
                                  </p:childTnLst>
                                </p:cTn>
                              </p:par>
                            </p:childTnLst>
                          </p:cTn>
                        </p:par>
                        <p:par>
                          <p:cTn id="20" fill="hold">
                            <p:stCondLst>
                              <p:cond delay="12520"/>
                            </p:stCondLst>
                            <p:childTnLst>
                              <p:par>
                                <p:cTn id="21" presetID="0" presetClass="path" presetSubtype="0" accel="50000" decel="50000" fill="hold" nodeType="afterEffect">
                                  <p:stCondLst>
                                    <p:cond delay="0"/>
                                  </p:stCondLst>
                                  <p:childTnLst>
                                    <p:animMotion origin="layout" path="M -2.93065E-6 -0.00023 L -0.0047 0.0125 L -0.0047 0.02199 L -0.00313 0.03194 L 0.01019 0.03727 L 0.02508 0.03194 L 0.03918 0.01782 L 0.04937 0.00116 L 0.05956 -0.02222 L 0.05943 -0.15046 L 0.06112 0.13032 L 0.06112 0.15231 L 0.06426 0.16366 L 0.06974 0.17037 L 0.0768 0.17315 L 0.08306 0.17315 L 0.0909 0.16505 L 0.09795 0.1537 L 0.10814 0.12755 L 0.11519 0.10394 L 0.12381 0.07338 " pathEditMode="relative" rAng="0" ptsTypes="AAAAAAAAAAAAAAAAAAAAA">
                                      <p:cBhvr>
                                        <p:cTn id="22" dur="5000" fill="hold"/>
                                        <p:tgtEl>
                                          <p:spTgt spid="14"/>
                                        </p:tgtEl>
                                        <p:attrNameLst>
                                          <p:attrName>ppt_x</p:attrName>
                                          <p:attrName>ppt_y</p:attrName>
                                        </p:attrNameLst>
                                      </p:cBhvr>
                                      <p:rCtr x="5955" y="1157"/>
                                    </p:animMotion>
                                  </p:childTnLst>
                                </p:cTn>
                              </p:par>
                            </p:childTnLst>
                          </p:cTn>
                        </p:par>
                        <p:par>
                          <p:cTn id="23" fill="hold">
                            <p:stCondLst>
                              <p:cond delay="17520"/>
                            </p:stCondLst>
                            <p:childTnLst>
                              <p:par>
                                <p:cTn id="24" presetID="10" presetClass="exit" presetSubtype="0" fill="hold" nodeType="after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par>
                          <p:cTn id="27" fill="hold">
                            <p:stCondLst>
                              <p:cond delay="1802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18520"/>
                            </p:stCondLst>
                            <p:childTnLst>
                              <p:par>
                                <p:cTn id="32" presetID="0" presetClass="path" presetSubtype="0" accel="50000" decel="50000" fill="hold" nodeType="afterEffect">
                                  <p:stCondLst>
                                    <p:cond delay="0"/>
                                  </p:stCondLst>
                                  <p:childTnLst>
                                    <p:animMotion origin="layout" path="M -1.93211E-6 3.33333E-6 L 0.00731 -0.00741 L 0.01671 -0.01759 L 0.02297 -0.02778 L 0.02663 -0.03519 L 0.0329 -0.02222 L 0.03968 -0.01204 L 0.05169 3.33333E-6 " pathEditMode="relative" ptsTypes="AAAAAAAA">
                                      <p:cBhvr>
                                        <p:cTn id="33" dur="2000" fill="hold"/>
                                        <p:tgtEl>
                                          <p:spTgt spid="17"/>
                                        </p:tgtEl>
                                        <p:attrNameLst>
                                          <p:attrName>ppt_x</p:attrName>
                                          <p:attrName>ppt_y</p:attrName>
                                        </p:attrNameLst>
                                      </p:cBhvr>
                                    </p:animMotion>
                                  </p:childTnLst>
                                </p:cTn>
                              </p:par>
                            </p:childTnLst>
                          </p:cTn>
                        </p:par>
                        <p:par>
                          <p:cTn id="34" fill="hold">
                            <p:stCondLst>
                              <p:cond delay="20520"/>
                            </p:stCondLst>
                            <p:childTnLst>
                              <p:par>
                                <p:cTn id="35" presetID="10" presetClass="exit" presetSubtype="0" fill="hold" nodeType="after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par>
                          <p:cTn id="38" fill="hold">
                            <p:stCondLst>
                              <p:cond delay="21020"/>
                            </p:stCondLst>
                            <p:childTnLst>
                              <p:par>
                                <p:cTn id="39" presetID="10" presetClass="entr" presetSubtype="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par>
                          <p:cTn id="42" fill="hold">
                            <p:stCondLst>
                              <p:cond delay="21520"/>
                            </p:stCondLst>
                            <p:childTnLst>
                              <p:par>
                                <p:cTn id="43" presetID="0" presetClass="path" presetSubtype="0" accel="50000" decel="50000" fill="hold" nodeType="afterEffect">
                                  <p:stCondLst>
                                    <p:cond delay="0"/>
                                  </p:stCondLst>
                                  <p:childTnLst>
                                    <p:animMotion origin="layout" path="M 1.30514E-6 5.18519E-6 L 0.05795 0.00024 " pathEditMode="relative" ptsTypes="AA">
                                      <p:cBhvr>
                                        <p:cTn id="44" dur="2000" fill="hold"/>
                                        <p:tgtEl>
                                          <p:spTgt spid="20"/>
                                        </p:tgtEl>
                                        <p:attrNameLst>
                                          <p:attrName>ppt_x</p:attrName>
                                          <p:attrName>ppt_y</p:attrName>
                                        </p:attrNameLst>
                                      </p:cBhvr>
                                    </p:animMotion>
                                  </p:childTnLst>
                                </p:cTn>
                              </p:par>
                            </p:childTnLst>
                          </p:cTn>
                        </p:par>
                        <p:par>
                          <p:cTn id="45" fill="hold">
                            <p:stCondLst>
                              <p:cond delay="23520"/>
                            </p:stCondLst>
                            <p:childTnLst>
                              <p:par>
                                <p:cTn id="46" presetID="10" presetClass="exit" presetSubtype="0" fill="hold" nodeType="afterEffect">
                                  <p:stCondLst>
                                    <p:cond delay="0"/>
                                  </p:stCondLst>
                                  <p:childTnLst>
                                    <p:animEffect transition="out" filter="fad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childTnLst>
                          </p:cTn>
                        </p:par>
                        <p:par>
                          <p:cTn id="49" fill="hold">
                            <p:stCondLst>
                              <p:cond delay="24020"/>
                            </p:stCondLst>
                            <p:childTnLst>
                              <p:par>
                                <p:cTn id="50" presetID="10"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750"/>
                                        <p:tgtEl>
                                          <p:spTgt spid="15"/>
                                        </p:tgtEl>
                                      </p:cBhvr>
                                    </p:animEffect>
                                  </p:childTnLst>
                                </p:cTn>
                              </p:par>
                            </p:childTnLst>
                          </p:cTn>
                        </p:par>
                        <p:par>
                          <p:cTn id="53" fill="hold">
                            <p:stCondLst>
                              <p:cond delay="24770"/>
                            </p:stCondLst>
                            <p:childTnLst>
                              <p:par>
                                <p:cTn id="54" presetID="0" presetClass="path" presetSubtype="0" accel="50000" decel="50000" fill="hold" nodeType="afterEffect">
                                  <p:stCondLst>
                                    <p:cond delay="0"/>
                                  </p:stCondLst>
                                  <p:childTnLst>
                                    <p:animMotion origin="layout" path="M -1.03093E-7 -1.62812E-6 L -0.02662 0.04556 " pathEditMode="relative" ptsTypes="AA">
                                      <p:cBhvr>
                                        <p:cTn id="55" dur="2000" fill="hold"/>
                                        <p:tgtEl>
                                          <p:spTgt spid="15"/>
                                        </p:tgtEl>
                                        <p:attrNameLst>
                                          <p:attrName>ppt_x</p:attrName>
                                          <p:attrName>ppt_y</p:attrName>
                                        </p:attrNameLst>
                                      </p:cBhvr>
                                    </p:animMotion>
                                  </p:childTnLst>
                                </p:cTn>
                              </p:par>
                            </p:childTnLst>
                          </p:cTn>
                        </p:par>
                        <p:par>
                          <p:cTn id="56" fill="hold">
                            <p:stCondLst>
                              <p:cond delay="26770"/>
                            </p:stCondLst>
                            <p:childTnLst>
                              <p:par>
                                <p:cTn id="57" presetID="2" presetClass="exit" presetSubtype="4" fill="hold" nodeType="afterEffect">
                                  <p:stCondLst>
                                    <p:cond delay="0"/>
                                  </p:stCondLst>
                                  <p:childTnLst>
                                    <p:anim calcmode="lin" valueType="num">
                                      <p:cBhvr additive="base">
                                        <p:cTn id="58" dur="500"/>
                                        <p:tgtEl>
                                          <p:spTgt spid="15"/>
                                        </p:tgtEl>
                                        <p:attrNameLst>
                                          <p:attrName>ppt_x</p:attrName>
                                        </p:attrNameLst>
                                      </p:cBhvr>
                                      <p:tavLst>
                                        <p:tav tm="0">
                                          <p:val>
                                            <p:strVal val="ppt_x"/>
                                          </p:val>
                                        </p:tav>
                                        <p:tav tm="100000">
                                          <p:val>
                                            <p:strVal val="ppt_x"/>
                                          </p:val>
                                        </p:tav>
                                      </p:tavLst>
                                    </p:anim>
                                    <p:anim calcmode="lin" valueType="num">
                                      <p:cBhvr additive="base">
                                        <p:cTn id="59" dur="500"/>
                                        <p:tgtEl>
                                          <p:spTgt spid="15"/>
                                        </p:tgtEl>
                                        <p:attrNameLst>
                                          <p:attrName>ppt_y</p:attrName>
                                        </p:attrNameLst>
                                      </p:cBhvr>
                                      <p:tavLst>
                                        <p:tav tm="0">
                                          <p:val>
                                            <p:strVal val="ppt_y"/>
                                          </p:val>
                                        </p:tav>
                                        <p:tav tm="100000">
                                          <p:val>
                                            <p:strVal val="1+ppt_h/2"/>
                                          </p:val>
                                        </p:tav>
                                      </p:tavLst>
                                    </p:anim>
                                    <p:set>
                                      <p:cBhvr>
                                        <p:cTn id="60" dur="1" fill="hold">
                                          <p:stCondLst>
                                            <p:cond delay="499"/>
                                          </p:stCondLst>
                                        </p:cTn>
                                        <p:tgtEl>
                                          <p:spTgt spid="1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344436240"/>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3135975" y="1689844"/>
            <a:ext cx="12138819" cy="4539506"/>
          </a:xfrm>
          <a:prstGeom prst="rect">
            <a:avLst/>
          </a:prstGeom>
          <a:noFill/>
        </p:spPr>
        <p:txBody>
          <a:bodyPr wrap="square" lIns="121725" tIns="60862" rIns="121725" bIns="60862" rtlCol="0">
            <a:spAutoFit/>
          </a:bodyPr>
          <a:lstStyle/>
          <a:p>
            <a:pPr algn="ctr"/>
            <a:r>
              <a:rPr lang="lt-LT" sz="28700" smtClean="0">
                <a:solidFill>
                  <a:srgbClr val="FF0000"/>
                </a:solidFill>
                <a:latin typeface="HP001 4 hàng" pitchFamily="34" charset="0"/>
              </a:rPr>
              <a:t>ė </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2" name="TextBox 11"/>
          <p:cNvSpPr txBox="1"/>
          <p:nvPr/>
        </p:nvSpPr>
        <p:spPr>
          <a:xfrm>
            <a:off x="6842919" y="3066997"/>
            <a:ext cx="5417550" cy="2323515"/>
          </a:xfrm>
          <a:prstGeom prst="rect">
            <a:avLst/>
          </a:prstGeom>
          <a:noFill/>
        </p:spPr>
        <p:txBody>
          <a:bodyPr wrap="square" lIns="121725" tIns="60862" rIns="121725" bIns="60862" rtlCol="0">
            <a:spAutoFit/>
          </a:bodyPr>
          <a:lstStyle/>
          <a:p>
            <a:r>
              <a:rPr lang="lt-LT" sz="14300">
                <a:solidFill>
                  <a:srgbClr val="FF0000"/>
                </a:solidFill>
                <a:latin typeface="HP001 4 hàng" pitchFamily="34" charset="0"/>
              </a:rPr>
              <a:t> ė </a:t>
            </a:r>
            <a:endParaRPr lang="en-US" sz="14300">
              <a:solidFill>
                <a:srgbClr val="FF0000"/>
              </a:solidFill>
              <a:latin typeface="HP001 4 hàng" pitchFamily="34" charset="0"/>
            </a:endParaRP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8742" y="-1008567"/>
            <a:ext cx="3613377" cy="435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07768" y="-1243892"/>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609555" y="-1016948"/>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609554" y="-1807782"/>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597102" y="-1353459"/>
            <a:ext cx="3667618"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1.3577E-6 -2.90606E-6 L -0.00875 -0.0155 L -0.01319 -0.02105 L -0.02011 -0.02545 L -0.03003 -0.02661 L -0.03695 -0.02545 L -0.04452 -0.02337 L -0.05131 -0.01966 L -0.05914 -0.00948 L -0.06671 0.00509 L -0.07233 0.0206 L -0.07585 0.03725 L -0.07898 0.06132 L -0.07794 0.09186 L -0.07481 0.11685 L -0.06436 0.14369 L -0.05261 0.16127 L -0.04321 0.17029 L -0.03133 0.17307 L -0.01697 0.16474 L -0.0064 0.1497 L 0.00352 0.12842 L 0.00783 0.10736 L 0.00953 0.08237 L 0.00992 0.06132 L 0.00822 0.03887 L 0.00378 0.01782 L -0.00157 -0.00254 " pathEditMode="relative" rAng="0" ptsTypes="AAAAAAAAAAAAAAAAAAAAAAAAAAAA">
                                      <p:cBhvr>
                                        <p:cTn id="11" dur="7000" fill="hold"/>
                                        <p:tgtEl>
                                          <p:spTgt spid="13"/>
                                        </p:tgtEl>
                                        <p:attrNameLst>
                                          <p:attrName>ppt_x</p:attrName>
                                          <p:attrName>ppt_y</p:attrName>
                                        </p:attrNameLst>
                                      </p:cBhvr>
                                      <p:rCtr x="-3460" y="7311"/>
                                    </p:animMotion>
                                  </p:childTnLst>
                                </p:cTn>
                              </p:par>
                            </p:childTnLst>
                          </p:cTn>
                        </p:par>
                        <p:par>
                          <p:cTn id="12" fill="hold">
                            <p:stCondLst>
                              <p:cond delay="7500"/>
                            </p:stCondLst>
                            <p:childTnLst>
                              <p:par>
                                <p:cTn id="13" presetID="10" presetClass="exit" presetSubtype="0" fill="hold" nodeType="afterEffect">
                                  <p:stCondLst>
                                    <p:cond delay="0"/>
                                  </p:stCondLst>
                                  <p:childTnLst>
                                    <p:animEffect transition="out" filter="fade">
                                      <p:cBhvr>
                                        <p:cTn id="14" dur="10"/>
                                        <p:tgtEl>
                                          <p:spTgt spid="13"/>
                                        </p:tgtEl>
                                      </p:cBhvr>
                                    </p:animEffect>
                                    <p:set>
                                      <p:cBhvr>
                                        <p:cTn id="15" dur="1" fill="hold">
                                          <p:stCondLst>
                                            <p:cond delay="9"/>
                                          </p:stCondLst>
                                        </p:cTn>
                                        <p:tgtEl>
                                          <p:spTgt spid="13"/>
                                        </p:tgtEl>
                                        <p:attrNameLst>
                                          <p:attrName>style.visibility</p:attrName>
                                        </p:attrNameLst>
                                      </p:cBhvr>
                                      <p:to>
                                        <p:strVal val="hidden"/>
                                      </p:to>
                                    </p:set>
                                  </p:childTnLst>
                                </p:cTn>
                              </p:par>
                            </p:childTnLst>
                          </p:cTn>
                        </p:par>
                        <p:par>
                          <p:cTn id="16" fill="hold">
                            <p:stCondLst>
                              <p:cond delay="751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
                                        <p:tgtEl>
                                          <p:spTgt spid="21"/>
                                        </p:tgtEl>
                                      </p:cBhvr>
                                    </p:animEffect>
                                  </p:childTnLst>
                                </p:cTn>
                              </p:par>
                            </p:childTnLst>
                          </p:cTn>
                        </p:par>
                        <p:par>
                          <p:cTn id="20" fill="hold">
                            <p:stCondLst>
                              <p:cond delay="7520"/>
                            </p:stCondLst>
                            <p:childTnLst>
                              <p:par>
                                <p:cTn id="21" presetID="0" presetClass="path" presetSubtype="0" accel="50000" decel="50000" fill="hold" nodeType="afterEffect">
                                  <p:stCondLst>
                                    <p:cond delay="0"/>
                                  </p:stCondLst>
                                  <p:childTnLst>
                                    <p:animMotion origin="layout" path="M -4.32415E-6 -0.00023 L -0.0047 0.0125 L -0.0047 0.02199 L -0.00313 0.03194 L 0.01019 0.03727 L 0.02508 0.03194 L 0.03918 0.01759 L 0.04937 0.00116 L 0.05956 -0.02222 L 0.05943 -0.14352 L 0.06112 0.13032 L 0.06112 0.15208 L 0.06426 0.16366 L 0.06974 0.17037 L 0.0768 0.17315 L 0.08307 0.17315 L 0.0909 0.16505 L 0.09795 0.1537 L 0.10814 0.12731 L 0.11519 0.10394 L 0.12381 0.07338 " pathEditMode="relative" rAng="0" ptsTypes="AAAAAAAAAAAAAAAAAAAAA">
                                      <p:cBhvr>
                                        <p:cTn id="22" dur="5000" fill="hold"/>
                                        <p:tgtEl>
                                          <p:spTgt spid="21"/>
                                        </p:tgtEl>
                                        <p:attrNameLst>
                                          <p:attrName>ppt_x</p:attrName>
                                          <p:attrName>ppt_y</p:attrName>
                                        </p:attrNameLst>
                                      </p:cBhvr>
                                      <p:rCtr x="5955" y="1505"/>
                                    </p:animMotion>
                                  </p:childTnLst>
                                </p:cTn>
                              </p:par>
                            </p:childTnLst>
                          </p:cTn>
                        </p:par>
                        <p:par>
                          <p:cTn id="23" fill="hold">
                            <p:stCondLst>
                              <p:cond delay="12520"/>
                            </p:stCondLst>
                            <p:childTnLst>
                              <p:par>
                                <p:cTn id="24" presetID="10" presetClass="exit" presetSubtype="0" fill="hold" nodeType="after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par>
                          <p:cTn id="27" fill="hold">
                            <p:stCondLst>
                              <p:cond delay="1302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13520"/>
                            </p:stCondLst>
                            <p:childTnLst>
                              <p:par>
                                <p:cTn id="32" presetID="0" presetClass="path" presetSubtype="0" accel="50000" decel="50000" fill="hold" nodeType="afterEffect">
                                  <p:stCondLst>
                                    <p:cond delay="0"/>
                                  </p:stCondLst>
                                  <p:childTnLst>
                                    <p:animMotion origin="layout" path="M 3.12757E-6 8.14815E-6 L 0.00617 -0.00555 L 0.01543 -0.00555 L 0.02083 0.00278 L 0.0216 0.0139 L 0.01929 0.0264 L 0.0108 0.04167 L 3.12757E-6 0.05001 " pathEditMode="relative" ptsTypes="AAAAAAAA">
                                      <p:cBhvr>
                                        <p:cTn id="33" dur="2000" fill="hold"/>
                                        <p:tgtEl>
                                          <p:spTgt spid="23"/>
                                        </p:tgtEl>
                                        <p:attrNameLst>
                                          <p:attrName>ppt_x</p:attrName>
                                          <p:attrName>ppt_y</p:attrName>
                                        </p:attrNameLst>
                                      </p:cBhvr>
                                    </p:animMotion>
                                  </p:childTnLst>
                                </p:cTn>
                              </p:par>
                            </p:childTnLst>
                          </p:cTn>
                        </p:par>
                        <p:par>
                          <p:cTn id="34" fill="hold">
                            <p:stCondLst>
                              <p:cond delay="15520"/>
                            </p:stCondLst>
                            <p:childTnLst>
                              <p:par>
                                <p:cTn id="35" presetID="10" presetClass="exit" presetSubtype="0" fill="hold" nodeType="after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par>
                          <p:cTn id="38" fill="hold">
                            <p:stCondLst>
                              <p:cond delay="16020"/>
                            </p:stCondLst>
                            <p:childTnLst>
                              <p:par>
                                <p:cTn id="39" presetID="10" presetClass="entr" presetSubtype="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par>
                          <p:cTn id="42" fill="hold">
                            <p:stCondLst>
                              <p:cond delay="16520"/>
                            </p:stCondLst>
                            <p:childTnLst>
                              <p:par>
                                <p:cTn id="43" presetID="0" presetClass="path" presetSubtype="0" accel="50000" decel="50000" fill="hold" nodeType="afterEffect">
                                  <p:stCondLst>
                                    <p:cond delay="0"/>
                                  </p:stCondLst>
                                  <p:childTnLst>
                                    <p:animMotion origin="layout" path="M 1.30514E-6 5.18519E-6 L 0.05795 0.00024 " pathEditMode="relative" ptsTypes="AA">
                                      <p:cBhvr>
                                        <p:cTn id="44" dur="2000" fill="hold"/>
                                        <p:tgtEl>
                                          <p:spTgt spid="20"/>
                                        </p:tgtEl>
                                        <p:attrNameLst>
                                          <p:attrName>ppt_x</p:attrName>
                                          <p:attrName>ppt_y</p:attrName>
                                        </p:attrNameLst>
                                      </p:cBhvr>
                                    </p:animMotion>
                                  </p:childTnLst>
                                </p:cTn>
                              </p:par>
                            </p:childTnLst>
                          </p:cTn>
                        </p:par>
                        <p:par>
                          <p:cTn id="45" fill="hold">
                            <p:stCondLst>
                              <p:cond delay="18520"/>
                            </p:stCondLst>
                            <p:childTnLst>
                              <p:par>
                                <p:cTn id="46" presetID="10" presetClass="exit" presetSubtype="0" fill="hold" nodeType="afterEffect">
                                  <p:stCondLst>
                                    <p:cond delay="0"/>
                                  </p:stCondLst>
                                  <p:childTnLst>
                                    <p:animEffect transition="out" filter="fad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childTnLst>
                          </p:cTn>
                        </p:par>
                        <p:par>
                          <p:cTn id="49" fill="hold">
                            <p:stCondLst>
                              <p:cond delay="19020"/>
                            </p:stCondLst>
                            <p:childTnLst>
                              <p:par>
                                <p:cTn id="50" presetID="10" presetClass="entr" presetSubtype="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750"/>
                                        <p:tgtEl>
                                          <p:spTgt spid="22"/>
                                        </p:tgtEl>
                                      </p:cBhvr>
                                    </p:animEffect>
                                  </p:childTnLst>
                                </p:cTn>
                              </p:par>
                            </p:childTnLst>
                          </p:cTn>
                        </p:par>
                        <p:par>
                          <p:cTn id="53" fill="hold">
                            <p:stCondLst>
                              <p:cond delay="19770"/>
                            </p:stCondLst>
                            <p:childTnLst>
                              <p:par>
                                <p:cTn id="54" presetID="0" presetClass="path" presetSubtype="0" accel="50000" decel="50000" fill="hold" nodeType="afterEffect">
                                  <p:stCondLst>
                                    <p:cond delay="0"/>
                                  </p:stCondLst>
                                  <p:childTnLst>
                                    <p:animMotion origin="layout" path="M -1.03093E-7 -1.62812E-6 L -0.02662 0.04556 " pathEditMode="relative" ptsTypes="AA">
                                      <p:cBhvr>
                                        <p:cTn id="55" dur="2000" fill="hold"/>
                                        <p:tgtEl>
                                          <p:spTgt spid="22"/>
                                        </p:tgtEl>
                                        <p:attrNameLst>
                                          <p:attrName>ppt_x</p:attrName>
                                          <p:attrName>ppt_y</p:attrName>
                                        </p:attrNameLst>
                                      </p:cBhvr>
                                    </p:animMotion>
                                  </p:childTnLst>
                                </p:cTn>
                              </p:par>
                            </p:childTnLst>
                          </p:cTn>
                        </p:par>
                        <p:par>
                          <p:cTn id="56" fill="hold">
                            <p:stCondLst>
                              <p:cond delay="21770"/>
                            </p:stCondLst>
                            <p:childTnLst>
                              <p:par>
                                <p:cTn id="57" presetID="2" presetClass="exit" presetSubtype="4" fill="hold" nodeType="afterEffect">
                                  <p:stCondLst>
                                    <p:cond delay="0"/>
                                  </p:stCondLst>
                                  <p:childTnLst>
                                    <p:anim calcmode="lin" valueType="num">
                                      <p:cBhvr additive="base">
                                        <p:cTn id="58" dur="500"/>
                                        <p:tgtEl>
                                          <p:spTgt spid="22"/>
                                        </p:tgtEl>
                                        <p:attrNameLst>
                                          <p:attrName>ppt_x</p:attrName>
                                        </p:attrNameLst>
                                      </p:cBhvr>
                                      <p:tavLst>
                                        <p:tav tm="0">
                                          <p:val>
                                            <p:strVal val="ppt_x"/>
                                          </p:val>
                                        </p:tav>
                                        <p:tav tm="100000">
                                          <p:val>
                                            <p:strVal val="ppt_x"/>
                                          </p:val>
                                        </p:tav>
                                      </p:tavLst>
                                    </p:anim>
                                    <p:anim calcmode="lin" valueType="num">
                                      <p:cBhvr additive="base">
                                        <p:cTn id="59" dur="500"/>
                                        <p:tgtEl>
                                          <p:spTgt spid="22"/>
                                        </p:tgtEl>
                                        <p:attrNameLst>
                                          <p:attrName>ppt_y</p:attrName>
                                        </p:attrNameLst>
                                      </p:cBhvr>
                                      <p:tavLst>
                                        <p:tav tm="0">
                                          <p:val>
                                            <p:strVal val="ppt_y"/>
                                          </p:val>
                                        </p:tav>
                                        <p:tav tm="100000">
                                          <p:val>
                                            <p:strVal val="1+ppt_h/2"/>
                                          </p:val>
                                        </p:tav>
                                      </p:tavLst>
                                    </p:anim>
                                    <p:set>
                                      <p:cBhvr>
                                        <p:cTn id="60" dur="1" fill="hold">
                                          <p:stCondLst>
                                            <p:cond delay="499"/>
                                          </p:stCondLst>
                                        </p:cTn>
                                        <p:tgtEl>
                                          <p:spTgt spid="2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30699907"/>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5623718" y="999034"/>
            <a:ext cx="6538119"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a:rPr>
              <a:t>Ō</a:t>
            </a:r>
            <a:r>
              <a:rPr lang="en-US" sz="18000" smtClean="0">
                <a:solidFill>
                  <a:srgbClr val="FF0000"/>
                </a:solidFill>
                <a:latin typeface="HP001 4 hàng" pitchFamily="34" charset="0"/>
              </a:rPr>
              <a:t>  </a:t>
            </a:r>
            <a:r>
              <a:rPr lang="en-US" sz="9000">
                <a:solidFill>
                  <a:srgbClr val="FF0000"/>
                </a:solidFill>
                <a:latin typeface="HP001 4 hàng"/>
              </a:rPr>
              <a:t>Ō</a:t>
            </a:r>
            <a:endParaRPr lang="en-US" sz="9000">
              <a:solidFill>
                <a:srgbClr val="FF0000"/>
              </a:solidFill>
              <a:latin typeface="HP001 4 hàng" pitchFamily="34" charset="0"/>
            </a:endParaRPr>
          </a:p>
        </p:txBody>
      </p:sp>
      <p:sp>
        <p:nvSpPr>
          <p:cNvPr id="15" name="TextBox 14"/>
          <p:cNvSpPr txBox="1"/>
          <p:nvPr/>
        </p:nvSpPr>
        <p:spPr>
          <a:xfrm>
            <a:off x="539389" y="1004661"/>
            <a:ext cx="6624334" cy="2892902"/>
          </a:xfrm>
          <a:prstGeom prst="rect">
            <a:avLst/>
          </a:prstGeom>
          <a:noFill/>
        </p:spPr>
        <p:txBody>
          <a:bodyPr wrap="square" lIns="121725" tIns="60862" rIns="121725" bIns="60862" rtlCol="0">
            <a:spAutoFit/>
          </a:bodyPr>
          <a:lstStyle/>
          <a:p>
            <a:r>
              <a:rPr lang="el-GR" sz="18000">
                <a:solidFill>
                  <a:srgbClr val="FF0000"/>
                </a:solidFill>
                <a:latin typeface="HP001 4 hàng"/>
              </a:rPr>
              <a:t>Τ </a:t>
            </a:r>
            <a:r>
              <a:rPr lang="el-GR" sz="9000">
                <a:solidFill>
                  <a:srgbClr val="FF0000"/>
                </a:solidFill>
                <a:latin typeface="HP001 4 hàng"/>
              </a:rPr>
              <a:t>Τ</a:t>
            </a:r>
            <a:endParaRPr lang="en-US" sz="9000">
              <a:solidFill>
                <a:srgbClr val="FF0000"/>
              </a:solidFill>
              <a:latin typeface="HP001 4 hàng" pitchFamily="34" charset="0"/>
            </a:endParaRPr>
          </a:p>
        </p:txBody>
      </p:sp>
      <p:sp>
        <p:nvSpPr>
          <p:cNvPr id="16" name="TextBox 15"/>
          <p:cNvSpPr txBox="1"/>
          <p:nvPr/>
        </p:nvSpPr>
        <p:spPr>
          <a:xfrm>
            <a:off x="370985" y="4655434"/>
            <a:ext cx="6624334" cy="2892902"/>
          </a:xfrm>
          <a:prstGeom prst="rect">
            <a:avLst/>
          </a:prstGeom>
          <a:noFill/>
        </p:spPr>
        <p:txBody>
          <a:bodyPr wrap="square" lIns="121725" tIns="60862" rIns="121725" bIns="60862" rtlCol="0">
            <a:spAutoFit/>
          </a:bodyPr>
          <a:lstStyle/>
          <a:p>
            <a:r>
              <a:rPr lang="lt-LT" sz="18000">
                <a:solidFill>
                  <a:srgbClr val="FF0000"/>
                </a:solidFill>
                <a:latin typeface="HP001 4 hàng" pitchFamily="34" charset="0"/>
              </a:rPr>
              <a:t>ė</a:t>
            </a:r>
            <a:r>
              <a:rPr lang="el-GR" sz="18000" smtClean="0">
                <a:solidFill>
                  <a:srgbClr val="FF0000"/>
                </a:solidFill>
                <a:latin typeface="HP001 4 hàng"/>
              </a:rPr>
              <a:t> </a:t>
            </a:r>
            <a:r>
              <a:rPr lang="lt-LT" sz="9000">
                <a:solidFill>
                  <a:srgbClr val="FF0000"/>
                </a:solidFill>
                <a:latin typeface="HP001 4 hàng" pitchFamily="34" charset="0"/>
              </a:rPr>
              <a:t>ė</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3185319" y="2971799"/>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mặt trời</a:t>
            </a:r>
            <a:endParaRPr lang="en-US" sz="96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3452019" y="1066800"/>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bãi cát</a:t>
            </a:r>
            <a:endParaRPr lang="en-US" sz="9600">
              <a:solidFill>
                <a:srgbClr val="0070C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185319" y="5002813"/>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bật lửa</a:t>
            </a:r>
            <a:endParaRPr lang="en-US" sz="960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22848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083109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64956" y="3126898"/>
            <a:ext cx="10987314" cy="2892902"/>
          </a:xfrm>
          <a:prstGeom prst="rect">
            <a:avLst/>
          </a:prstGeom>
          <a:noFill/>
        </p:spPr>
        <p:txBody>
          <a:bodyPr wrap="square" lIns="121725" tIns="60862" rIns="121725" bIns="60862" rtlCol="0">
            <a:spAutoFit/>
          </a:bodyPr>
          <a:lstStyle/>
          <a:p>
            <a:pPr algn="ctr"/>
            <a:r>
              <a:rPr lang="en-US" sz="18000">
                <a:solidFill>
                  <a:srgbClr val="FF0000"/>
                </a:solidFill>
                <a:latin typeface="HP001 4H"/>
                <a:ea typeface="HP001 4H"/>
              </a:rPr>
              <a:t>lá lō</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37107544"/>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02525" y="3978493"/>
            <a:ext cx="11338719" cy="1507907"/>
          </a:xfrm>
          <a:prstGeom prst="rect">
            <a:avLst/>
          </a:prstGeom>
          <a:noFill/>
        </p:spPr>
        <p:txBody>
          <a:bodyPr wrap="square" lIns="121725" tIns="60862" rIns="121725" bIns="60862" rtlCol="0">
            <a:spAutoFit/>
          </a:bodyPr>
          <a:lstStyle/>
          <a:p>
            <a:pPr algn="ctr"/>
            <a:r>
              <a:rPr lang="en-US" sz="9000">
                <a:solidFill>
                  <a:srgbClr val="FF0000"/>
                </a:solidFill>
                <a:latin typeface="HP001 4 hàng"/>
                <a:ea typeface="HP001 4H"/>
              </a:rPr>
              <a:t>lá lō</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6490163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276852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94406" y="3126898"/>
            <a:ext cx="11338719" cy="2892902"/>
          </a:xfrm>
          <a:prstGeom prst="rect">
            <a:avLst/>
          </a:prstGeom>
          <a:noFill/>
        </p:spPr>
        <p:txBody>
          <a:bodyPr wrap="square" lIns="121725" tIns="60862" rIns="121725" bIns="60862" rtlCol="0">
            <a:spAutoFit/>
          </a:bodyPr>
          <a:lstStyle/>
          <a:p>
            <a:pPr algn="ctr"/>
            <a:r>
              <a:rPr lang="lt-LT" sz="18000">
                <a:solidFill>
                  <a:srgbClr val="FF0000"/>
                </a:solidFill>
                <a:latin typeface="HP001 4 hàng" pitchFamily="34" charset="0"/>
              </a:rPr>
              <a:t>Ǖ</a:t>
            </a:r>
            <a:r>
              <a:rPr lang="el-GR" sz="18000">
                <a:solidFill>
                  <a:srgbClr val="FF0000"/>
                </a:solidFill>
                <a:latin typeface="HP001 4 hàng" pitchFamily="34" charset="0"/>
              </a:rPr>
              <a:t>ί</a:t>
            </a:r>
            <a:r>
              <a:rPr lang="lt-LT" sz="18000">
                <a:solidFill>
                  <a:srgbClr val="FF0000"/>
                </a:solidFill>
                <a:latin typeface="HP001 4 hàng" pitchFamily="34" charset="0"/>
              </a:rPr>
              <a:t>ả ė</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8836879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215465" y="3978493"/>
            <a:ext cx="11338719" cy="1507907"/>
          </a:xfrm>
          <a:prstGeom prst="rect">
            <a:avLst/>
          </a:prstGeom>
          <a:noFill/>
        </p:spPr>
        <p:txBody>
          <a:bodyPr wrap="square" lIns="121725" tIns="60862" rIns="121725" bIns="60862" rtlCol="0">
            <a:spAutoFit/>
          </a:bodyPr>
          <a:lstStyle/>
          <a:p>
            <a:pPr algn="ctr"/>
            <a:r>
              <a:rPr lang="lt-LT" sz="9000">
                <a:solidFill>
                  <a:srgbClr val="FF0000"/>
                </a:solidFill>
                <a:latin typeface="HP001 4 hàng" pitchFamily="34" charset="0"/>
              </a:rPr>
              <a:t>Ǖ</a:t>
            </a:r>
            <a:r>
              <a:rPr lang="el-GR" sz="9000">
                <a:solidFill>
                  <a:srgbClr val="FF0000"/>
                </a:solidFill>
                <a:latin typeface="HP001 4 hàng" pitchFamily="34" charset="0"/>
              </a:rPr>
              <a:t>ί</a:t>
            </a:r>
            <a:r>
              <a:rPr lang="lt-LT" sz="9000">
                <a:solidFill>
                  <a:srgbClr val="FF0000"/>
                </a:solidFill>
                <a:latin typeface="HP001 4 hàng" pitchFamily="34" charset="0"/>
              </a:rPr>
              <a:t>ả ė</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85047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04539" y="457200"/>
            <a:ext cx="8485843" cy="5765652"/>
            <a:chOff x="3312940" y="2220881"/>
            <a:chExt cx="5269041" cy="3580016"/>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72" t="38863" r="30361" b="34546"/>
            <a:stretch/>
          </p:blipFill>
          <p:spPr bwMode="auto">
            <a:xfrm>
              <a:off x="3394839" y="2220881"/>
              <a:ext cx="5187142" cy="194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791" t="29034" r="32597" b="48239"/>
            <a:stretch/>
          </p:blipFill>
          <p:spPr bwMode="auto">
            <a:xfrm>
              <a:off x="3312940" y="4138352"/>
              <a:ext cx="5153891" cy="166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536" t="1576" b="64121"/>
          <a:stretch/>
        </p:blipFill>
        <p:spPr>
          <a:xfrm>
            <a:off x="1640178" y="-70658"/>
            <a:ext cx="8172964" cy="4263002"/>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428600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solidFill>
                  <a:srgbClr val="0070C0"/>
                </a:solidFill>
                <a:latin typeface="Arial-Rounded" pitchFamily="34" charset="0"/>
                <a:ea typeface="Arial-Rounded" pitchFamily="34" charset="0"/>
                <a:cs typeface="Arial-Rounded" pitchFamily="34" charset="0"/>
              </a:rPr>
              <a:t>	Sớm nay thức dậy, Nam chợt thấy một chú chim sâu. Chim hớn hở như chào Nam. Nó nhảy nhót một hồi rồi bay qua bay lại, tìm bắt sâu bọ cho cây.</a:t>
            </a:r>
          </a:p>
        </p:txBody>
      </p:sp>
      <p:cxnSp>
        <p:nvCxnSpPr>
          <p:cNvPr id="32" name="Straight Connector 31"/>
          <p:cNvCxnSpPr/>
          <p:nvPr/>
        </p:nvCxnSpPr>
        <p:spPr>
          <a:xfrm>
            <a:off x="7474275" y="4760430"/>
            <a:ext cx="9324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823917" y="4761180"/>
            <a:ext cx="9018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657434" y="4818506"/>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96235" y="379615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2836646" y="4629249"/>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2675469" y="4777055"/>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251717" y="6011896"/>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864910" y="5093823"/>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309630" y="5921431"/>
            <a:ext cx="10800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18319" y="1447800"/>
            <a:ext cx="530154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chợt</a:t>
            </a:r>
          </a:p>
        </p:txBody>
      </p:sp>
      <p:sp>
        <p:nvSpPr>
          <p:cNvPr id="7" name="Title 1"/>
          <p:cNvSpPr txBox="1">
            <a:spLocks/>
          </p:cNvSpPr>
          <p:nvPr/>
        </p:nvSpPr>
        <p:spPr>
          <a:xfrm>
            <a:off x="6385719" y="1447800"/>
            <a:ext cx="530154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một</a:t>
            </a:r>
          </a:p>
        </p:txBody>
      </p:sp>
      <p:sp>
        <p:nvSpPr>
          <p:cNvPr id="8" name="Title 1"/>
          <p:cNvSpPr txBox="1">
            <a:spLocks/>
          </p:cNvSpPr>
          <p:nvPr/>
        </p:nvSpPr>
        <p:spPr>
          <a:xfrm>
            <a:off x="3490119" y="3886200"/>
            <a:ext cx="632460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nhảy nhót</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78415" y="5809343"/>
            <a:ext cx="3709813" cy="999950"/>
          </a:xfrm>
          <a:prstGeom prst="rect">
            <a:avLst/>
          </a:prstGeom>
          <a:solidFill>
            <a:schemeClr val="accent5">
              <a:lumMod val="5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chemeClr val="bg1"/>
                </a:solidFill>
                <a:latin typeface="Arial-Rounded" pitchFamily="34" charset="0"/>
                <a:ea typeface="Arial-Rounded" pitchFamily="34" charset="0"/>
                <a:cs typeface="Arial-Rounded" pitchFamily="34" charset="0"/>
              </a:rPr>
              <a:t>chim sâu</a:t>
            </a:r>
          </a:p>
        </p:txBody>
      </p:sp>
      <p:pic>
        <p:nvPicPr>
          <p:cNvPr id="2" name="Picture 2" descr="Kinh nghiệm chọn và nuôi chim sâu xanh - Kỹ Thuật Nuôi Ch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60" y="401818"/>
            <a:ext cx="7998559" cy="473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990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solidFill>
                  <a:srgbClr val="0070C0"/>
                </a:solidFill>
                <a:latin typeface="Arial-Rounded" pitchFamily="34" charset="0"/>
                <a:ea typeface="Arial-Rounded" pitchFamily="34" charset="0"/>
                <a:cs typeface="Arial-Rounded" pitchFamily="34" charset="0"/>
              </a:rPr>
              <a:t>	Sớm </a:t>
            </a:r>
            <a:r>
              <a:rPr lang="en-US" sz="5400">
                <a:solidFill>
                  <a:srgbClr val="0070C0"/>
                </a:solidFill>
                <a:latin typeface="Arial-Rounded" pitchFamily="34" charset="0"/>
                <a:ea typeface="Arial-Rounded" pitchFamily="34" charset="0"/>
                <a:cs typeface="Arial-Rounded" pitchFamily="34" charset="0"/>
              </a:rPr>
              <a:t>nay thức dậy, Nam chợt thấy một chú chim sâu. Chim hớn hở như chào Nam. Nó nhảy nhót một hồi rồi bay qua bay lại, tìm bắt sâu bọ cho cây.</a:t>
            </a:r>
          </a:p>
        </p:txBody>
      </p:sp>
      <p:cxnSp>
        <p:nvCxnSpPr>
          <p:cNvPr id="47" name="Straight Connector 46"/>
          <p:cNvCxnSpPr/>
          <p:nvPr/>
        </p:nvCxnSpPr>
        <p:spPr>
          <a:xfrm>
            <a:off x="3239757" y="2037514"/>
            <a:ext cx="25793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25315" y="2037514"/>
            <a:ext cx="52896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73489"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Nam nhìn thấy loài chim nào?</a:t>
            </a:r>
            <a:endParaRPr lang="en-US" sz="4400">
              <a:latin typeface="Arial-Rounded" pitchFamily="34" charset="0"/>
              <a:ea typeface="Arial-Rounded" pitchFamily="34" charset="0"/>
              <a:cs typeface="Arial-Rounded" pitchFamily="34" charset="0"/>
            </a:endParaRPr>
          </a:p>
        </p:txBody>
      </p:sp>
      <p:cxnSp>
        <p:nvCxnSpPr>
          <p:cNvPr id="21" name="Straight Connector 20"/>
          <p:cNvCxnSpPr/>
          <p:nvPr/>
        </p:nvCxnSpPr>
        <p:spPr>
          <a:xfrm>
            <a:off x="4003832" y="2786742"/>
            <a:ext cx="77111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56541" y="2786742"/>
            <a:ext cx="29164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73489"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Chim sâu đang làm gì? Ở đâu?</a:t>
            </a:r>
            <a:endParaRPr lang="en-US" sz="4400">
              <a:latin typeface="Arial-Rounded" pitchFamily="34" charset="0"/>
              <a:ea typeface="Arial-Rounded" pitchFamily="34" charset="0"/>
              <a:cs typeface="Arial-Rounded" pitchFamily="34" charset="0"/>
            </a:endParaRPr>
          </a:p>
        </p:txBody>
      </p:sp>
      <p:cxnSp>
        <p:nvCxnSpPr>
          <p:cNvPr id="17" name="Straight Connector 16"/>
          <p:cNvCxnSpPr/>
          <p:nvPr/>
        </p:nvCxnSpPr>
        <p:spPr>
          <a:xfrm>
            <a:off x="356541" y="3581400"/>
            <a:ext cx="109821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51"/>
                                        </p:tgtEl>
                                      </p:cBhvr>
                                    </p:animEffect>
                                    <p:set>
                                      <p:cBhvr>
                                        <p:cTn id="41" dur="1" fill="hold">
                                          <p:stCondLst>
                                            <p:cond delay="499"/>
                                          </p:stCondLst>
                                        </p:cTn>
                                        <p:tgtEl>
                                          <p:spTgt spid="5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7"/>
                                        </p:tgtEl>
                                      </p:cBhvr>
                                    </p:animEffect>
                                    <p:set>
                                      <p:cBhvr>
                                        <p:cTn id="5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8452" y="2286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Rounded" pitchFamily="34" charset="0"/>
                <a:ea typeface="Arial-Rounded" pitchFamily="34" charset="0"/>
                <a:cs typeface="Arial-Rounded" pitchFamily="34" charset="0"/>
              </a:rPr>
              <a:t>Đâu là những từ chỉ hành động của chú chim sâu?</a:t>
            </a:r>
            <a:endParaRPr lang="en-US" sz="4000">
              <a:latin typeface="Arial-Rounded" pitchFamily="34" charset="0"/>
              <a:ea typeface="Arial-Rounded" pitchFamily="34" charset="0"/>
              <a:cs typeface="Arial-Rounded" pitchFamily="34" charset="0"/>
            </a:endParaRPr>
          </a:p>
        </p:txBody>
      </p:sp>
      <p:sp>
        <p:nvSpPr>
          <p:cNvPr id="5" name="Rounded Rectangle 4"/>
          <p:cNvSpPr/>
          <p:nvPr/>
        </p:nvSpPr>
        <p:spPr>
          <a:xfrm>
            <a:off x="670719" y="2200181"/>
            <a:ext cx="800634" cy="80063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70719" y="3466566"/>
            <a:ext cx="800634" cy="80063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70719" y="4761966"/>
            <a:ext cx="800634" cy="80063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855578" y="2191610"/>
            <a:ext cx="3621024" cy="751277"/>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chemeClr val="bg1"/>
                </a:solidFill>
                <a:latin typeface="Arial-Rounded" pitchFamily="34" charset="0"/>
                <a:ea typeface="Arial-Rounded" pitchFamily="34" charset="0"/>
                <a:cs typeface="Arial-Rounded" pitchFamily="34" charset="0"/>
              </a:rPr>
              <a:t>chào</a:t>
            </a:r>
          </a:p>
        </p:txBody>
      </p:sp>
      <p:sp>
        <p:nvSpPr>
          <p:cNvPr id="9" name="Title 1"/>
          <p:cNvSpPr txBox="1">
            <a:spLocks/>
          </p:cNvSpPr>
          <p:nvPr/>
        </p:nvSpPr>
        <p:spPr>
          <a:xfrm>
            <a:off x="1848810" y="3515923"/>
            <a:ext cx="3621024" cy="751277"/>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chemeClr val="bg1"/>
                </a:solidFill>
                <a:latin typeface="Arial-Rounded" pitchFamily="34" charset="0"/>
                <a:ea typeface="Arial-Rounded" pitchFamily="34" charset="0"/>
                <a:cs typeface="Arial-Rounded" pitchFamily="34" charset="0"/>
              </a:rPr>
              <a:t>nhảy nhót</a:t>
            </a:r>
          </a:p>
        </p:txBody>
      </p:sp>
      <p:sp>
        <p:nvSpPr>
          <p:cNvPr id="10" name="Title 1"/>
          <p:cNvSpPr txBox="1">
            <a:spLocks/>
          </p:cNvSpPr>
          <p:nvPr/>
        </p:nvSpPr>
        <p:spPr>
          <a:xfrm>
            <a:off x="1842042" y="4840236"/>
            <a:ext cx="3621024" cy="751277"/>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chemeClr val="bg1"/>
                </a:solidFill>
                <a:latin typeface="Arial-Rounded" pitchFamily="34" charset="0"/>
                <a:ea typeface="Arial-Rounded" pitchFamily="34" charset="0"/>
                <a:cs typeface="Arial-Rounded" pitchFamily="34" charset="0"/>
              </a:rPr>
              <a:t>sâu</a:t>
            </a:r>
          </a:p>
        </p:txBody>
      </p:sp>
      <p:sp>
        <p:nvSpPr>
          <p:cNvPr id="11" name="Rounded Rectangle 10"/>
          <p:cNvSpPr/>
          <p:nvPr/>
        </p:nvSpPr>
        <p:spPr>
          <a:xfrm>
            <a:off x="6616471" y="2200181"/>
            <a:ext cx="800634" cy="80063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616471" y="3466566"/>
            <a:ext cx="800634" cy="80063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616471" y="4761966"/>
            <a:ext cx="800634" cy="80063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7801330" y="2191610"/>
            <a:ext cx="3621024" cy="751277"/>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chemeClr val="bg1"/>
                </a:solidFill>
                <a:latin typeface="Arial-Rounded" pitchFamily="34" charset="0"/>
                <a:ea typeface="Arial-Rounded" pitchFamily="34" charset="0"/>
                <a:cs typeface="Arial-Rounded" pitchFamily="34" charset="0"/>
              </a:rPr>
              <a:t>bắt sâu</a:t>
            </a:r>
          </a:p>
        </p:txBody>
      </p:sp>
      <p:sp>
        <p:nvSpPr>
          <p:cNvPr id="15" name="Title 1"/>
          <p:cNvSpPr txBox="1">
            <a:spLocks/>
          </p:cNvSpPr>
          <p:nvPr/>
        </p:nvSpPr>
        <p:spPr>
          <a:xfrm>
            <a:off x="7794562" y="3515923"/>
            <a:ext cx="3621024" cy="751277"/>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chemeClr val="bg1"/>
                </a:solidFill>
                <a:latin typeface="Arial-Rounded" pitchFamily="34" charset="0"/>
                <a:ea typeface="Arial-Rounded" pitchFamily="34" charset="0"/>
                <a:cs typeface="Arial-Rounded" pitchFamily="34" charset="0"/>
              </a:rPr>
              <a:t>Nam</a:t>
            </a:r>
          </a:p>
        </p:txBody>
      </p:sp>
      <p:sp>
        <p:nvSpPr>
          <p:cNvPr id="16" name="Title 1"/>
          <p:cNvSpPr txBox="1">
            <a:spLocks/>
          </p:cNvSpPr>
          <p:nvPr/>
        </p:nvSpPr>
        <p:spPr>
          <a:xfrm>
            <a:off x="7787794" y="4840236"/>
            <a:ext cx="3621024" cy="751277"/>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chemeClr val="bg1"/>
                </a:solidFill>
                <a:latin typeface="Arial-Rounded" pitchFamily="34" charset="0"/>
                <a:ea typeface="Arial-Rounded" pitchFamily="34" charset="0"/>
                <a:cs typeface="Arial-Rounded" pitchFamily="34" charset="0"/>
              </a:rPr>
              <a:t>cây</a:t>
            </a: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9168" t="17212" r="50000" b="54182"/>
          <a:stretch/>
        </p:blipFill>
        <p:spPr>
          <a:xfrm>
            <a:off x="727936" y="2261060"/>
            <a:ext cx="686200" cy="687599"/>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19168" t="46861" r="50000" b="24533"/>
          <a:stretch/>
        </p:blipFill>
        <p:spPr>
          <a:xfrm>
            <a:off x="753447" y="4824815"/>
            <a:ext cx="686200" cy="687599"/>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9168" t="17212" r="50000" b="54182"/>
          <a:stretch/>
        </p:blipFill>
        <p:spPr>
          <a:xfrm>
            <a:off x="732238" y="3504180"/>
            <a:ext cx="686200" cy="687599"/>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19168" t="46861" r="50000" b="24533"/>
          <a:stretch/>
        </p:blipFill>
        <p:spPr>
          <a:xfrm>
            <a:off x="6668012" y="3529726"/>
            <a:ext cx="686200" cy="687599"/>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19168" t="46861" r="50000" b="24533"/>
          <a:stretch/>
        </p:blipFill>
        <p:spPr>
          <a:xfrm>
            <a:off x="6664293" y="4840236"/>
            <a:ext cx="686200" cy="687599"/>
          </a:xfrm>
          <a:prstGeom prst="rect">
            <a:avLst/>
          </a:prstGeom>
        </p:spPr>
      </p:pic>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19168" t="17212" r="50000" b="54182"/>
          <a:stretch/>
        </p:blipFill>
        <p:spPr>
          <a:xfrm>
            <a:off x="6674181" y="2244149"/>
            <a:ext cx="686200" cy="687599"/>
          </a:xfrm>
          <a:prstGeom prst="rect">
            <a:avLst/>
          </a:prstGeom>
        </p:spPr>
      </p:pic>
    </p:spTree>
    <p:extLst>
      <p:ext uri="{BB962C8B-B14F-4D97-AF65-F5344CB8AC3E}">
        <p14:creationId xmlns:p14="http://schemas.microsoft.com/office/powerpoint/2010/main" val="3090315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childTnLst>
              </p:cTn>
              <p:nextCondLst>
                <p:cond evt="onClick" delay="0">
                  <p:tgtEl>
                    <p:spTgt spid="8"/>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9"/>
                                        </p:tgtEl>
                                        <p:attrNameLst>
                                          <p:attrName>r</p:attrName>
                                        </p:attrNameLst>
                                      </p:cBhvr>
                                    </p:animRot>
                                    <p:animRot by="-240000">
                                      <p:cBhvr>
                                        <p:cTn id="20" dur="200" fill="hold">
                                          <p:stCondLst>
                                            <p:cond delay="200"/>
                                          </p:stCondLst>
                                        </p:cTn>
                                        <p:tgtEl>
                                          <p:spTgt spid="9"/>
                                        </p:tgtEl>
                                        <p:attrNameLst>
                                          <p:attrName>r</p:attrName>
                                        </p:attrNameLst>
                                      </p:cBhvr>
                                    </p:animRot>
                                    <p:animRot by="240000">
                                      <p:cBhvr>
                                        <p:cTn id="21" dur="200" fill="hold">
                                          <p:stCondLst>
                                            <p:cond delay="400"/>
                                          </p:stCondLst>
                                        </p:cTn>
                                        <p:tgtEl>
                                          <p:spTgt spid="9"/>
                                        </p:tgtEl>
                                        <p:attrNameLst>
                                          <p:attrName>r</p:attrName>
                                        </p:attrNameLst>
                                      </p:cBhvr>
                                    </p:animRot>
                                    <p:animRot by="-240000">
                                      <p:cBhvr>
                                        <p:cTn id="22" dur="200" fill="hold">
                                          <p:stCondLst>
                                            <p:cond delay="600"/>
                                          </p:stCondLst>
                                        </p:cTn>
                                        <p:tgtEl>
                                          <p:spTgt spid="9"/>
                                        </p:tgtEl>
                                        <p:attrNameLst>
                                          <p:attrName>r</p:attrName>
                                        </p:attrNameLst>
                                      </p:cBhvr>
                                    </p:animRot>
                                    <p:animRot by="120000">
                                      <p:cBhvr>
                                        <p:cTn id="23" dur="200" fill="hold">
                                          <p:stCondLst>
                                            <p:cond delay="800"/>
                                          </p:stCondLst>
                                        </p:cTn>
                                        <p:tgtEl>
                                          <p:spTgt spid="9"/>
                                        </p:tgtEl>
                                        <p:attrNameLst>
                                          <p:attrName>r</p:attrName>
                                        </p:attrNameLst>
                                      </p:cBhvr>
                                    </p:animRo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nextCondLst>
                <p:cond evt="onClick" delay="0">
                  <p:tgtEl>
                    <p:spTgt spid="9"/>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10"/>
                                        </p:tgtEl>
                                        <p:attrNameLst>
                                          <p:attrName>r</p:attrName>
                                        </p:attrNameLst>
                                      </p:cBhvr>
                                    </p:animRot>
                                    <p:animRot by="-240000">
                                      <p:cBhvr>
                                        <p:cTn id="33" dur="200" fill="hold">
                                          <p:stCondLst>
                                            <p:cond delay="200"/>
                                          </p:stCondLst>
                                        </p:cTn>
                                        <p:tgtEl>
                                          <p:spTgt spid="10"/>
                                        </p:tgtEl>
                                        <p:attrNameLst>
                                          <p:attrName>r</p:attrName>
                                        </p:attrNameLst>
                                      </p:cBhvr>
                                    </p:animRot>
                                    <p:animRot by="240000">
                                      <p:cBhvr>
                                        <p:cTn id="34" dur="200" fill="hold">
                                          <p:stCondLst>
                                            <p:cond delay="400"/>
                                          </p:stCondLst>
                                        </p:cTn>
                                        <p:tgtEl>
                                          <p:spTgt spid="10"/>
                                        </p:tgtEl>
                                        <p:attrNameLst>
                                          <p:attrName>r</p:attrName>
                                        </p:attrNameLst>
                                      </p:cBhvr>
                                    </p:animRot>
                                    <p:animRot by="-240000">
                                      <p:cBhvr>
                                        <p:cTn id="35" dur="200" fill="hold">
                                          <p:stCondLst>
                                            <p:cond delay="600"/>
                                          </p:stCondLst>
                                        </p:cTn>
                                        <p:tgtEl>
                                          <p:spTgt spid="10"/>
                                        </p:tgtEl>
                                        <p:attrNameLst>
                                          <p:attrName>r</p:attrName>
                                        </p:attrNameLst>
                                      </p:cBhvr>
                                    </p:animRot>
                                    <p:animRot by="120000">
                                      <p:cBhvr>
                                        <p:cTn id="36" dur="200" fill="hold">
                                          <p:stCondLst>
                                            <p:cond delay="800"/>
                                          </p:stCondLst>
                                        </p:cTn>
                                        <p:tgtEl>
                                          <p:spTgt spid="10"/>
                                        </p:tgtEl>
                                        <p:attrNameLst>
                                          <p:attrName>r</p:attrName>
                                        </p:attrNameLst>
                                      </p:cBhvr>
                                    </p:animRo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nextCondLst>
                <p:cond evt="onClick" delay="0">
                  <p:tgtEl>
                    <p:spTgt spid="10"/>
                  </p:tgtEl>
                </p:cond>
              </p:nextCondLst>
            </p:seq>
            <p:seq concurrent="1" nextAc="seek">
              <p:cTn id="41" restart="whenNotActive" fill="hold" evtFilter="cancelBubble" nodeType="interactiveSeq">
                <p:stCondLst>
                  <p:cond evt="onClick" delay="0">
                    <p:tgtEl>
                      <p:spTgt spid="14"/>
                    </p:tgtEl>
                  </p:cond>
                </p:stCondLst>
                <p:endSync evt="end" delay="0">
                  <p:rtn val="all"/>
                </p:endSync>
                <p:childTnLst>
                  <p:par>
                    <p:cTn id="42" fill="hold">
                      <p:stCondLst>
                        <p:cond delay="0"/>
                      </p:stCondLst>
                      <p:childTnLst>
                        <p:par>
                          <p:cTn id="43" fill="hold">
                            <p:stCondLst>
                              <p:cond delay="0"/>
                            </p:stCondLst>
                            <p:childTnLst>
                              <p:par>
                                <p:cTn id="44" presetID="32" presetClass="emph" presetSubtype="0" fill="hold" grpId="0" nodeType="clickEffect">
                                  <p:stCondLst>
                                    <p:cond delay="0"/>
                                  </p:stCondLst>
                                  <p:childTnLst>
                                    <p:animRot by="120000">
                                      <p:cBhvr>
                                        <p:cTn id="45" dur="100" fill="hold">
                                          <p:stCondLst>
                                            <p:cond delay="0"/>
                                          </p:stCondLst>
                                        </p:cTn>
                                        <p:tgtEl>
                                          <p:spTgt spid="14"/>
                                        </p:tgtEl>
                                        <p:attrNameLst>
                                          <p:attrName>r</p:attrName>
                                        </p:attrNameLst>
                                      </p:cBhvr>
                                    </p:animRot>
                                    <p:animRot by="-240000">
                                      <p:cBhvr>
                                        <p:cTn id="46" dur="200" fill="hold">
                                          <p:stCondLst>
                                            <p:cond delay="200"/>
                                          </p:stCondLst>
                                        </p:cTn>
                                        <p:tgtEl>
                                          <p:spTgt spid="14"/>
                                        </p:tgtEl>
                                        <p:attrNameLst>
                                          <p:attrName>r</p:attrName>
                                        </p:attrNameLst>
                                      </p:cBhvr>
                                    </p:animRot>
                                    <p:animRot by="240000">
                                      <p:cBhvr>
                                        <p:cTn id="47" dur="200" fill="hold">
                                          <p:stCondLst>
                                            <p:cond delay="400"/>
                                          </p:stCondLst>
                                        </p:cTn>
                                        <p:tgtEl>
                                          <p:spTgt spid="14"/>
                                        </p:tgtEl>
                                        <p:attrNameLst>
                                          <p:attrName>r</p:attrName>
                                        </p:attrNameLst>
                                      </p:cBhvr>
                                    </p:animRot>
                                    <p:animRot by="-240000">
                                      <p:cBhvr>
                                        <p:cTn id="48" dur="200" fill="hold">
                                          <p:stCondLst>
                                            <p:cond delay="600"/>
                                          </p:stCondLst>
                                        </p:cTn>
                                        <p:tgtEl>
                                          <p:spTgt spid="14"/>
                                        </p:tgtEl>
                                        <p:attrNameLst>
                                          <p:attrName>r</p:attrName>
                                        </p:attrNameLst>
                                      </p:cBhvr>
                                    </p:animRot>
                                    <p:animRot by="120000">
                                      <p:cBhvr>
                                        <p:cTn id="49" dur="200" fill="hold">
                                          <p:stCondLst>
                                            <p:cond delay="800"/>
                                          </p:stCondLst>
                                        </p:cTn>
                                        <p:tgtEl>
                                          <p:spTgt spid="14"/>
                                        </p:tgtEl>
                                        <p:attrNameLst>
                                          <p:attrName>r</p:attrName>
                                        </p:attrNameLst>
                                      </p:cBhvr>
                                    </p:animRo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childTnLst>
              </p:cTn>
              <p:nextCondLst>
                <p:cond evt="onClick" delay="0">
                  <p:tgtEl>
                    <p:spTgt spid="14"/>
                  </p:tgtEl>
                </p:cond>
              </p:nextCondLst>
            </p:seq>
            <p:seq concurrent="1" nextAc="seek">
              <p:cTn id="54" restart="whenNotActive" fill="hold" evtFilter="cancelBubble" nodeType="interactiveSeq">
                <p:stCondLst>
                  <p:cond evt="onClick" delay="0">
                    <p:tgtEl>
                      <p:spTgt spid="15"/>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grpId="0" nodeType="clickEffect">
                                  <p:stCondLst>
                                    <p:cond delay="0"/>
                                  </p:stCondLst>
                                  <p:childTnLst>
                                    <p:animRot by="120000">
                                      <p:cBhvr>
                                        <p:cTn id="58" dur="100" fill="hold">
                                          <p:stCondLst>
                                            <p:cond delay="0"/>
                                          </p:stCondLst>
                                        </p:cTn>
                                        <p:tgtEl>
                                          <p:spTgt spid="15"/>
                                        </p:tgtEl>
                                        <p:attrNameLst>
                                          <p:attrName>r</p:attrName>
                                        </p:attrNameLst>
                                      </p:cBhvr>
                                    </p:animRot>
                                    <p:animRot by="-240000">
                                      <p:cBhvr>
                                        <p:cTn id="59" dur="200" fill="hold">
                                          <p:stCondLst>
                                            <p:cond delay="200"/>
                                          </p:stCondLst>
                                        </p:cTn>
                                        <p:tgtEl>
                                          <p:spTgt spid="15"/>
                                        </p:tgtEl>
                                        <p:attrNameLst>
                                          <p:attrName>r</p:attrName>
                                        </p:attrNameLst>
                                      </p:cBhvr>
                                    </p:animRot>
                                    <p:animRot by="240000">
                                      <p:cBhvr>
                                        <p:cTn id="60" dur="200" fill="hold">
                                          <p:stCondLst>
                                            <p:cond delay="400"/>
                                          </p:stCondLst>
                                        </p:cTn>
                                        <p:tgtEl>
                                          <p:spTgt spid="15"/>
                                        </p:tgtEl>
                                        <p:attrNameLst>
                                          <p:attrName>r</p:attrName>
                                        </p:attrNameLst>
                                      </p:cBhvr>
                                    </p:animRot>
                                    <p:animRot by="-240000">
                                      <p:cBhvr>
                                        <p:cTn id="61" dur="200" fill="hold">
                                          <p:stCondLst>
                                            <p:cond delay="600"/>
                                          </p:stCondLst>
                                        </p:cTn>
                                        <p:tgtEl>
                                          <p:spTgt spid="15"/>
                                        </p:tgtEl>
                                        <p:attrNameLst>
                                          <p:attrName>r</p:attrName>
                                        </p:attrNameLst>
                                      </p:cBhvr>
                                    </p:animRot>
                                    <p:animRot by="120000">
                                      <p:cBhvr>
                                        <p:cTn id="62" dur="200" fill="hold">
                                          <p:stCondLst>
                                            <p:cond delay="800"/>
                                          </p:stCondLst>
                                        </p:cTn>
                                        <p:tgtEl>
                                          <p:spTgt spid="15"/>
                                        </p:tgtEl>
                                        <p:attrNameLst>
                                          <p:attrName>r</p:attrName>
                                        </p:attrNameLst>
                                      </p:cBhvr>
                                    </p:animRo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childTnLst>
              </p:cTn>
              <p:nextCondLst>
                <p:cond evt="onClick" delay="0">
                  <p:tgtEl>
                    <p:spTgt spid="15"/>
                  </p:tgtEl>
                </p:cond>
              </p:nextCondLst>
            </p:seq>
            <p:seq concurrent="1" nextAc="seek">
              <p:cTn id="67" restart="whenNotActive" fill="hold" evtFilter="cancelBubble" nodeType="interactiveSeq">
                <p:stCondLst>
                  <p:cond evt="onClick" delay="0">
                    <p:tgtEl>
                      <p:spTgt spid="16"/>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grpId="0" nodeType="clickEffect">
                                  <p:stCondLst>
                                    <p:cond delay="0"/>
                                  </p:stCondLst>
                                  <p:childTnLst>
                                    <p:animRot by="120000">
                                      <p:cBhvr>
                                        <p:cTn id="71" dur="100" fill="hold">
                                          <p:stCondLst>
                                            <p:cond delay="0"/>
                                          </p:stCondLst>
                                        </p:cTn>
                                        <p:tgtEl>
                                          <p:spTgt spid="16"/>
                                        </p:tgtEl>
                                        <p:attrNameLst>
                                          <p:attrName>r</p:attrName>
                                        </p:attrNameLst>
                                      </p:cBhvr>
                                    </p:animRot>
                                    <p:animRot by="-240000">
                                      <p:cBhvr>
                                        <p:cTn id="72" dur="200" fill="hold">
                                          <p:stCondLst>
                                            <p:cond delay="200"/>
                                          </p:stCondLst>
                                        </p:cTn>
                                        <p:tgtEl>
                                          <p:spTgt spid="16"/>
                                        </p:tgtEl>
                                        <p:attrNameLst>
                                          <p:attrName>r</p:attrName>
                                        </p:attrNameLst>
                                      </p:cBhvr>
                                    </p:animRot>
                                    <p:animRot by="240000">
                                      <p:cBhvr>
                                        <p:cTn id="73" dur="200" fill="hold">
                                          <p:stCondLst>
                                            <p:cond delay="400"/>
                                          </p:stCondLst>
                                        </p:cTn>
                                        <p:tgtEl>
                                          <p:spTgt spid="16"/>
                                        </p:tgtEl>
                                        <p:attrNameLst>
                                          <p:attrName>r</p:attrName>
                                        </p:attrNameLst>
                                      </p:cBhvr>
                                    </p:animRot>
                                    <p:animRot by="-240000">
                                      <p:cBhvr>
                                        <p:cTn id="74" dur="200" fill="hold">
                                          <p:stCondLst>
                                            <p:cond delay="600"/>
                                          </p:stCondLst>
                                        </p:cTn>
                                        <p:tgtEl>
                                          <p:spTgt spid="16"/>
                                        </p:tgtEl>
                                        <p:attrNameLst>
                                          <p:attrName>r</p:attrName>
                                        </p:attrNameLst>
                                      </p:cBhvr>
                                    </p:animRot>
                                    <p:animRot by="120000">
                                      <p:cBhvr>
                                        <p:cTn id="75" dur="200" fill="hold">
                                          <p:stCondLst>
                                            <p:cond delay="800"/>
                                          </p:stCondLst>
                                        </p:cTn>
                                        <p:tgtEl>
                                          <p:spTgt spid="16"/>
                                        </p:tgtEl>
                                        <p:attrNameLst>
                                          <p:attrName>r</p:attrName>
                                        </p:attrNameLst>
                                      </p:cBhvr>
                                    </p:animRot>
                                  </p:childTnLst>
                                </p:cTn>
                              </p:par>
                            </p:childTnLst>
                          </p:cTn>
                        </p:par>
                        <p:par>
                          <p:cTn id="76" fill="hold">
                            <p:stCondLst>
                              <p:cond delay="1000"/>
                            </p:stCondLst>
                            <p:childTnLst>
                              <p:par>
                                <p:cTn id="77" presetID="10" presetClass="entr" presetSubtype="0"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childTnLst>
              </p:cTn>
              <p:nextCondLst>
                <p:cond evt="onClick" delay="0">
                  <p:tgtEl>
                    <p:spTgt spid="16"/>
                  </p:tgtEl>
                </p:cond>
              </p:nextCondLst>
            </p:seq>
          </p:childTnLst>
        </p:cTn>
      </p:par>
    </p:tnLst>
    <p:bldLst>
      <p:bldP spid="8" grpId="0" animBg="1"/>
      <p:bldP spid="9" grpId="0" animBg="1"/>
      <p:bldP spid="10"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1111"/>
          <a:stretch/>
        </p:blipFill>
        <p:spPr>
          <a:xfrm>
            <a:off x="2499519" y="255638"/>
            <a:ext cx="6350000" cy="6096000"/>
          </a:xfrm>
          <a:prstGeom prst="rect">
            <a:avLst/>
          </a:prstGeom>
        </p:spPr>
      </p:pic>
    </p:spTree>
    <p:extLst>
      <p:ext uri="{BB962C8B-B14F-4D97-AF65-F5344CB8AC3E}">
        <p14:creationId xmlns:p14="http://schemas.microsoft.com/office/powerpoint/2010/main" val="34583629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48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Sớm nay thức dậy, Nam chợt thấy một chú chim sâu. Chim hớn hở như chào Nam. Nó nhảy nhót một hồi rồi bay qua bay lại, tìm bắt sâu bọ cho cây.</a:t>
            </a:r>
          </a:p>
        </p:txBody>
      </p:sp>
      <p:sp>
        <p:nvSpPr>
          <p:cNvPr id="42" name="Title 1"/>
          <p:cNvSpPr txBox="1">
            <a:spLocks/>
          </p:cNvSpPr>
          <p:nvPr/>
        </p:nvSpPr>
        <p:spPr>
          <a:xfrm>
            <a:off x="2956719" y="4009400"/>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lá lốt</a:t>
            </a:r>
            <a:endParaRPr lang="en-US" sz="5400">
              <a:solidFill>
                <a:srgbClr val="0070C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777081" y="4009400"/>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quả nhót</a:t>
            </a:r>
            <a:endParaRPr lang="en-US" sz="5400">
              <a:solidFill>
                <a:srgbClr val="0070C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7300119" y="4009400"/>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quả ớt</a:t>
            </a:r>
            <a:endParaRPr lang="en-US" sz="5400">
              <a:solidFill>
                <a:srgbClr val="0070C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218932" y="320561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bát</a:t>
            </a:r>
            <a:endParaRPr lang="en-US" sz="5400">
              <a:solidFill>
                <a:srgbClr val="0070C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1662996" y="320561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lạt</a:t>
            </a:r>
            <a:endParaRPr lang="en-US" sz="54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5711528" y="320561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gặt</a:t>
            </a:r>
            <a:endParaRPr lang="en-US" sz="54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7839218" y="320561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a:t>
            </a:r>
            <a:r>
              <a:rPr lang="en-US" sz="5400" smtClean="0">
                <a:solidFill>
                  <a:srgbClr val="0070C0"/>
                </a:solidFill>
                <a:latin typeface="Arial-Rounded" pitchFamily="34" charset="0"/>
                <a:ea typeface="Arial-Rounded" pitchFamily="34" charset="0"/>
                <a:cs typeface="Arial-Rounded" pitchFamily="34" charset="0"/>
              </a:rPr>
              <a:t>ất</a:t>
            </a:r>
            <a:endParaRPr lang="en-US" sz="5400">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9999203" y="321113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gật</a:t>
            </a:r>
            <a:endParaRPr lang="en-US" sz="540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3698993" y="321113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sắt</a:t>
            </a:r>
            <a:endParaRPr lang="en-US" sz="5400">
              <a:solidFill>
                <a:srgbClr val="0070C0"/>
              </a:solidFill>
              <a:latin typeface="Arial-Rounded" pitchFamily="34" charset="0"/>
              <a:ea typeface="Arial-Rounded" pitchFamily="34" charset="0"/>
              <a:cs typeface="Arial-Rounded" pitchFamily="34" charset="0"/>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7094" y="-22167"/>
            <a:ext cx="4575970" cy="3465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3218410" y="914400"/>
            <a:ext cx="572501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Thế giới của em</a:t>
            </a:r>
            <a:endParaRPr lang="en-US" sz="6000">
              <a:latin typeface="Arial-Rounded" pitchFamily="34" charset="0"/>
              <a:ea typeface="Arial-Rounded" pitchFamily="34" charset="0"/>
              <a:cs typeface="Arial-Rounded"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5283" t="57717" r="2268" b="5996"/>
          <a:stretch/>
        </p:blipFill>
        <p:spPr>
          <a:xfrm>
            <a:off x="2277687" y="1905000"/>
            <a:ext cx="8429256" cy="4802756"/>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48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Sớm nay thức dậy, Nam chợt thấy một chú chim sâu. Chim hớn hở như chào Nam. Nó nhảy nhót một hồi rồi bay qua bay lại, tìm bắt sâu bọ cho cây.</a:t>
            </a:r>
          </a:p>
        </p:txBody>
      </p:sp>
      <p:sp>
        <p:nvSpPr>
          <p:cNvPr id="42" name="Title 1"/>
          <p:cNvSpPr txBox="1">
            <a:spLocks/>
          </p:cNvSpPr>
          <p:nvPr/>
        </p:nvSpPr>
        <p:spPr>
          <a:xfrm>
            <a:off x="2956719" y="4009400"/>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lá lốt</a:t>
            </a:r>
            <a:endParaRPr lang="en-US" sz="5400">
              <a:solidFill>
                <a:srgbClr val="0070C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777081" y="4009400"/>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quả nhót</a:t>
            </a:r>
            <a:endParaRPr lang="en-US" sz="5400">
              <a:solidFill>
                <a:srgbClr val="0070C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7300119" y="4009400"/>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quả ớt</a:t>
            </a:r>
            <a:endParaRPr lang="en-US" sz="5400">
              <a:solidFill>
                <a:srgbClr val="0070C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218932" y="320561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bát</a:t>
            </a:r>
            <a:endParaRPr lang="en-US" sz="5400">
              <a:solidFill>
                <a:srgbClr val="0070C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1662996" y="320561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lạt</a:t>
            </a:r>
            <a:endParaRPr lang="en-US" sz="54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5711528" y="320561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gặt</a:t>
            </a:r>
            <a:endParaRPr lang="en-US" sz="54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7839218" y="320561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a:t>
            </a:r>
            <a:r>
              <a:rPr lang="en-US" sz="5400" smtClean="0">
                <a:solidFill>
                  <a:srgbClr val="0070C0"/>
                </a:solidFill>
                <a:latin typeface="Arial-Rounded" pitchFamily="34" charset="0"/>
                <a:ea typeface="Arial-Rounded" pitchFamily="34" charset="0"/>
                <a:cs typeface="Arial-Rounded" pitchFamily="34" charset="0"/>
              </a:rPr>
              <a:t>ất</a:t>
            </a:r>
            <a:endParaRPr lang="en-US" sz="5400">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9999203" y="321113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gật</a:t>
            </a:r>
            <a:endParaRPr lang="en-US" sz="540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3698993" y="321113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sắt</a:t>
            </a:r>
            <a:endParaRPr lang="en-US" sz="5400">
              <a:solidFill>
                <a:srgbClr val="0070C0"/>
              </a:solidFill>
              <a:latin typeface="Arial-Rounded" pitchFamily="34" charset="0"/>
              <a:ea typeface="Arial-Rounded" pitchFamily="34" charset="0"/>
              <a:cs typeface="Arial-Rounded" pitchFamily="34" charset="0"/>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7094" y="-22167"/>
            <a:ext cx="4575970" cy="3465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5926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827201" y="257240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h</a:t>
            </a:r>
            <a:endParaRPr lang="en-US" sz="88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6024014" y="257240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3828508" y="3955556"/>
            <a:ext cx="4295089" cy="1302244"/>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h</a:t>
            </a: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639441" y="124820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5103722" y="124820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ăt</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5290354" y="4280564"/>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7544623" y="124820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ât</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57772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75469" y="2009990"/>
            <a:ext cx="10972800" cy="279153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400" smtClean="0">
                <a:solidFill>
                  <a:schemeClr val="bg1"/>
                </a:solidFill>
                <a:latin typeface="Arial-Rounded" pitchFamily="34" charset="0"/>
                <a:ea typeface="Arial-Rounded" pitchFamily="34" charset="0"/>
                <a:cs typeface="Arial-Rounded" pitchFamily="34" charset="0"/>
              </a:rPr>
              <a:t>	</a:t>
            </a:r>
            <a:r>
              <a:rPr lang="en-US" sz="5400">
                <a:solidFill>
                  <a:schemeClr val="bg1"/>
                </a:solidFill>
                <a:latin typeface="Arial-Rounded" pitchFamily="34" charset="0"/>
                <a:ea typeface="Arial-Rounded" pitchFamily="34" charset="0"/>
                <a:cs typeface="Arial-Rounded" pitchFamily="34" charset="0"/>
              </a:rPr>
              <a:t> Mẹ và Nam bỏ áo bơi, bàn chải, khăn mặt vào ba lô.</a:t>
            </a:r>
          </a:p>
        </p:txBody>
      </p:sp>
    </p:spTree>
    <p:extLst>
      <p:ext uri="{BB962C8B-B14F-4D97-AF65-F5344CB8AC3E}">
        <p14:creationId xmlns:p14="http://schemas.microsoft.com/office/powerpoint/2010/main" val="4045948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966119" y="5847382"/>
            <a:ext cx="73307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Đây là đâu?</a:t>
            </a:r>
            <a:endParaRPr lang="en-US" sz="9600">
              <a:solidFill>
                <a:schemeClr val="bg1"/>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7824" y="661502"/>
            <a:ext cx="5847382" cy="5847382"/>
          </a:xfrm>
          <a:prstGeom prst="rect">
            <a:avLst/>
          </a:prstGeom>
        </p:spPr>
      </p:pic>
    </p:spTree>
    <p:extLst>
      <p:ext uri="{BB962C8B-B14F-4D97-AF65-F5344CB8AC3E}">
        <p14:creationId xmlns:p14="http://schemas.microsoft.com/office/powerpoint/2010/main" val="40030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665818077"/>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23925" y="3126898"/>
            <a:ext cx="11338719" cy="2892902"/>
          </a:xfrm>
          <a:prstGeom prst="rect">
            <a:avLst/>
          </a:prstGeom>
          <a:noFill/>
        </p:spPr>
        <p:txBody>
          <a:bodyPr wrap="square" lIns="121725" tIns="60862" rIns="121725" bIns="60862" rtlCol="0">
            <a:spAutoFit/>
          </a:bodyPr>
          <a:lstStyle/>
          <a:p>
            <a:pPr algn="ctr"/>
            <a:r>
              <a:rPr lang="en-US" sz="18000">
                <a:solidFill>
                  <a:srgbClr val="FF0000"/>
                </a:solidFill>
                <a:latin typeface="HP001 4H"/>
                <a:ea typeface="HP001 4H"/>
              </a:rPr>
              <a:t> </a:t>
            </a:r>
            <a:r>
              <a:rPr lang="en-US" sz="18000">
                <a:solidFill>
                  <a:srgbClr val="FF0000"/>
                </a:solidFill>
                <a:latin typeface="HP001 4 hàng"/>
                <a:ea typeface="HP001 4H"/>
              </a:rPr>
              <a:t>j</a:t>
            </a:r>
            <a:r>
              <a:rPr lang="en-US" sz="18000">
                <a:solidFill>
                  <a:srgbClr val="FF0000"/>
                </a:solidFill>
                <a:latin typeface="HP001 4H"/>
                <a:ea typeface="HP001 4H"/>
              </a:rPr>
              <a:t>ặt ǇrƟ</a:t>
            </a:r>
            <a:endParaRPr lang="en-US" sz="9000">
              <a:solidFill>
                <a:srgbClr val="FF0000"/>
              </a:solidFill>
              <a:latin typeface="HP001 4 hàng"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8997" y="0"/>
            <a:ext cx="2709556" cy="1712343"/>
          </a:xfrm>
          <a:prstGeom prst="rect">
            <a:avLst/>
          </a:prstGeom>
        </p:spPr>
      </p:pic>
      <p:pic>
        <p:nvPicPr>
          <p:cNvPr id="5" name="Picture 4">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69524"/>
          <a:stretch/>
        </p:blipFill>
        <p:spPr>
          <a:xfrm>
            <a:off x="171213" y="-152400"/>
            <a:ext cx="12052739" cy="5319653"/>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BD196F"/>
                </a:solidFill>
                <a:latin typeface=".VnCooper" pitchFamily="34" charset="0"/>
                <a:ea typeface="Arial-Rounded" pitchFamily="34" charset="0"/>
                <a:cs typeface="Arial-Rounded" pitchFamily="34" charset="0"/>
              </a:rPr>
              <a:t>49</a:t>
            </a:r>
            <a:endParaRPr lang="en-US" sz="5300" b="1">
              <a:solidFill>
                <a:srgbClr val="BD196F"/>
              </a:solidFill>
              <a:latin typeface=".VnCooper" pitchFamily="34" charset="0"/>
              <a:ea typeface="Arial-Rounded" pitchFamily="34" charset="0"/>
              <a:cs typeface="Arial-Rounded" pitchFamily="34" charset="0"/>
            </a:endParaRPr>
          </a:p>
        </p:txBody>
      </p:sp>
      <p:grpSp>
        <p:nvGrpSpPr>
          <p:cNvPr id="29" name="Group 28"/>
          <p:cNvGrpSpPr/>
          <p:nvPr/>
        </p:nvGrpSpPr>
        <p:grpSpPr>
          <a:xfrm>
            <a:off x="626631" y="4648200"/>
            <a:ext cx="11855088" cy="2479870"/>
            <a:chOff x="553787" y="4701539"/>
            <a:chExt cx="10858591" cy="2479870"/>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smtClean="0">
                  <a:latin typeface="Arial-Rounded" pitchFamily="34" charset="0"/>
                  <a:ea typeface="Arial-Rounded" pitchFamily="34" charset="0"/>
                  <a:cs typeface="Arial-Rounded" pitchFamily="34" charset="0"/>
                </a:rPr>
                <a:t>Vườn nhà bà có ớt, rau ngót và cà rốt.</a:t>
              </a:r>
              <a:endParaRPr lang="en-US" sz="5000" b="1">
                <a:latin typeface="Arial-Rounded" pitchFamily="34" charset="0"/>
                <a:ea typeface="Arial-Rounded" pitchFamily="34" charset="0"/>
                <a:cs typeface="Arial-Rounded" pitchFamily="34" charset="0"/>
              </a:endParaRPr>
            </a:p>
          </p:txBody>
        </p:sp>
        <p:sp>
          <p:nvSpPr>
            <p:cNvPr id="35" name="Title 1"/>
            <p:cNvSpPr txBox="1">
              <a:spLocks/>
            </p:cNvSpPr>
            <p:nvPr/>
          </p:nvSpPr>
          <p:spPr>
            <a:xfrm>
              <a:off x="5493105" y="4701539"/>
              <a:ext cx="1522195" cy="2020141"/>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err="1" smtClean="0">
                  <a:solidFill>
                    <a:srgbClr val="FF0000"/>
                  </a:solidFill>
                  <a:latin typeface="Arial-Rounded" pitchFamily="34" charset="0"/>
                  <a:ea typeface="Arial-Rounded" pitchFamily="34" charset="0"/>
                  <a:cs typeface="Arial-Rounded" pitchFamily="34" charset="0"/>
                </a:rPr>
                <a:t>ơt</a:t>
              </a:r>
              <a:endParaRPr lang="en-US" sz="5000" b="1" dirty="0">
                <a:solidFill>
                  <a:srgbClr val="FF000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553787" y="6125558"/>
              <a:ext cx="1391239" cy="1055851"/>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err="1" smtClean="0">
                  <a:solidFill>
                    <a:srgbClr val="FF0000"/>
                  </a:solidFill>
                  <a:latin typeface="Arial-Rounded" pitchFamily="34" charset="0"/>
                  <a:ea typeface="Arial-Rounded" pitchFamily="34" charset="0"/>
                  <a:cs typeface="Arial-Rounded" pitchFamily="34" charset="0"/>
                </a:rPr>
                <a:t>ôt</a:t>
              </a:r>
              <a:endParaRPr lang="en-US" sz="5000" b="1" dirty="0">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8201813" y="4961065"/>
              <a:ext cx="2024052"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err="1">
                  <a:solidFill>
                    <a:srgbClr val="FF0000"/>
                  </a:solidFill>
                  <a:latin typeface="Arial-Rounded" pitchFamily="34" charset="0"/>
                  <a:ea typeface="Arial-Rounded" pitchFamily="34" charset="0"/>
                  <a:cs typeface="Arial-Rounded" pitchFamily="34" charset="0"/>
                </a:rPr>
                <a:t>o</a:t>
              </a:r>
              <a:r>
                <a:rPr lang="en-US" sz="5000" b="1" dirty="0" err="1" smtClean="0">
                  <a:solidFill>
                    <a:srgbClr val="FF0000"/>
                  </a:solidFill>
                  <a:latin typeface="Arial-Rounded" pitchFamily="34" charset="0"/>
                  <a:ea typeface="Arial-Rounded" pitchFamily="34" charset="0"/>
                  <a:cs typeface="Arial-Rounded" pitchFamily="34" charset="0"/>
                </a:rPr>
                <a:t>t</a:t>
              </a:r>
              <a:endParaRPr lang="en-US" sz="5000" b="1" dirty="0">
                <a:solidFill>
                  <a:srgbClr val="FF0000"/>
                </a:solidFill>
                <a:latin typeface="Arial-Rounded" pitchFamily="34" charset="0"/>
                <a:ea typeface="Arial-Rounded" pitchFamily="34" charset="0"/>
                <a:cs typeface="Arial-Rounded" pitchFamily="34" charset="0"/>
              </a:endParaRPr>
            </a:p>
          </p:txBody>
        </p:sp>
      </p:gr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o</a:t>
            </a:r>
            <a:r>
              <a:rPr lang="en-US" sz="8800" b="1" smtClean="0">
                <a:solidFill>
                  <a:schemeClr val="bg1"/>
                </a:solidFill>
                <a:latin typeface="Arial-Rounded" pitchFamily="34" charset="0"/>
                <a:ea typeface="Arial-Rounded" pitchFamily="34" charset="0"/>
                <a:cs typeface="Arial-Rounded" pitchFamily="34" charset="0"/>
              </a:rPr>
              <a:t>t  ôt  ơt</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3367</TotalTime>
  <Words>352</Words>
  <Application>Microsoft Office PowerPoint</Application>
  <PresentationFormat>Custom</PresentationFormat>
  <Paragraphs>202</Paragraphs>
  <Slides>44</Slides>
  <Notes>24</Notes>
  <HiddenSlides>0</HiddenSlides>
  <MMClips>3</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Techsi.vn</cp:lastModifiedBy>
  <cp:revision>419</cp:revision>
  <dcterms:created xsi:type="dcterms:W3CDTF">2021-05-08T14:00:55Z</dcterms:created>
  <dcterms:modified xsi:type="dcterms:W3CDTF">2022-11-17T03:26:03Z</dcterms:modified>
</cp:coreProperties>
</file>