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68" r:id="rId2"/>
    <p:sldMasterId id="2147483781" r:id="rId3"/>
    <p:sldMasterId id="2147483794" r:id="rId4"/>
    <p:sldMasterId id="2147483807" r:id="rId5"/>
    <p:sldMasterId id="2147483820" r:id="rId6"/>
    <p:sldMasterId id="2147483833" r:id="rId7"/>
  </p:sldMasterIdLst>
  <p:notesMasterIdLst>
    <p:notesMasterId r:id="rId32"/>
  </p:notesMasterIdLst>
  <p:sldIdLst>
    <p:sldId id="258" r:id="rId8"/>
    <p:sldId id="302" r:id="rId9"/>
    <p:sldId id="301" r:id="rId10"/>
    <p:sldId id="290" r:id="rId11"/>
    <p:sldId id="282" r:id="rId12"/>
    <p:sldId id="303" r:id="rId13"/>
    <p:sldId id="294" r:id="rId14"/>
    <p:sldId id="261" r:id="rId15"/>
    <p:sldId id="307" r:id="rId16"/>
    <p:sldId id="288" r:id="rId17"/>
    <p:sldId id="289" r:id="rId18"/>
    <p:sldId id="292" r:id="rId19"/>
    <p:sldId id="270" r:id="rId20"/>
    <p:sldId id="271" r:id="rId21"/>
    <p:sldId id="298" r:id="rId22"/>
    <p:sldId id="299" r:id="rId23"/>
    <p:sldId id="272" r:id="rId24"/>
    <p:sldId id="273" r:id="rId25"/>
    <p:sldId id="295" r:id="rId26"/>
    <p:sldId id="296" r:id="rId27"/>
    <p:sldId id="297" r:id="rId28"/>
    <p:sldId id="300" r:id="rId29"/>
    <p:sldId id="305" r:id="rId30"/>
    <p:sldId id="30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67F7D2-7AE5-48B8-8D6D-C3DE0DA05E9E}" v="2" dt="2020-08-27T01:56:44.5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354" autoAdjust="0"/>
  </p:normalViewPr>
  <p:slideViewPr>
    <p:cSldViewPr snapToGrid="0">
      <p:cViewPr varScale="1">
        <p:scale>
          <a:sx n="58" d="100"/>
          <a:sy n="58" d="100"/>
        </p:scale>
        <p:origin x="-1158" y="-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ạm Ngọc Anh" userId="cfb61036-7969-4b02-8312-01d2bd7dbd0f" providerId="ADAL" clId="{D067F7D2-7AE5-48B8-8D6D-C3DE0DA05E9E}"/>
    <pc:docChg chg="custSel addSld modSld addMainMaster delMainMaster">
      <pc:chgData name="Phạm Ngọc Anh" userId="cfb61036-7969-4b02-8312-01d2bd7dbd0f" providerId="ADAL" clId="{D067F7D2-7AE5-48B8-8D6D-C3DE0DA05E9E}" dt="2020-08-27T01:57:14.489" v="317" actId="13822"/>
      <pc:docMkLst>
        <pc:docMk/>
      </pc:docMkLst>
      <pc:sldChg chg="modSp add mod modClrScheme chgLayout">
        <pc:chgData name="Phạm Ngọc Anh" userId="cfb61036-7969-4b02-8312-01d2bd7dbd0f" providerId="ADAL" clId="{D067F7D2-7AE5-48B8-8D6D-C3DE0DA05E9E}" dt="2020-08-27T01:57:14.489" v="317" actId="13822"/>
        <pc:sldMkLst>
          <pc:docMk/>
          <pc:sldMk cId="395295074" sldId="300"/>
        </pc:sldMkLst>
        <pc:spChg chg="mod">
          <ac:chgData name="Phạm Ngọc Anh" userId="cfb61036-7969-4b02-8312-01d2bd7dbd0f" providerId="ADAL" clId="{D067F7D2-7AE5-48B8-8D6D-C3DE0DA05E9E}" dt="2020-08-27T01:56:59.056" v="315" actId="1036"/>
          <ac:spMkLst>
            <pc:docMk/>
            <pc:sldMk cId="395295074" sldId="300"/>
            <ac:spMk id="2" creationId="{00000000-0000-0000-0000-000000000000}"/>
          </ac:spMkLst>
        </pc:spChg>
        <pc:spChg chg="mod">
          <ac:chgData name="Phạm Ngọc Anh" userId="cfb61036-7969-4b02-8312-01d2bd7dbd0f" providerId="ADAL" clId="{D067F7D2-7AE5-48B8-8D6D-C3DE0DA05E9E}" dt="2020-08-27T01:57:14.489" v="317" actId="13822"/>
          <ac:spMkLst>
            <pc:docMk/>
            <pc:sldMk cId="395295074" sldId="300"/>
            <ac:spMk id="4" creationId="{90189137-FCBC-4877-AAE3-FE99CB421DE2}"/>
          </ac:spMkLst>
        </pc:spChg>
        <pc:picChg chg="mod">
          <ac:chgData name="Phạm Ngọc Anh" userId="cfb61036-7969-4b02-8312-01d2bd7dbd0f" providerId="ADAL" clId="{D067F7D2-7AE5-48B8-8D6D-C3DE0DA05E9E}" dt="2020-08-27T01:56:44.553" v="311"/>
          <ac:picMkLst>
            <pc:docMk/>
            <pc:sldMk cId="395295074" sldId="300"/>
            <ac:picMk id="6" creationId="{96446789-8E11-4FBF-878E-189757C30F90}"/>
          </ac:picMkLst>
        </pc:picChg>
      </pc:sldChg>
      <pc:sldMasterChg chg="add del addSldLayout delSldLayout">
        <pc:chgData name="Phạm Ngọc Anh" userId="cfb61036-7969-4b02-8312-01d2bd7dbd0f" providerId="ADAL" clId="{D067F7D2-7AE5-48B8-8D6D-C3DE0DA05E9E}" dt="2020-08-27T01:57:07.405" v="316" actId="700"/>
        <pc:sldMasterMkLst>
          <pc:docMk/>
          <pc:sldMasterMk cId="0" sldId="2147483679"/>
        </pc:sldMasterMkLst>
        <pc:sldLayoutChg chg="add del">
          <pc:chgData name="Phạm Ngọc Anh" userId="cfb61036-7969-4b02-8312-01d2bd7dbd0f" providerId="ADAL" clId="{D067F7D2-7AE5-48B8-8D6D-C3DE0DA05E9E}" dt="2020-08-27T01:57:07.405" v="316" actId="700"/>
          <pc:sldLayoutMkLst>
            <pc:docMk/>
            <pc:sldMasterMk cId="0" sldId="2147483679"/>
            <pc:sldLayoutMk cId="0" sldId="2147483673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1E0D35-DB9F-4D50-9186-41A8F6EAAF1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9D18FC6-F19C-4019-9916-4EC0FDB95DB1}">
      <dgm:prSet phldrT="[Text]"/>
      <dgm:spPr/>
      <dgm:t>
        <a:bodyPr/>
        <a:lstStyle/>
        <a:p>
          <a:r>
            <a:rPr lang="en-US" dirty="0" err="1"/>
            <a:t>Chứng</a:t>
          </a:r>
          <a:r>
            <a:rPr lang="en-US" dirty="0"/>
            <a:t> </a:t>
          </a:r>
          <a:r>
            <a:rPr lang="en-US" dirty="0" err="1"/>
            <a:t>tỏ</a:t>
          </a:r>
          <a:r>
            <a:rPr lang="en-US" dirty="0"/>
            <a:t> </a:t>
          </a:r>
          <a:r>
            <a:rPr lang="en-US" dirty="0" err="1"/>
            <a:t>tinh</a:t>
          </a:r>
          <a:r>
            <a:rPr lang="en-US" dirty="0"/>
            <a:t> </a:t>
          </a:r>
          <a:r>
            <a:rPr lang="en-US" dirty="0" err="1"/>
            <a:t>thần</a:t>
          </a:r>
          <a:r>
            <a:rPr lang="en-US" dirty="0"/>
            <a:t> </a:t>
          </a:r>
          <a:r>
            <a:rPr lang="en-US" dirty="0" err="1"/>
            <a:t>dũng</a:t>
          </a:r>
          <a:r>
            <a:rPr lang="en-US" dirty="0"/>
            <a:t> </a:t>
          </a:r>
          <a:r>
            <a:rPr lang="en-US" dirty="0" err="1"/>
            <a:t>cảm</a:t>
          </a:r>
          <a:r>
            <a:rPr lang="en-US" dirty="0"/>
            <a:t>, </a:t>
          </a:r>
          <a:r>
            <a:rPr lang="en-US" dirty="0" err="1"/>
            <a:t>khả</a:t>
          </a:r>
          <a:r>
            <a:rPr lang="en-US" dirty="0"/>
            <a:t> </a:t>
          </a:r>
          <a:r>
            <a:rPr lang="en-US" dirty="0" err="1"/>
            <a:t>năng</a:t>
          </a:r>
          <a:r>
            <a:rPr lang="en-US" dirty="0"/>
            <a:t> </a:t>
          </a:r>
          <a:r>
            <a:rPr lang="en-US" dirty="0" err="1"/>
            <a:t>cách</a:t>
          </a:r>
          <a:r>
            <a:rPr lang="en-US" dirty="0"/>
            <a:t> </a:t>
          </a:r>
          <a:r>
            <a:rPr lang="en-US" dirty="0" err="1"/>
            <a:t>mạng</a:t>
          </a:r>
          <a:r>
            <a:rPr lang="en-US" dirty="0"/>
            <a:t> </a:t>
          </a:r>
          <a:r>
            <a:rPr lang="en-US" dirty="0" err="1"/>
            <a:t>của</a:t>
          </a:r>
          <a:r>
            <a:rPr lang="en-US" dirty="0"/>
            <a:t> </a:t>
          </a:r>
          <a:r>
            <a:rPr lang="en-US" dirty="0" err="1"/>
            <a:t>nhân</a:t>
          </a:r>
          <a:r>
            <a:rPr lang="en-US" dirty="0"/>
            <a:t> </a:t>
          </a:r>
          <a:r>
            <a:rPr lang="en-US" dirty="0" err="1"/>
            <a:t>dân</a:t>
          </a:r>
          <a:endParaRPr lang="en-US" dirty="0"/>
        </a:p>
      </dgm:t>
    </dgm:pt>
    <dgm:pt modelId="{C30F59BF-7B08-40AE-BBA9-4B2F30548180}" type="parTrans" cxnId="{1573EA4A-765C-4F65-9DC7-EC01A738F1AB}">
      <dgm:prSet/>
      <dgm:spPr/>
      <dgm:t>
        <a:bodyPr/>
        <a:lstStyle/>
        <a:p>
          <a:endParaRPr lang="en-US"/>
        </a:p>
      </dgm:t>
    </dgm:pt>
    <dgm:pt modelId="{868FF83A-1BC6-470F-B790-451C2CE8B5DA}" type="sibTrans" cxnId="{1573EA4A-765C-4F65-9DC7-EC01A738F1AB}">
      <dgm:prSet/>
      <dgm:spPr/>
      <dgm:t>
        <a:bodyPr/>
        <a:lstStyle/>
        <a:p>
          <a:endParaRPr lang="en-US"/>
        </a:p>
      </dgm:t>
    </dgm:pt>
    <dgm:pt modelId="{63C4E16B-C37B-4FE2-896B-B1356E5026D2}">
      <dgm:prSet phldrT="[Text]"/>
      <dgm:spPr/>
      <dgm:t>
        <a:bodyPr/>
        <a:lstStyle/>
        <a:p>
          <a:r>
            <a:rPr lang="en-US"/>
            <a:t>Cổ vũ phong trào đấu tranh của nhân dân cả nước</a:t>
          </a:r>
          <a:endParaRPr lang="en-US" dirty="0"/>
        </a:p>
      </dgm:t>
    </dgm:pt>
    <dgm:pt modelId="{87D8EEE8-5508-4E95-93B1-9CD66DF331C8}" type="parTrans" cxnId="{366DDFDE-317A-48EF-862A-7170BD9A1417}">
      <dgm:prSet/>
      <dgm:spPr/>
      <dgm:t>
        <a:bodyPr/>
        <a:lstStyle/>
        <a:p>
          <a:endParaRPr lang="en-US"/>
        </a:p>
      </dgm:t>
    </dgm:pt>
    <dgm:pt modelId="{DD35C231-AD63-43C6-8309-ACDBA653D0A8}" type="sibTrans" cxnId="{366DDFDE-317A-48EF-862A-7170BD9A1417}">
      <dgm:prSet/>
      <dgm:spPr/>
      <dgm:t>
        <a:bodyPr/>
        <a:lstStyle/>
        <a:p>
          <a:endParaRPr lang="en-US"/>
        </a:p>
      </dgm:t>
    </dgm:pt>
    <dgm:pt modelId="{9F61359F-F986-4862-B3E0-2974895F569E}">
      <dgm:prSet phldrT="[Text]"/>
      <dgm:spPr/>
      <dgm:t>
        <a:bodyPr/>
        <a:lstStyle/>
        <a:p>
          <a:r>
            <a:rPr lang="en-US"/>
            <a:t>Thể hiện sức mạnh đấu tranh khi có Đảng lãnh đạo</a:t>
          </a:r>
          <a:endParaRPr lang="en-US" dirty="0"/>
        </a:p>
      </dgm:t>
    </dgm:pt>
    <dgm:pt modelId="{2965B0FB-EA64-431E-9960-723EC43008A6}" type="parTrans" cxnId="{A9995F8B-3342-41DC-8A83-03002AC73DE4}">
      <dgm:prSet/>
      <dgm:spPr/>
      <dgm:t>
        <a:bodyPr/>
        <a:lstStyle/>
        <a:p>
          <a:endParaRPr lang="en-US"/>
        </a:p>
      </dgm:t>
    </dgm:pt>
    <dgm:pt modelId="{339EB61A-E2E7-479A-932F-AAFE3B98515F}" type="sibTrans" cxnId="{A9995F8B-3342-41DC-8A83-03002AC73DE4}">
      <dgm:prSet/>
      <dgm:spPr/>
      <dgm:t>
        <a:bodyPr/>
        <a:lstStyle/>
        <a:p>
          <a:endParaRPr lang="en-US"/>
        </a:p>
      </dgm:t>
    </dgm:pt>
    <dgm:pt modelId="{8C01F363-D44A-4410-9E09-813FAFBC90D9}" type="pres">
      <dgm:prSet presAssocID="{601E0D35-DB9F-4D50-9186-41A8F6EAAF1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F2E7F46-022A-4BDC-AC17-ED94830A7074}" type="pres">
      <dgm:prSet presAssocID="{601E0D35-DB9F-4D50-9186-41A8F6EAAF11}" presName="Name1" presStyleCnt="0"/>
      <dgm:spPr/>
    </dgm:pt>
    <dgm:pt modelId="{F6C4C8DD-8C31-488A-BEDE-C51BCC08E71D}" type="pres">
      <dgm:prSet presAssocID="{601E0D35-DB9F-4D50-9186-41A8F6EAAF11}" presName="cycle" presStyleCnt="0"/>
      <dgm:spPr/>
    </dgm:pt>
    <dgm:pt modelId="{AB291423-7F19-4E09-9D2F-4EAA4B94100D}" type="pres">
      <dgm:prSet presAssocID="{601E0D35-DB9F-4D50-9186-41A8F6EAAF11}" presName="srcNode" presStyleLbl="node1" presStyleIdx="0" presStyleCnt="3"/>
      <dgm:spPr/>
    </dgm:pt>
    <dgm:pt modelId="{4898D69F-E628-49E2-B29E-E5825A247469}" type="pres">
      <dgm:prSet presAssocID="{601E0D35-DB9F-4D50-9186-41A8F6EAAF11}" presName="conn" presStyleLbl="parChTrans1D2" presStyleIdx="0" presStyleCnt="1"/>
      <dgm:spPr/>
      <dgm:t>
        <a:bodyPr/>
        <a:lstStyle/>
        <a:p>
          <a:endParaRPr lang="en-US"/>
        </a:p>
      </dgm:t>
    </dgm:pt>
    <dgm:pt modelId="{72FE763D-EF81-4884-9B7D-DB512E570E5C}" type="pres">
      <dgm:prSet presAssocID="{601E0D35-DB9F-4D50-9186-41A8F6EAAF11}" presName="extraNode" presStyleLbl="node1" presStyleIdx="0" presStyleCnt="3"/>
      <dgm:spPr/>
    </dgm:pt>
    <dgm:pt modelId="{5198A980-B2E4-4123-AE0E-A572D9BB8C4C}" type="pres">
      <dgm:prSet presAssocID="{601E0D35-DB9F-4D50-9186-41A8F6EAAF11}" presName="dstNode" presStyleLbl="node1" presStyleIdx="0" presStyleCnt="3"/>
      <dgm:spPr/>
    </dgm:pt>
    <dgm:pt modelId="{5FFB890B-893C-451A-BF70-9076D0D8E579}" type="pres">
      <dgm:prSet presAssocID="{99D18FC6-F19C-4019-9916-4EC0FDB95DB1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529C0F-40DF-438C-866E-CCBAEBD4A319}" type="pres">
      <dgm:prSet presAssocID="{99D18FC6-F19C-4019-9916-4EC0FDB95DB1}" presName="accent_1" presStyleCnt="0"/>
      <dgm:spPr/>
    </dgm:pt>
    <dgm:pt modelId="{5FE9D393-987C-4263-AF8B-5C5C409F28C7}" type="pres">
      <dgm:prSet presAssocID="{99D18FC6-F19C-4019-9916-4EC0FDB95DB1}" presName="accentRepeatNode" presStyleLbl="solidFgAcc1" presStyleIdx="0" presStyleCnt="3"/>
      <dgm:spPr/>
    </dgm:pt>
    <dgm:pt modelId="{6BDD19A0-2149-4036-B0E3-42946D84F295}" type="pres">
      <dgm:prSet presAssocID="{63C4E16B-C37B-4FE2-896B-B1356E5026D2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12DA4F-4747-4B5A-A1CA-E926BD138AA6}" type="pres">
      <dgm:prSet presAssocID="{63C4E16B-C37B-4FE2-896B-B1356E5026D2}" presName="accent_2" presStyleCnt="0"/>
      <dgm:spPr/>
    </dgm:pt>
    <dgm:pt modelId="{921F395E-F29B-4CC7-A835-C481D886FF5A}" type="pres">
      <dgm:prSet presAssocID="{63C4E16B-C37B-4FE2-896B-B1356E5026D2}" presName="accentRepeatNode" presStyleLbl="solidFgAcc1" presStyleIdx="1" presStyleCnt="3"/>
      <dgm:spPr/>
    </dgm:pt>
    <dgm:pt modelId="{553F68BF-AAD9-4763-97C7-A9A4DDADF5A3}" type="pres">
      <dgm:prSet presAssocID="{9F61359F-F986-4862-B3E0-2974895F569E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70BB94-1848-4DE3-9CCF-9F14A507C13F}" type="pres">
      <dgm:prSet presAssocID="{9F61359F-F986-4862-B3E0-2974895F569E}" presName="accent_3" presStyleCnt="0"/>
      <dgm:spPr/>
    </dgm:pt>
    <dgm:pt modelId="{1DC2782D-19F9-46BC-AD71-B00C51D94A1D}" type="pres">
      <dgm:prSet presAssocID="{9F61359F-F986-4862-B3E0-2974895F569E}" presName="accentRepeatNode" presStyleLbl="solidFgAcc1" presStyleIdx="2" presStyleCnt="3"/>
      <dgm:spPr/>
    </dgm:pt>
  </dgm:ptLst>
  <dgm:cxnLst>
    <dgm:cxn modelId="{2C7FD7E7-164C-47C4-82B0-92426FBDE6E8}" type="presOf" srcId="{63C4E16B-C37B-4FE2-896B-B1356E5026D2}" destId="{6BDD19A0-2149-4036-B0E3-42946D84F295}" srcOrd="0" destOrd="0" presId="urn:microsoft.com/office/officeart/2008/layout/VerticalCurvedList"/>
    <dgm:cxn modelId="{907FBAD2-A9D0-47AA-998E-7879917E670A}" type="presOf" srcId="{9F61359F-F986-4862-B3E0-2974895F569E}" destId="{553F68BF-AAD9-4763-97C7-A9A4DDADF5A3}" srcOrd="0" destOrd="0" presId="urn:microsoft.com/office/officeart/2008/layout/VerticalCurvedList"/>
    <dgm:cxn modelId="{4F135D70-0E67-4518-A445-4A190B5902F1}" type="presOf" srcId="{99D18FC6-F19C-4019-9916-4EC0FDB95DB1}" destId="{5FFB890B-893C-451A-BF70-9076D0D8E579}" srcOrd="0" destOrd="0" presId="urn:microsoft.com/office/officeart/2008/layout/VerticalCurvedList"/>
    <dgm:cxn modelId="{A9995F8B-3342-41DC-8A83-03002AC73DE4}" srcId="{601E0D35-DB9F-4D50-9186-41A8F6EAAF11}" destId="{9F61359F-F986-4862-B3E0-2974895F569E}" srcOrd="2" destOrd="0" parTransId="{2965B0FB-EA64-431E-9960-723EC43008A6}" sibTransId="{339EB61A-E2E7-479A-932F-AAFE3B98515F}"/>
    <dgm:cxn modelId="{33239522-5CBA-42FD-9DE7-B04085CD7C36}" type="presOf" srcId="{601E0D35-DB9F-4D50-9186-41A8F6EAAF11}" destId="{8C01F363-D44A-4410-9E09-813FAFBC90D9}" srcOrd="0" destOrd="0" presId="urn:microsoft.com/office/officeart/2008/layout/VerticalCurvedList"/>
    <dgm:cxn modelId="{1573EA4A-765C-4F65-9DC7-EC01A738F1AB}" srcId="{601E0D35-DB9F-4D50-9186-41A8F6EAAF11}" destId="{99D18FC6-F19C-4019-9916-4EC0FDB95DB1}" srcOrd="0" destOrd="0" parTransId="{C30F59BF-7B08-40AE-BBA9-4B2F30548180}" sibTransId="{868FF83A-1BC6-470F-B790-451C2CE8B5DA}"/>
    <dgm:cxn modelId="{CB2CA609-B234-4541-8ADC-A0FD365B0A60}" type="presOf" srcId="{868FF83A-1BC6-470F-B790-451C2CE8B5DA}" destId="{4898D69F-E628-49E2-B29E-E5825A247469}" srcOrd="0" destOrd="0" presId="urn:microsoft.com/office/officeart/2008/layout/VerticalCurvedList"/>
    <dgm:cxn modelId="{366DDFDE-317A-48EF-862A-7170BD9A1417}" srcId="{601E0D35-DB9F-4D50-9186-41A8F6EAAF11}" destId="{63C4E16B-C37B-4FE2-896B-B1356E5026D2}" srcOrd="1" destOrd="0" parTransId="{87D8EEE8-5508-4E95-93B1-9CD66DF331C8}" sibTransId="{DD35C231-AD63-43C6-8309-ACDBA653D0A8}"/>
    <dgm:cxn modelId="{5173A82D-C56A-44A3-B6DF-024466619CE0}" type="presParOf" srcId="{8C01F363-D44A-4410-9E09-813FAFBC90D9}" destId="{FF2E7F46-022A-4BDC-AC17-ED94830A7074}" srcOrd="0" destOrd="0" presId="urn:microsoft.com/office/officeart/2008/layout/VerticalCurvedList"/>
    <dgm:cxn modelId="{90E44291-52ED-4DCC-A166-BB0D10F56E8C}" type="presParOf" srcId="{FF2E7F46-022A-4BDC-AC17-ED94830A7074}" destId="{F6C4C8DD-8C31-488A-BEDE-C51BCC08E71D}" srcOrd="0" destOrd="0" presId="urn:microsoft.com/office/officeart/2008/layout/VerticalCurvedList"/>
    <dgm:cxn modelId="{293EED33-6220-4A94-9A70-5D7584008325}" type="presParOf" srcId="{F6C4C8DD-8C31-488A-BEDE-C51BCC08E71D}" destId="{AB291423-7F19-4E09-9D2F-4EAA4B94100D}" srcOrd="0" destOrd="0" presId="urn:microsoft.com/office/officeart/2008/layout/VerticalCurvedList"/>
    <dgm:cxn modelId="{06626A6E-3962-4568-9DD5-F31E0989B7B0}" type="presParOf" srcId="{F6C4C8DD-8C31-488A-BEDE-C51BCC08E71D}" destId="{4898D69F-E628-49E2-B29E-E5825A247469}" srcOrd="1" destOrd="0" presId="urn:microsoft.com/office/officeart/2008/layout/VerticalCurvedList"/>
    <dgm:cxn modelId="{42414B7D-65C6-41CC-B211-A0EBB4698F47}" type="presParOf" srcId="{F6C4C8DD-8C31-488A-BEDE-C51BCC08E71D}" destId="{72FE763D-EF81-4884-9B7D-DB512E570E5C}" srcOrd="2" destOrd="0" presId="urn:microsoft.com/office/officeart/2008/layout/VerticalCurvedList"/>
    <dgm:cxn modelId="{957952BC-1988-42F7-958A-CEE8EBEE7DA3}" type="presParOf" srcId="{F6C4C8DD-8C31-488A-BEDE-C51BCC08E71D}" destId="{5198A980-B2E4-4123-AE0E-A572D9BB8C4C}" srcOrd="3" destOrd="0" presId="urn:microsoft.com/office/officeart/2008/layout/VerticalCurvedList"/>
    <dgm:cxn modelId="{9A1D25B5-D5E6-4E72-9354-CA3F0B60AFCA}" type="presParOf" srcId="{FF2E7F46-022A-4BDC-AC17-ED94830A7074}" destId="{5FFB890B-893C-451A-BF70-9076D0D8E579}" srcOrd="1" destOrd="0" presId="urn:microsoft.com/office/officeart/2008/layout/VerticalCurvedList"/>
    <dgm:cxn modelId="{093AD842-1681-4302-AEA7-259DAF5E40C7}" type="presParOf" srcId="{FF2E7F46-022A-4BDC-AC17-ED94830A7074}" destId="{21529C0F-40DF-438C-866E-CCBAEBD4A319}" srcOrd="2" destOrd="0" presId="urn:microsoft.com/office/officeart/2008/layout/VerticalCurvedList"/>
    <dgm:cxn modelId="{4E6C9E66-818E-4D34-92DE-3DFB7B53BB8F}" type="presParOf" srcId="{21529C0F-40DF-438C-866E-CCBAEBD4A319}" destId="{5FE9D393-987C-4263-AF8B-5C5C409F28C7}" srcOrd="0" destOrd="0" presId="urn:microsoft.com/office/officeart/2008/layout/VerticalCurvedList"/>
    <dgm:cxn modelId="{C4EBE30B-259B-4C8D-BC42-6EED5479A847}" type="presParOf" srcId="{FF2E7F46-022A-4BDC-AC17-ED94830A7074}" destId="{6BDD19A0-2149-4036-B0E3-42946D84F295}" srcOrd="3" destOrd="0" presId="urn:microsoft.com/office/officeart/2008/layout/VerticalCurvedList"/>
    <dgm:cxn modelId="{70D6C21C-E26C-434B-9C04-EE35BE1B9732}" type="presParOf" srcId="{FF2E7F46-022A-4BDC-AC17-ED94830A7074}" destId="{9C12DA4F-4747-4B5A-A1CA-E926BD138AA6}" srcOrd="4" destOrd="0" presId="urn:microsoft.com/office/officeart/2008/layout/VerticalCurvedList"/>
    <dgm:cxn modelId="{DDD9B3D9-8625-4276-8B80-94C2B8D9A522}" type="presParOf" srcId="{9C12DA4F-4747-4B5A-A1CA-E926BD138AA6}" destId="{921F395E-F29B-4CC7-A835-C481D886FF5A}" srcOrd="0" destOrd="0" presId="urn:microsoft.com/office/officeart/2008/layout/VerticalCurvedList"/>
    <dgm:cxn modelId="{BFC06AA1-445F-41D3-A78A-E3A6CCE9B830}" type="presParOf" srcId="{FF2E7F46-022A-4BDC-AC17-ED94830A7074}" destId="{553F68BF-AAD9-4763-97C7-A9A4DDADF5A3}" srcOrd="5" destOrd="0" presId="urn:microsoft.com/office/officeart/2008/layout/VerticalCurvedList"/>
    <dgm:cxn modelId="{E5779BCF-6CAC-406A-A16D-4EC6ABD4AC5F}" type="presParOf" srcId="{FF2E7F46-022A-4BDC-AC17-ED94830A7074}" destId="{D270BB94-1848-4DE3-9CCF-9F14A507C13F}" srcOrd="6" destOrd="0" presId="urn:microsoft.com/office/officeart/2008/layout/VerticalCurvedList"/>
    <dgm:cxn modelId="{24E31E20-AFD8-4323-94B2-95C5D26D257F}" type="presParOf" srcId="{D270BB94-1848-4DE3-9CCF-9F14A507C13F}" destId="{1DC2782D-19F9-46BC-AD71-B00C51D94A1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98D69F-E628-49E2-B29E-E5825A247469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FB890B-893C-451A-BF70-9076D0D8E579}">
      <dsp:nvSpPr>
        <dsp:cNvPr id="0" name=""/>
        <dsp:cNvSpPr/>
      </dsp:nvSpPr>
      <dsp:spPr>
        <a:xfrm>
          <a:off x="752110" y="541866"/>
          <a:ext cx="7301111" cy="10837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err="1"/>
            <a:t>Chứng</a:t>
          </a:r>
          <a:r>
            <a:rPr lang="en-US" sz="3300" kern="1200" dirty="0"/>
            <a:t> </a:t>
          </a:r>
          <a:r>
            <a:rPr lang="en-US" sz="3300" kern="1200" dirty="0" err="1"/>
            <a:t>tỏ</a:t>
          </a:r>
          <a:r>
            <a:rPr lang="en-US" sz="3300" kern="1200" dirty="0"/>
            <a:t> </a:t>
          </a:r>
          <a:r>
            <a:rPr lang="en-US" sz="3300" kern="1200" dirty="0" err="1"/>
            <a:t>tinh</a:t>
          </a:r>
          <a:r>
            <a:rPr lang="en-US" sz="3300" kern="1200" dirty="0"/>
            <a:t> </a:t>
          </a:r>
          <a:r>
            <a:rPr lang="en-US" sz="3300" kern="1200" dirty="0" err="1"/>
            <a:t>thần</a:t>
          </a:r>
          <a:r>
            <a:rPr lang="en-US" sz="3300" kern="1200" dirty="0"/>
            <a:t> </a:t>
          </a:r>
          <a:r>
            <a:rPr lang="en-US" sz="3300" kern="1200" dirty="0" err="1"/>
            <a:t>dũng</a:t>
          </a:r>
          <a:r>
            <a:rPr lang="en-US" sz="3300" kern="1200" dirty="0"/>
            <a:t> </a:t>
          </a:r>
          <a:r>
            <a:rPr lang="en-US" sz="3300" kern="1200" dirty="0" err="1"/>
            <a:t>cảm</a:t>
          </a:r>
          <a:r>
            <a:rPr lang="en-US" sz="3300" kern="1200" dirty="0"/>
            <a:t>, </a:t>
          </a:r>
          <a:r>
            <a:rPr lang="en-US" sz="3300" kern="1200" dirty="0" err="1"/>
            <a:t>khả</a:t>
          </a:r>
          <a:r>
            <a:rPr lang="en-US" sz="3300" kern="1200" dirty="0"/>
            <a:t> </a:t>
          </a:r>
          <a:r>
            <a:rPr lang="en-US" sz="3300" kern="1200" dirty="0" err="1"/>
            <a:t>năng</a:t>
          </a:r>
          <a:r>
            <a:rPr lang="en-US" sz="3300" kern="1200" dirty="0"/>
            <a:t> </a:t>
          </a:r>
          <a:r>
            <a:rPr lang="en-US" sz="3300" kern="1200" dirty="0" err="1"/>
            <a:t>cách</a:t>
          </a:r>
          <a:r>
            <a:rPr lang="en-US" sz="3300" kern="1200" dirty="0"/>
            <a:t> </a:t>
          </a:r>
          <a:r>
            <a:rPr lang="en-US" sz="3300" kern="1200" dirty="0" err="1"/>
            <a:t>mạng</a:t>
          </a:r>
          <a:r>
            <a:rPr lang="en-US" sz="3300" kern="1200" dirty="0"/>
            <a:t> </a:t>
          </a:r>
          <a:r>
            <a:rPr lang="en-US" sz="3300" kern="1200" dirty="0" err="1"/>
            <a:t>của</a:t>
          </a:r>
          <a:r>
            <a:rPr lang="en-US" sz="3300" kern="1200" dirty="0"/>
            <a:t> </a:t>
          </a:r>
          <a:r>
            <a:rPr lang="en-US" sz="3300" kern="1200" dirty="0" err="1"/>
            <a:t>nhân</a:t>
          </a:r>
          <a:r>
            <a:rPr lang="en-US" sz="3300" kern="1200" dirty="0"/>
            <a:t> </a:t>
          </a:r>
          <a:r>
            <a:rPr lang="en-US" sz="3300" kern="1200" dirty="0" err="1"/>
            <a:t>dân</a:t>
          </a:r>
          <a:endParaRPr lang="en-US" sz="3300" kern="1200" dirty="0"/>
        </a:p>
      </dsp:txBody>
      <dsp:txXfrm>
        <a:off x="752110" y="541866"/>
        <a:ext cx="7301111" cy="1083733"/>
      </dsp:txXfrm>
    </dsp:sp>
    <dsp:sp modelId="{5FE9D393-987C-4263-AF8B-5C5C409F28C7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DD19A0-2149-4036-B0E3-42946D84F295}">
      <dsp:nvSpPr>
        <dsp:cNvPr id="0" name=""/>
        <dsp:cNvSpPr/>
      </dsp:nvSpPr>
      <dsp:spPr>
        <a:xfrm>
          <a:off x="1146048" y="2167466"/>
          <a:ext cx="6907174" cy="1083733"/>
        </a:xfrm>
        <a:prstGeom prst="rect">
          <a:avLst/>
        </a:prstGeom>
        <a:solidFill>
          <a:schemeClr val="accent5">
            <a:hueOff val="9557342"/>
            <a:satOff val="-20419"/>
            <a:lumOff val="-8529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/>
            <a:t>Cổ vũ phong trào đấu tranh của nhân dân cả nước</a:t>
          </a:r>
          <a:endParaRPr lang="en-US" sz="3300" kern="1200" dirty="0"/>
        </a:p>
      </dsp:txBody>
      <dsp:txXfrm>
        <a:off x="1146048" y="2167466"/>
        <a:ext cx="6907174" cy="1083733"/>
      </dsp:txXfrm>
    </dsp:sp>
    <dsp:sp modelId="{921F395E-F29B-4CC7-A835-C481D886FF5A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5">
              <a:hueOff val="9557342"/>
              <a:satOff val="-20419"/>
              <a:lumOff val="-85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3F68BF-AAD9-4763-97C7-A9A4DDADF5A3}">
      <dsp:nvSpPr>
        <dsp:cNvPr id="0" name=""/>
        <dsp:cNvSpPr/>
      </dsp:nvSpPr>
      <dsp:spPr>
        <a:xfrm>
          <a:off x="752110" y="3793066"/>
          <a:ext cx="7301111" cy="1083733"/>
        </a:xfrm>
        <a:prstGeom prst="rect">
          <a:avLst/>
        </a:prstGeom>
        <a:solidFill>
          <a:schemeClr val="accent5">
            <a:hueOff val="19114684"/>
            <a:satOff val="-40837"/>
            <a:lumOff val="-17059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/>
            <a:t>Thể hiện sức mạnh đấu tranh khi có Đảng lãnh đạo</a:t>
          </a:r>
          <a:endParaRPr lang="en-US" sz="3300" kern="1200" dirty="0"/>
        </a:p>
      </dsp:txBody>
      <dsp:txXfrm>
        <a:off x="752110" y="3793066"/>
        <a:ext cx="7301111" cy="1083733"/>
      </dsp:txXfrm>
    </dsp:sp>
    <dsp:sp modelId="{1DC2782D-19F9-46BC-AD71-B00C51D94A1D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5">
              <a:hueOff val="19114684"/>
              <a:satOff val="-40837"/>
              <a:lumOff val="-17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863E0-9FC5-4D28-B50E-EB1E0CF5324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E121D-A3C3-46A9-ADC1-FB96688DD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77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E121D-A3C3-46A9-ADC1-FB96688DD6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80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E121D-A3C3-46A9-ADC1-FB96688DD63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56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E121D-A3C3-46A9-ADC1-FB96688DD6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84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E4E2C58-30E7-472D-B2E6-DA106B54C9DD}" type="slidenum">
              <a:rPr lang="en-US" altLang="vi-VN"/>
              <a:pPr eaLnBrk="1" hangingPunct="1"/>
              <a:t>18</a:t>
            </a:fld>
            <a:endParaRPr lang="en-US" altLang="vi-VN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dirty="0"/>
          </a:p>
        </p:txBody>
      </p:sp>
    </p:spTree>
    <p:extLst>
      <p:ext uri="{BB962C8B-B14F-4D97-AF65-F5344CB8AC3E}">
        <p14:creationId xmlns:p14="http://schemas.microsoft.com/office/powerpoint/2010/main" val="1633030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10F362B-175A-4FB9-8786-45E86231B270}" type="slidenum">
              <a:rPr lang="en-US" altLang="vi-VN"/>
              <a:pPr eaLnBrk="1" hangingPunct="1"/>
              <a:t>19</a:t>
            </a:fld>
            <a:endParaRPr lang="en-US" altLang="vi-VN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dirty="0"/>
          </a:p>
        </p:txBody>
      </p:sp>
    </p:spTree>
    <p:extLst>
      <p:ext uri="{BB962C8B-B14F-4D97-AF65-F5344CB8AC3E}">
        <p14:creationId xmlns:p14="http://schemas.microsoft.com/office/powerpoint/2010/main" val="2389465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9C0301D-DBC7-4E83-9A5F-52BB2B185510}" type="slidenum">
              <a:rPr lang="en-US" altLang="vi-VN"/>
              <a:pPr eaLnBrk="1" hangingPunct="1"/>
              <a:t>21</a:t>
            </a:fld>
            <a:endParaRPr lang="en-US" altLang="vi-VN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dirty="0"/>
          </a:p>
        </p:txBody>
      </p:sp>
    </p:spTree>
    <p:extLst>
      <p:ext uri="{BB962C8B-B14F-4D97-AF65-F5344CB8AC3E}">
        <p14:creationId xmlns:p14="http://schemas.microsoft.com/office/powerpoint/2010/main" val="3643615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E121D-A3C3-46A9-ADC1-FB96688DD6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01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E121D-A3C3-46A9-ADC1-FB96688DD6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10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E121D-A3C3-46A9-ADC1-FB96688DD6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15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E121D-A3C3-46A9-ADC1-FB96688DD6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17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E121D-A3C3-46A9-ADC1-FB96688DD6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93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E121D-A3C3-46A9-ADC1-FB96688DD6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36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E121D-A3C3-46A9-ADC1-FB96688DD6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14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E121D-A3C3-46A9-ADC1-FB96688DD6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2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32" y="63096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5" y="1098388"/>
            <a:ext cx="10318419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8" y="597922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5" y="6375679"/>
            <a:ext cx="2329723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EEE27F9-6E07-4CC4-B6E2-7DDD6F77A9E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21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2C33031-DD9D-4A3F-A3FA-5814F8CFA2D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4724642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7F9-6E07-4CC4-B6E2-7DDD6F77A9E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33031-DD9D-4A3F-A3FA-5814F8CFA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46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3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20" y="38241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7F9-6E07-4CC4-B6E2-7DDD6F77A9E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33031-DD9D-4A3F-A3FA-5814F8CFA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10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17616-23A5-48AC-9237-6CA4242BAE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64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6D531-32EA-4687-9ABE-EDAB438407E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878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22B0B-5EBA-4DB9-A1A4-1AAE80F21A1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770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B596C-C596-4DE5-B1D3-06D2990D861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24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7CC5F-EEC6-4C29-B243-D4112728888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648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278AD-EE58-4857-98D2-CBDF3D21442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049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0A356-1262-4D8C-B69C-A85906FC904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059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A2AD3-24E7-4ACF-BF88-80A35FDE981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1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7F9-6E07-4CC4-B6E2-7DDD6F77A9E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33031-DD9D-4A3F-A3FA-5814F8CFA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54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D5E18-F549-48CE-B000-6D0F10728B8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774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9FB98-386E-4490-A27F-C64A9D5D2B2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051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7C51A-BEE0-4BC1-A37E-D991870262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108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31CF5-DC26-46C3-A567-202298140ED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39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17616-23A5-48AC-9237-6CA4242BAE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564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6D531-32EA-4687-9ABE-EDAB438407E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153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22B0B-5EBA-4DB9-A1A4-1AAE80F21A1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673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B596C-C596-4DE5-B1D3-06D2990D861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781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7CC5F-EEC6-4C29-B243-D4112728888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3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278AD-EE58-4857-98D2-CBDF3D21442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315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48" y="107391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1" y="515981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9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EEE27F9-6E07-4CC4-B6E2-7DDD6F77A9E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53" y="6375679"/>
            <a:ext cx="1487567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2C33031-DD9D-4A3F-A3FA-5814F8CFA2D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19" y="0"/>
            <a:ext cx="2814639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753205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0A356-1262-4D8C-B69C-A85906FC904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892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A2AD3-24E7-4ACF-BF88-80A35FDE981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972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D5E18-F549-48CE-B000-6D0F10728B8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1206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9FB98-386E-4490-A27F-C64A9D5D2B2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976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7C51A-BEE0-4BC1-A37E-D991870262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581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7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31CF5-DC26-46C3-A567-202298140ED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4822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17616-23A5-48AC-9237-6CA4242BAE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6215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6D531-32EA-4687-9ABE-EDAB438407E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3436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22B0B-5EBA-4DB9-A1A4-1AAE80F21A1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709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B596C-C596-4DE5-B1D3-06D2990D861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388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7F9-6E07-4CC4-B6E2-7DDD6F77A9E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33031-DD9D-4A3F-A3FA-5814F8CFA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6683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7CC5F-EEC6-4C29-B243-D4112728888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729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278AD-EE58-4857-98D2-CBDF3D21442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3240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0A356-1262-4D8C-B69C-A85906FC904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0527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A2AD3-24E7-4ACF-BF88-80A35FDE981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279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D5E18-F549-48CE-B000-6D0F10728B8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495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9FB98-386E-4490-A27F-C64A9D5D2B2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1017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7C51A-BEE0-4BC1-A37E-D991870262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8712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3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31CF5-DC26-46C3-A567-202298140ED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2811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17616-23A5-48AC-9237-6CA4242BAE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4428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6D531-32EA-4687-9ABE-EDAB438407E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970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31" y="38103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9" y="219966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6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7F9-6E07-4CC4-B6E2-7DDD6F77A9E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33031-DD9D-4A3F-A3FA-5814F8CFA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6206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22B0B-5EBA-4DB9-A1A4-1AAE80F21A1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036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B596C-C596-4DE5-B1D3-06D2990D861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8145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7CC5F-EEC6-4C29-B243-D4112728888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8905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278AD-EE58-4857-98D2-CBDF3D21442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46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0A356-1262-4D8C-B69C-A85906FC904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8725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A2AD3-24E7-4ACF-BF88-80A35FDE981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491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D5E18-F549-48CE-B000-6D0F10728B8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7315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9FB98-386E-4490-A27F-C64A9D5D2B2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6211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7C51A-BEE0-4BC1-A37E-D991870262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5512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57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31CF5-DC26-46C3-A567-202298140ED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22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7F9-6E07-4CC4-B6E2-7DDD6F77A9E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33031-DD9D-4A3F-A3FA-5814F8CFA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343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17616-23A5-48AC-9237-6CA4242BAE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5487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6D531-32EA-4687-9ABE-EDAB438407E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021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22B0B-5EBA-4DB9-A1A4-1AAE80F21A1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3479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B596C-C596-4DE5-B1D3-06D2990D861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304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7CC5F-EEC6-4C29-B243-D4112728888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7143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278AD-EE58-4857-98D2-CBDF3D21442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442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0A356-1262-4D8C-B69C-A85906FC904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082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A2AD3-24E7-4ACF-BF88-80A35FDE981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9456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D5E18-F549-48CE-B000-6D0F10728B8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3253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9FB98-386E-4490-A27F-C64A9D5D2B2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072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7F9-6E07-4CC4-B6E2-7DDD6F77A9E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33031-DD9D-4A3F-A3FA-5814F8CFA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0610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7C51A-BEE0-4BC1-A37E-D991870262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196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31CF5-DC26-46C3-A567-202298140ED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5676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17616-23A5-48AC-9237-6CA4242BAE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824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6D531-32EA-4687-9ABE-EDAB438407E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8345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22B0B-5EBA-4DB9-A1A4-1AAE80F21A1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2397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B596C-C596-4DE5-B1D3-06D2990D861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2309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7CC5F-EEC6-4C29-B243-D4112728888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3564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278AD-EE58-4857-98D2-CBDF3D21442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7819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0A356-1262-4D8C-B69C-A85906FC904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1854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A2AD3-24E7-4ACF-BF88-80A35FDE981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120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5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5" y="45722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3" y="920377"/>
            <a:ext cx="6158419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3" y="6375679"/>
            <a:ext cx="1233355" cy="348462"/>
          </a:xfrm>
        </p:spPr>
        <p:txBody>
          <a:bodyPr/>
          <a:lstStyle/>
          <a:p>
            <a:fld id="{AEEE27F9-6E07-4CC4-B6E2-7DDD6F77A9E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5" y="6375679"/>
            <a:ext cx="1232456" cy="345796"/>
          </a:xfrm>
        </p:spPr>
        <p:txBody>
          <a:bodyPr/>
          <a:lstStyle/>
          <a:p>
            <a:fld id="{C2C33031-DD9D-4A3F-A3FA-5814F8CFA2D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953868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D5E18-F549-48CE-B000-6D0F10728B8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9358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9FB98-386E-4490-A27F-C64A9D5D2B2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9953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7C51A-BEE0-4BC1-A37E-D991870262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0276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31CF5-DC26-46C3-A567-202298140ED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18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84" y="4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5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4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1" y="6375679"/>
            <a:ext cx="1232456" cy="348462"/>
          </a:xfrm>
        </p:spPr>
        <p:txBody>
          <a:bodyPr/>
          <a:lstStyle/>
          <a:p>
            <a:fld id="{AEEE27F9-6E07-4CC4-B6E2-7DDD6F77A9E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C2C33031-DD9D-4A3F-A3FA-5814F8CFA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74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7" y="382385"/>
            <a:ext cx="10178323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7" y="2286008"/>
            <a:ext cx="10178323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7" y="6375679"/>
            <a:ext cx="2329723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EEE27F9-6E07-4CC4-B6E2-7DDD6F77A9E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2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2C33031-DD9D-4A3F-A3FA-5814F8CFA2D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7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1510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1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1F75DD-A349-4618-BFBE-2F2415159BA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0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1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1F75DD-A349-4618-BFBE-2F2415159BA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5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1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1F75DD-A349-4618-BFBE-2F2415159BA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6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1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1F75DD-A349-4618-BFBE-2F2415159BA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32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1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1F75DD-A349-4618-BFBE-2F2415159BA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262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1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1F75DD-A349-4618-BFBE-2F2415159BA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13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7.png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xô viết nghệ tĩ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89" y="1000427"/>
            <a:ext cx="10745507" cy="572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1931" y="143463"/>
            <a:ext cx="6347012" cy="71508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/>
              <a:t>Bài</a:t>
            </a:r>
            <a:r>
              <a:rPr lang="en-US" sz="3600" dirty="0"/>
              <a:t> 8 - </a:t>
            </a:r>
            <a:r>
              <a:rPr lang="en-US" sz="3600" dirty="0" err="1"/>
              <a:t>Xô</a:t>
            </a:r>
            <a:r>
              <a:rPr lang="en-US" sz="3600" dirty="0"/>
              <a:t> </a:t>
            </a:r>
            <a:r>
              <a:rPr lang="en-US" sz="3600" dirty="0" err="1"/>
              <a:t>viết</a:t>
            </a:r>
            <a:r>
              <a:rPr lang="en-US" sz="3600" dirty="0"/>
              <a:t> </a:t>
            </a:r>
            <a:r>
              <a:rPr lang="en-US" sz="3600" dirty="0" err="1"/>
              <a:t>Nghệ</a:t>
            </a:r>
            <a:r>
              <a:rPr lang="en-US" sz="3600" dirty="0"/>
              <a:t> - </a:t>
            </a:r>
            <a:r>
              <a:rPr lang="en-US" sz="3600" dirty="0" err="1"/>
              <a:t>Tĩnh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9222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085" y="1649186"/>
            <a:ext cx="10395857" cy="1889128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err="1"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chuyển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biến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mới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phong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trào</a:t>
            </a:r>
            <a:endParaRPr lang="en-US" sz="44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950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ành tựu của phong trào Xô viết- Nghệ Tĩ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0133" y="-1"/>
            <a:ext cx="11288487" cy="676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0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07183" y="35170"/>
            <a:ext cx="8353196" cy="66319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+mj-lt"/>
              </a:rPr>
              <a:t>Phong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Xô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Nghệ</a:t>
            </a:r>
            <a:r>
              <a:rPr lang="en-US" sz="3200" dirty="0">
                <a:latin typeface="+mj-lt"/>
              </a:rPr>
              <a:t> - </a:t>
            </a:r>
            <a:r>
              <a:rPr lang="en-US" sz="3200" dirty="0" err="1">
                <a:latin typeface="+mj-lt"/>
              </a:rPr>
              <a:t>Tĩnh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đã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đạt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được</a:t>
            </a:r>
            <a:r>
              <a:rPr lang="en-US" sz="3200" dirty="0">
                <a:latin typeface="+mj-lt"/>
              </a:rPr>
              <a:t>: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86157" y="5792147"/>
            <a:ext cx="4059583" cy="107721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0" hangingPunct="0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Bãi bỏ những tập tục lạc hậu</a:t>
            </a:r>
            <a:endParaRPr lang="en-US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061575" y="4713569"/>
            <a:ext cx="3284167" cy="1015663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Không</a:t>
            </a:r>
            <a:r>
              <a:rPr lang="en-US" alt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hề</a:t>
            </a:r>
            <a:r>
              <a:rPr lang="en-US" alt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xảy</a:t>
            </a:r>
            <a:r>
              <a:rPr lang="en-US" alt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ra</a:t>
            </a:r>
            <a:r>
              <a:rPr lang="en-US" alt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trộm</a:t>
            </a:r>
            <a:r>
              <a:rPr lang="en-US" alt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cắp</a:t>
            </a:r>
            <a:endParaRPr lang="en-US" altLang="en-US" sz="30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204532" y="893790"/>
            <a:ext cx="4141209" cy="10156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0" hangingPunct="0">
              <a:spcBef>
                <a:spcPct val="50000"/>
              </a:spcBef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 sz="3000" dirty="0" err="1">
                <a:latin typeface="+mj-lt"/>
              </a:rPr>
              <a:t>Nông</a:t>
            </a:r>
            <a:r>
              <a:rPr lang="en-US" altLang="en-US" sz="3000" dirty="0">
                <a:latin typeface="+mj-lt"/>
              </a:rPr>
              <a:t> </a:t>
            </a:r>
            <a:r>
              <a:rPr lang="en-US" altLang="en-US" sz="3000" dirty="0" err="1">
                <a:latin typeface="+mj-lt"/>
              </a:rPr>
              <a:t>dân</a:t>
            </a:r>
            <a:r>
              <a:rPr lang="en-US" altLang="en-US" sz="3000" dirty="0">
                <a:latin typeface="+mj-lt"/>
              </a:rPr>
              <a:t> </a:t>
            </a:r>
            <a:r>
              <a:rPr lang="en-US" altLang="en-US" sz="3000" dirty="0" err="1">
                <a:latin typeface="+mj-lt"/>
              </a:rPr>
              <a:t>được</a:t>
            </a:r>
            <a:r>
              <a:rPr lang="en-US" altLang="en-US" sz="3000" dirty="0">
                <a:latin typeface="+mj-lt"/>
              </a:rPr>
              <a:t> chia </a:t>
            </a:r>
            <a:r>
              <a:rPr lang="en-US" altLang="en-US" sz="3000" dirty="0" err="1">
                <a:latin typeface="+mj-lt"/>
              </a:rPr>
              <a:t>ruộng</a:t>
            </a:r>
            <a:r>
              <a:rPr lang="en-US" altLang="en-US" sz="3000" dirty="0">
                <a:latin typeface="+mj-lt"/>
              </a:rPr>
              <a:t> </a:t>
            </a:r>
            <a:r>
              <a:rPr lang="en-US" altLang="en-US" sz="3000" dirty="0" err="1">
                <a:latin typeface="+mj-lt"/>
              </a:rPr>
              <a:t>đất</a:t>
            </a:r>
            <a:endParaRPr lang="en-US" altLang="en-US" sz="3000" dirty="0">
              <a:latin typeface="+mj-lt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32261" y="3117162"/>
            <a:ext cx="4913459" cy="147732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000" dirty="0" err="1">
                <a:solidFill>
                  <a:srgbClr val="0000FF"/>
                </a:solidFill>
                <a:latin typeface="+mj-lt"/>
              </a:rPr>
              <a:t>Nhân</a:t>
            </a:r>
            <a:r>
              <a:rPr lang="en-US" altLang="en-US" sz="30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+mj-lt"/>
              </a:rPr>
              <a:t>dân</a:t>
            </a:r>
            <a:r>
              <a:rPr lang="en-US" altLang="en-US" sz="30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+mj-lt"/>
              </a:rPr>
              <a:t>được</a:t>
            </a:r>
            <a:r>
              <a:rPr lang="en-US" altLang="en-US" sz="30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+mj-lt"/>
              </a:rPr>
              <a:t>nghe</a:t>
            </a:r>
            <a:r>
              <a:rPr lang="en-US" altLang="en-US" sz="30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+mj-lt"/>
              </a:rPr>
              <a:t>giải</a:t>
            </a:r>
            <a:r>
              <a:rPr lang="en-US" altLang="en-US" sz="30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+mj-lt"/>
              </a:rPr>
              <a:t>thích</a:t>
            </a:r>
            <a:r>
              <a:rPr lang="en-US" altLang="en-US" sz="30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+mj-lt"/>
              </a:rPr>
              <a:t>chính</a:t>
            </a:r>
            <a:r>
              <a:rPr lang="en-US" altLang="en-US" sz="30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+mj-lt"/>
              </a:rPr>
              <a:t>sách</a:t>
            </a:r>
            <a:r>
              <a:rPr lang="en-US" altLang="en-US" sz="30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+mj-lt"/>
              </a:rPr>
              <a:t>và</a:t>
            </a:r>
            <a:r>
              <a:rPr lang="en-US" altLang="en-US" sz="30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+mj-lt"/>
              </a:rPr>
              <a:t>bàn</a:t>
            </a:r>
            <a:r>
              <a:rPr lang="en-US" altLang="en-US" sz="30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+mj-lt"/>
              </a:rPr>
              <a:t>bạc</a:t>
            </a:r>
            <a:r>
              <a:rPr lang="en-US" altLang="en-US" sz="30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+mj-lt"/>
              </a:rPr>
              <a:t>công</a:t>
            </a:r>
            <a:r>
              <a:rPr lang="en-US" altLang="en-US" sz="30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+mj-lt"/>
              </a:rPr>
              <a:t>việc</a:t>
            </a:r>
            <a:r>
              <a:rPr lang="en-US" altLang="en-US" sz="30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+mj-lt"/>
              </a:rPr>
              <a:t>chung</a:t>
            </a:r>
            <a:r>
              <a:rPr lang="en-US" altLang="en-US" sz="3000" dirty="0">
                <a:solidFill>
                  <a:srgbClr val="0000FF"/>
                </a:solidFill>
                <a:latin typeface="+mj-lt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204532" y="1975621"/>
            <a:ext cx="4141209" cy="10156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3000" dirty="0" err="1">
                <a:solidFill>
                  <a:srgbClr val="0000FF"/>
                </a:solidFill>
                <a:latin typeface="+mj-lt"/>
              </a:rPr>
              <a:t>Các</a:t>
            </a:r>
            <a:r>
              <a:rPr lang="en-US" altLang="en-US" sz="30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+mj-lt"/>
              </a:rPr>
              <a:t>thứ</a:t>
            </a:r>
            <a:r>
              <a:rPr lang="en-US" altLang="en-US" sz="30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+mj-lt"/>
              </a:rPr>
              <a:t>thuế</a:t>
            </a:r>
            <a:r>
              <a:rPr lang="en-US" altLang="en-US" sz="30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+mj-lt"/>
              </a:rPr>
              <a:t>vô</a:t>
            </a:r>
            <a:r>
              <a:rPr lang="en-US" altLang="en-US" sz="30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+mj-lt"/>
              </a:rPr>
              <a:t>lí</a:t>
            </a:r>
            <a:r>
              <a:rPr lang="en-US" altLang="en-US" sz="30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+mj-lt"/>
              </a:rPr>
              <a:t>bị</a:t>
            </a:r>
            <a:r>
              <a:rPr lang="en-US" altLang="en-US" sz="30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+mj-lt"/>
              </a:rPr>
              <a:t>xóa</a:t>
            </a:r>
            <a:r>
              <a:rPr lang="en-US" altLang="en-US" sz="30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+mj-lt"/>
              </a:rPr>
              <a:t>bỏ</a:t>
            </a:r>
            <a:endParaRPr lang="en-US" altLang="en-US" sz="3000" dirty="0">
              <a:solidFill>
                <a:srgbClr val="0000FF"/>
              </a:solidFill>
              <a:latin typeface="+mj-lt"/>
            </a:endParaRPr>
          </a:p>
        </p:txBody>
      </p:sp>
      <p:cxnSp>
        <p:nvCxnSpPr>
          <p:cNvPr id="9" name="Straight Arrow Connector 8"/>
          <p:cNvCxnSpPr>
            <a:stCxn id="6" idx="3"/>
            <a:endCxn id="13" idx="1"/>
          </p:cNvCxnSpPr>
          <p:nvPr/>
        </p:nvCxnSpPr>
        <p:spPr>
          <a:xfrm>
            <a:off x="5345721" y="1401596"/>
            <a:ext cx="2352187" cy="7319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3" idx="3"/>
            <a:endCxn id="13" idx="1"/>
          </p:cNvCxnSpPr>
          <p:nvPr/>
        </p:nvCxnSpPr>
        <p:spPr>
          <a:xfrm flipV="1">
            <a:off x="5345731" y="2133541"/>
            <a:ext cx="2352185" cy="3498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7697908" y="1612525"/>
            <a:ext cx="3768669" cy="1042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Nhân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dân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giành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được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quyền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làm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chủ</a:t>
            </a:r>
            <a:endParaRPr lang="en-US" sz="30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cxnSp>
        <p:nvCxnSpPr>
          <p:cNvPr id="16" name="Straight Arrow Connector 15"/>
          <p:cNvCxnSpPr>
            <a:stCxn id="7" idx="3"/>
            <a:endCxn id="13" idx="1"/>
          </p:cNvCxnSpPr>
          <p:nvPr/>
        </p:nvCxnSpPr>
        <p:spPr>
          <a:xfrm flipV="1">
            <a:off x="5345720" y="2133541"/>
            <a:ext cx="2352188" cy="17222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6954661" y="4363586"/>
            <a:ext cx="5078843" cy="142859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Nhân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dân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xây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dựng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cuộc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sống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mới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văn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minh,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tiến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bộ</a:t>
            </a:r>
            <a:endParaRPr lang="en-US" sz="30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cxnSp>
        <p:nvCxnSpPr>
          <p:cNvPr id="20" name="Straight Arrow Connector 19"/>
          <p:cNvCxnSpPr>
            <a:stCxn id="5" idx="3"/>
            <a:endCxn id="19" idx="1"/>
          </p:cNvCxnSpPr>
          <p:nvPr/>
        </p:nvCxnSpPr>
        <p:spPr>
          <a:xfrm flipV="1">
            <a:off x="5345723" y="5077882"/>
            <a:ext cx="1608940" cy="1435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4" idx="3"/>
            <a:endCxn id="19" idx="1"/>
          </p:cNvCxnSpPr>
          <p:nvPr/>
        </p:nvCxnSpPr>
        <p:spPr>
          <a:xfrm flipV="1">
            <a:off x="5345739" y="5077852"/>
            <a:ext cx="1608943" cy="12529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58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3" grpId="0" animBg="1"/>
      <p:bldP spid="13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7407530"/>
              </p:ext>
            </p:extLst>
          </p:nvPr>
        </p:nvGraphicFramePr>
        <p:xfrm>
          <a:off x="327992" y="18"/>
          <a:ext cx="5539408" cy="5116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Bitmap Image" r:id="rId4" imgW="4904762" imgH="4809524" progId="Paint.Picture">
                  <p:embed/>
                </p:oleObj>
              </mc:Choice>
              <mc:Fallback>
                <p:oleObj name="Bitmap Image" r:id="rId4" imgW="4904762" imgH="4809524" progId="Paint.Picture">
                  <p:embed/>
                  <p:pic>
                    <p:nvPicPr>
                      <p:cNvPr id="409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12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0370"/>
                      <a:stretch>
                        <a:fillRect/>
                      </a:stretch>
                    </p:blipFill>
                    <p:spPr bwMode="auto">
                      <a:xfrm>
                        <a:off x="327992" y="18"/>
                        <a:ext cx="5539408" cy="51165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8433654"/>
              </p:ext>
            </p:extLst>
          </p:nvPr>
        </p:nvGraphicFramePr>
        <p:xfrm>
          <a:off x="5970410" y="24368"/>
          <a:ext cx="6016201" cy="5092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Bitmap Image" r:id="rId6" imgW="8783276" imgH="5401429" progId="Paint.Picture">
                  <p:embed/>
                </p:oleObj>
              </mc:Choice>
              <mc:Fallback>
                <p:oleObj name="Bitmap Image" r:id="rId6" imgW="8783276" imgH="5401429" progId="Paint.Picture">
                  <p:embed/>
                  <p:pic>
                    <p:nvPicPr>
                      <p:cNvPr id="409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12000"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8518"/>
                      <a:stretch>
                        <a:fillRect/>
                      </a:stretch>
                    </p:blipFill>
                    <p:spPr bwMode="auto">
                      <a:xfrm>
                        <a:off x="5970410" y="24368"/>
                        <a:ext cx="6016201" cy="50921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83096" y="5312487"/>
            <a:ext cx="502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/>
              <a:t>Người nông dân dưới thời Pháp thuộc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76909" y="5116554"/>
            <a:ext cx="6374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/>
              <a:t>Người nông dân được cày trên chính thửa ruộng của mình trong phong trào Xô viết Nghệ Tĩnh.</a:t>
            </a:r>
          </a:p>
        </p:txBody>
      </p:sp>
    </p:spTree>
    <p:extLst>
      <p:ext uri="{BB962C8B-B14F-4D97-AF65-F5344CB8AC3E}">
        <p14:creationId xmlns:p14="http://schemas.microsoft.com/office/powerpoint/2010/main" val="184268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xovi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11" y="973854"/>
            <a:ext cx="10238015" cy="571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ộp_Văn_Bản 2"/>
          <p:cNvSpPr txBox="1">
            <a:spLocks noChangeArrowheads="1"/>
          </p:cNvSpPr>
          <p:nvPr/>
        </p:nvSpPr>
        <p:spPr bwMode="auto">
          <a:xfrm>
            <a:off x="2505731" y="175534"/>
            <a:ext cx="77073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000" dirty="0" err="1">
                <a:latin typeface="+mj-lt"/>
              </a:rPr>
              <a:t>Đội</a:t>
            </a:r>
            <a:r>
              <a:rPr lang="en-US" altLang="vi-VN" sz="4000" dirty="0">
                <a:latin typeface="+mj-lt"/>
              </a:rPr>
              <a:t> </a:t>
            </a:r>
            <a:r>
              <a:rPr lang="en-US" altLang="vi-VN" sz="4000" dirty="0" err="1">
                <a:latin typeface="+mj-lt"/>
              </a:rPr>
              <a:t>tự</a:t>
            </a:r>
            <a:r>
              <a:rPr lang="en-US" altLang="vi-VN" sz="4000" dirty="0">
                <a:latin typeface="+mj-lt"/>
              </a:rPr>
              <a:t> </a:t>
            </a:r>
            <a:r>
              <a:rPr lang="en-US" altLang="vi-VN" sz="4000" dirty="0" err="1">
                <a:latin typeface="+mj-lt"/>
              </a:rPr>
              <a:t>vệ</a:t>
            </a:r>
            <a:r>
              <a:rPr lang="en-US" altLang="vi-VN" sz="4000" dirty="0">
                <a:latin typeface="+mj-lt"/>
              </a:rPr>
              <a:t> </a:t>
            </a:r>
            <a:r>
              <a:rPr lang="en-US" altLang="vi-VN" sz="4000" dirty="0" err="1">
                <a:latin typeface="+mj-lt"/>
              </a:rPr>
              <a:t>Đỏ</a:t>
            </a:r>
            <a:r>
              <a:rPr lang="en-US" altLang="vi-VN" sz="4000" dirty="0">
                <a:latin typeface="+mj-lt"/>
              </a:rPr>
              <a:t> </a:t>
            </a:r>
            <a:r>
              <a:rPr lang="en-US" altLang="vi-VN" sz="4000" dirty="0" err="1">
                <a:latin typeface="+mj-lt"/>
              </a:rPr>
              <a:t>xá</a:t>
            </a:r>
            <a:r>
              <a:rPr lang="en-US" altLang="vi-VN" sz="4000" dirty="0">
                <a:latin typeface="+mj-lt"/>
              </a:rPr>
              <a:t> </a:t>
            </a:r>
            <a:r>
              <a:rPr lang="en-US" altLang="vi-VN" sz="4000" dirty="0" err="1">
                <a:latin typeface="+mj-lt"/>
              </a:rPr>
              <a:t>Phúc</a:t>
            </a:r>
            <a:r>
              <a:rPr lang="en-US" altLang="vi-VN" sz="4000" dirty="0">
                <a:latin typeface="+mj-lt"/>
              </a:rPr>
              <a:t> </a:t>
            </a:r>
            <a:r>
              <a:rPr lang="en-US" altLang="vi-VN" sz="4000" dirty="0" err="1">
                <a:latin typeface="+mj-lt"/>
              </a:rPr>
              <a:t>Sơn</a:t>
            </a:r>
            <a:r>
              <a:rPr lang="en-US" altLang="vi-VN" sz="4000" dirty="0">
                <a:latin typeface="+mj-lt"/>
              </a:rPr>
              <a:t>, Anh </a:t>
            </a:r>
            <a:r>
              <a:rPr lang="en-US" altLang="vi-VN" sz="4000" dirty="0" err="1">
                <a:latin typeface="+mj-lt"/>
              </a:rPr>
              <a:t>Sơn</a:t>
            </a:r>
            <a:endParaRPr lang="vi-VN" altLang="vi-VN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236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2601" y="1600199"/>
            <a:ext cx="8725889" cy="2313672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cs typeface="Times New Roman" panose="02020603050405020304" pitchFamily="18" charset="0"/>
              </a:rPr>
              <a:t>Ý </a:t>
            </a:r>
            <a:r>
              <a:rPr lang="en-US" sz="6000" b="1" dirty="0" err="1">
                <a:cs typeface="Times New Roman" panose="02020603050405020304" pitchFamily="18" charset="0"/>
              </a:rPr>
              <a:t>nghĩa</a:t>
            </a:r>
            <a:r>
              <a:rPr lang="en-US" sz="6000" b="1" dirty="0"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cs typeface="Times New Roman" panose="02020603050405020304" pitchFamily="18" charset="0"/>
              </a:rPr>
              <a:t>phong</a:t>
            </a:r>
            <a:r>
              <a:rPr lang="en-US" sz="6000" b="1" dirty="0"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cs typeface="Times New Roman" panose="02020603050405020304" pitchFamily="18" charset="0"/>
              </a:rPr>
              <a:t>trào</a:t>
            </a:r>
            <a:endParaRPr lang="en-US" sz="60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15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07487" y="1852952"/>
            <a:ext cx="3130063" cy="30286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Phong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trào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Xô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viết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Nghệ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Tĩnh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430574719"/>
              </p:ext>
            </p:extLst>
          </p:nvPr>
        </p:nvGraphicFramePr>
        <p:xfrm>
          <a:off x="3737531" y="65796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8913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898D69F-E628-49E2-B29E-E5825A247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graphicEl>
                                              <a:dgm id="{4898D69F-E628-49E2-B29E-E5825A247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graphicEl>
                                              <a:dgm id="{4898D69F-E628-49E2-B29E-E5825A247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FE9D393-987C-4263-AF8B-5C5C409F2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graphicEl>
                                              <a:dgm id="{5FE9D393-987C-4263-AF8B-5C5C409F2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graphicEl>
                                              <a:dgm id="{5FE9D393-987C-4263-AF8B-5C5C409F2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FFB890B-893C-451A-BF70-9076D0D8E5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graphicEl>
                                              <a:dgm id="{5FFB890B-893C-451A-BF70-9076D0D8E5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graphicEl>
                                              <a:dgm id="{5FFB890B-893C-451A-BF70-9076D0D8E5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21F395E-F29B-4CC7-A835-C481D886FF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graphicEl>
                                              <a:dgm id="{921F395E-F29B-4CC7-A835-C481D886FF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graphicEl>
                                              <a:dgm id="{921F395E-F29B-4CC7-A835-C481D886FF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BDD19A0-2149-4036-B0E3-42946D84F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graphicEl>
                                              <a:dgm id="{6BDD19A0-2149-4036-B0E3-42946D84F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graphicEl>
                                              <a:dgm id="{6BDD19A0-2149-4036-B0E3-42946D84F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DC2782D-19F9-46BC-AD71-B00C51D94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graphicEl>
                                              <a:dgm id="{1DC2782D-19F9-46BC-AD71-B00C51D94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graphicEl>
                                              <a:dgm id="{1DC2782D-19F9-46BC-AD71-B00C51D94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53F68BF-AAD9-4763-97C7-A9A4DDADF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graphicEl>
                                              <a:dgm id="{553F68BF-AAD9-4763-97C7-A9A4DDADF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graphicEl>
                                              <a:dgm id="{553F68BF-AAD9-4763-97C7-A9A4DDADF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bt19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873" y="620714"/>
            <a:ext cx="9421587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3278188" y="44481"/>
            <a:ext cx="5105400" cy="646331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600" b="1" dirty="0" err="1">
                <a:solidFill>
                  <a:srgbClr val="422C16"/>
                </a:solidFill>
                <a:latin typeface="+mj-lt"/>
              </a:rPr>
              <a:t>Lãnh</a:t>
            </a:r>
            <a:r>
              <a:rPr lang="en-US" altLang="vi-VN" sz="3600" b="1" dirty="0">
                <a:solidFill>
                  <a:srgbClr val="422C16"/>
                </a:solidFill>
                <a:latin typeface="+mj-lt"/>
              </a:rPr>
              <a:t> </a:t>
            </a:r>
            <a:r>
              <a:rPr lang="en-US" altLang="vi-VN" sz="3600" b="1" dirty="0" err="1">
                <a:solidFill>
                  <a:srgbClr val="422C16"/>
                </a:solidFill>
                <a:latin typeface="+mj-lt"/>
              </a:rPr>
              <a:t>đạo</a:t>
            </a:r>
            <a:r>
              <a:rPr lang="en-US" altLang="vi-VN" sz="3600" b="1" dirty="0">
                <a:solidFill>
                  <a:srgbClr val="422C16"/>
                </a:solidFill>
                <a:latin typeface="+mj-lt"/>
              </a:rPr>
              <a:t> </a:t>
            </a:r>
            <a:r>
              <a:rPr lang="en-US" altLang="vi-VN" sz="3600" b="1" dirty="0" err="1">
                <a:solidFill>
                  <a:srgbClr val="422C16"/>
                </a:solidFill>
                <a:latin typeface="+mj-lt"/>
              </a:rPr>
              <a:t>phong</a:t>
            </a:r>
            <a:r>
              <a:rPr lang="en-US" altLang="vi-VN" sz="3600" b="1" dirty="0">
                <a:solidFill>
                  <a:srgbClr val="422C16"/>
                </a:solidFill>
                <a:latin typeface="+mj-lt"/>
              </a:rPr>
              <a:t> </a:t>
            </a:r>
            <a:r>
              <a:rPr lang="en-US" altLang="vi-VN" sz="3600" b="1" dirty="0" err="1">
                <a:solidFill>
                  <a:srgbClr val="422C16"/>
                </a:solidFill>
                <a:latin typeface="+mj-lt"/>
              </a:rPr>
              <a:t>trào</a:t>
            </a:r>
            <a:endParaRPr lang="en-US" altLang="vi-VN" sz="3600" b="1" dirty="0">
              <a:solidFill>
                <a:srgbClr val="422C1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759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479" y="214984"/>
            <a:ext cx="5925244" cy="6643016"/>
          </a:xfrm>
        </p:spPr>
      </p:pic>
      <p:sp>
        <p:nvSpPr>
          <p:cNvPr id="2" name="TextBox 1"/>
          <p:cNvSpPr txBox="1"/>
          <p:nvPr/>
        </p:nvSpPr>
        <p:spPr>
          <a:xfrm>
            <a:off x="6650185" y="2472892"/>
            <a:ext cx="5073731" cy="25538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Nguyễn</a:t>
            </a:r>
            <a:r>
              <a:rPr lang="en-US" sz="3600" dirty="0"/>
              <a:t> </a:t>
            </a:r>
            <a:r>
              <a:rPr lang="en-US" sz="3600" dirty="0" err="1"/>
              <a:t>Phong</a:t>
            </a:r>
            <a:r>
              <a:rPr lang="en-US" sz="3600" dirty="0"/>
              <a:t> </a:t>
            </a:r>
            <a:r>
              <a:rPr lang="en-US" sz="3600" dirty="0" err="1"/>
              <a:t>Sắc</a:t>
            </a:r>
            <a:r>
              <a:rPr lang="en-US" sz="3600" dirty="0"/>
              <a:t> – </a:t>
            </a:r>
            <a:r>
              <a:rPr lang="en-US" sz="3600" dirty="0" err="1"/>
              <a:t>linh</a:t>
            </a:r>
            <a:r>
              <a:rPr lang="en-US" sz="3600" dirty="0"/>
              <a:t> </a:t>
            </a:r>
            <a:r>
              <a:rPr lang="en-US" sz="3600" dirty="0" err="1"/>
              <a:t>hồn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phong</a:t>
            </a:r>
            <a:r>
              <a:rPr lang="en-US" sz="3600" dirty="0"/>
              <a:t> </a:t>
            </a:r>
            <a:r>
              <a:rPr lang="en-US" sz="3600" dirty="0" err="1"/>
              <a:t>trào</a:t>
            </a:r>
            <a:r>
              <a:rPr lang="en-US" sz="3600" dirty="0"/>
              <a:t> </a:t>
            </a:r>
            <a:r>
              <a:rPr lang="en-US" sz="3600" dirty="0" err="1"/>
              <a:t>Xô</a:t>
            </a:r>
            <a:r>
              <a:rPr lang="en-US" sz="3600" dirty="0"/>
              <a:t> </a:t>
            </a:r>
            <a:r>
              <a:rPr lang="en-US" sz="3600" dirty="0" err="1"/>
              <a:t>viết</a:t>
            </a:r>
            <a:r>
              <a:rPr lang="en-US" sz="3600" dirty="0"/>
              <a:t> </a:t>
            </a:r>
            <a:r>
              <a:rPr lang="en-US" sz="3600" dirty="0" err="1"/>
              <a:t>Nghệ</a:t>
            </a:r>
            <a:r>
              <a:rPr lang="en-US" sz="3600" dirty="0"/>
              <a:t> - </a:t>
            </a:r>
            <a:r>
              <a:rPr lang="en-US" sz="3600" dirty="0" err="1"/>
              <a:t>Tĩnh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65715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8316" y="1125538"/>
            <a:ext cx="10417629" cy="5486400"/>
          </a:xfrm>
        </p:spPr>
      </p:pic>
      <p:sp>
        <p:nvSpPr>
          <p:cNvPr id="3" name="TextBox 2"/>
          <p:cNvSpPr txBox="1"/>
          <p:nvPr/>
        </p:nvSpPr>
        <p:spPr>
          <a:xfrm>
            <a:off x="2027585" y="79523"/>
            <a:ext cx="8421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Đền</a:t>
            </a:r>
            <a:r>
              <a:rPr lang="en-US" sz="3600" dirty="0"/>
              <a:t> </a:t>
            </a:r>
            <a:r>
              <a:rPr lang="en-US" sz="3600" dirty="0" err="1"/>
              <a:t>thờ</a:t>
            </a:r>
            <a:r>
              <a:rPr lang="en-US" sz="3600" dirty="0"/>
              <a:t> </a:t>
            </a:r>
            <a:r>
              <a:rPr lang="en-US" sz="3600" dirty="0" err="1"/>
              <a:t>đồng</a:t>
            </a:r>
            <a:r>
              <a:rPr lang="en-US" sz="3600" dirty="0"/>
              <a:t> </a:t>
            </a:r>
            <a:r>
              <a:rPr lang="en-US" sz="3600" dirty="0" err="1"/>
              <a:t>chí</a:t>
            </a:r>
            <a:r>
              <a:rPr lang="en-US" sz="3600" dirty="0"/>
              <a:t> </a:t>
            </a:r>
            <a:r>
              <a:rPr lang="en-US" sz="3600" dirty="0" err="1"/>
              <a:t>Nguyễn</a:t>
            </a:r>
            <a:r>
              <a:rPr lang="en-US" sz="3600" dirty="0"/>
              <a:t> </a:t>
            </a:r>
            <a:r>
              <a:rPr lang="en-US" sz="3600" dirty="0" err="1"/>
              <a:t>Phong</a:t>
            </a:r>
            <a:r>
              <a:rPr lang="en-US" sz="3600" dirty="0"/>
              <a:t> </a:t>
            </a:r>
            <a:r>
              <a:rPr lang="en-US" sz="3600" dirty="0" err="1"/>
              <a:t>Sắc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19 </a:t>
            </a:r>
            <a:r>
              <a:rPr lang="en-US" sz="3600" dirty="0" err="1"/>
              <a:t>liệt</a:t>
            </a:r>
            <a:r>
              <a:rPr lang="en-US" sz="3600" dirty="0"/>
              <a:t> </a:t>
            </a:r>
            <a:r>
              <a:rPr lang="en-US" sz="3600" dirty="0" err="1"/>
              <a:t>sĩ</a:t>
            </a:r>
            <a:r>
              <a:rPr lang="en-US" sz="3600" dirty="0"/>
              <a:t> </a:t>
            </a:r>
            <a:r>
              <a:rPr lang="en-US" sz="3600" dirty="0" err="1"/>
              <a:t>Xô</a:t>
            </a:r>
            <a:r>
              <a:rPr lang="en-US" sz="3600" dirty="0"/>
              <a:t> </a:t>
            </a:r>
            <a:r>
              <a:rPr lang="en-US" sz="3600" dirty="0" err="1"/>
              <a:t>viết</a:t>
            </a:r>
            <a:r>
              <a:rPr lang="en-US" sz="3600" dirty="0"/>
              <a:t> </a:t>
            </a:r>
            <a:r>
              <a:rPr lang="en-US" sz="3600" dirty="0" err="1"/>
              <a:t>Nghệ</a:t>
            </a:r>
            <a:r>
              <a:rPr lang="en-US" sz="3600" dirty="0"/>
              <a:t> - </a:t>
            </a:r>
            <a:r>
              <a:rPr lang="en-US" sz="3600" dirty="0" err="1"/>
              <a:t>Tĩnh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2508647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304800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Bitmap Image" r:id="rId3" imgW="4780952" imgH="3847619" progId="Paint.Picture">
                  <p:embed/>
                </p:oleObj>
              </mc:Choice>
              <mc:Fallback>
                <p:oleObj name="Bitmap Image" r:id="rId3" imgW="4780952" imgH="384761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 contras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101600" y="533400"/>
            <a:ext cx="2743200" cy="5029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cs typeface="Arial"/>
              </a:rPr>
              <a:t>Tìm vị trí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cs typeface="Arial"/>
              </a:rPr>
              <a:t>của 2 tỉnh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cs typeface="Arial"/>
              </a:rPr>
              <a:t>Nghệ An,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cs typeface="Arial"/>
              </a:rPr>
              <a:t> Hà Tĩnh</a:t>
            </a:r>
          </a:p>
        </p:txBody>
      </p:sp>
    </p:spTree>
    <p:extLst>
      <p:ext uri="{BB962C8B-B14F-4D97-AF65-F5344CB8AC3E}">
        <p14:creationId xmlns:p14="http://schemas.microsoft.com/office/powerpoint/2010/main" val="128230816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c2.staticflickr.com/4/3754/8799626226_24b8e52d8b_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283" y="44481"/>
            <a:ext cx="1000941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Hộp_Văn_Bản 1"/>
          <p:cNvSpPr txBox="1">
            <a:spLocks noChangeArrowheads="1"/>
          </p:cNvSpPr>
          <p:nvPr/>
        </p:nvSpPr>
        <p:spPr bwMode="auto">
          <a:xfrm>
            <a:off x="3000377" y="5805519"/>
            <a:ext cx="58324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dirty="0" err="1">
                <a:latin typeface="+mj-lt"/>
              </a:rPr>
              <a:t>Tượng</a:t>
            </a:r>
            <a:r>
              <a:rPr lang="en-US" altLang="vi-VN" sz="3600" dirty="0">
                <a:latin typeface="+mj-lt"/>
              </a:rPr>
              <a:t> </a:t>
            </a:r>
            <a:r>
              <a:rPr lang="en-US" altLang="vi-VN" sz="3600" dirty="0" err="1">
                <a:latin typeface="+mj-lt"/>
              </a:rPr>
              <a:t>đài</a:t>
            </a:r>
            <a:r>
              <a:rPr lang="en-US" altLang="vi-VN" sz="3600" dirty="0">
                <a:latin typeface="+mj-lt"/>
              </a:rPr>
              <a:t> </a:t>
            </a:r>
            <a:r>
              <a:rPr lang="en-US" altLang="vi-VN" sz="3600" dirty="0" err="1">
                <a:latin typeface="+mj-lt"/>
              </a:rPr>
              <a:t>Xô</a:t>
            </a:r>
            <a:r>
              <a:rPr lang="en-US" altLang="vi-VN" sz="3600" dirty="0">
                <a:latin typeface="+mj-lt"/>
              </a:rPr>
              <a:t> </a:t>
            </a:r>
            <a:r>
              <a:rPr lang="en-US" altLang="vi-VN" sz="3600" dirty="0" err="1">
                <a:latin typeface="+mj-lt"/>
              </a:rPr>
              <a:t>viết</a:t>
            </a:r>
            <a:r>
              <a:rPr lang="en-US" altLang="vi-VN" sz="3600" dirty="0">
                <a:latin typeface="+mj-lt"/>
              </a:rPr>
              <a:t> </a:t>
            </a:r>
            <a:r>
              <a:rPr lang="en-US" altLang="vi-VN" sz="3600" dirty="0" err="1">
                <a:latin typeface="+mj-lt"/>
              </a:rPr>
              <a:t>Nghệ</a:t>
            </a:r>
            <a:r>
              <a:rPr lang="en-US" altLang="vi-VN" sz="3600" dirty="0">
                <a:latin typeface="+mj-lt"/>
              </a:rPr>
              <a:t> </a:t>
            </a:r>
            <a:r>
              <a:rPr lang="en-US" altLang="vi-VN" sz="3600" dirty="0" err="1">
                <a:latin typeface="+mj-lt"/>
              </a:rPr>
              <a:t>Tĩnh</a:t>
            </a:r>
            <a:r>
              <a:rPr lang="en-US" altLang="vi-VN" sz="3600" dirty="0">
                <a:latin typeface="+mj-lt"/>
              </a:rPr>
              <a:t> (</a:t>
            </a:r>
            <a:r>
              <a:rPr lang="en-US" altLang="vi-VN" sz="3600" dirty="0" err="1">
                <a:latin typeface="+mj-lt"/>
              </a:rPr>
              <a:t>Nghệ</a:t>
            </a:r>
            <a:r>
              <a:rPr lang="en-US" altLang="vi-VN" sz="3600" dirty="0">
                <a:latin typeface="+mj-lt"/>
              </a:rPr>
              <a:t> An)</a:t>
            </a:r>
            <a:endParaRPr lang="vi-VN" altLang="vi-VN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0118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5907" y="990600"/>
            <a:ext cx="9846129" cy="5715000"/>
          </a:xfrm>
        </p:spPr>
      </p:pic>
      <p:sp>
        <p:nvSpPr>
          <p:cNvPr id="3" name="TextBox 2"/>
          <p:cNvSpPr txBox="1"/>
          <p:nvPr/>
        </p:nvSpPr>
        <p:spPr>
          <a:xfrm>
            <a:off x="1967949" y="99420"/>
            <a:ext cx="8388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Bảo</a:t>
            </a:r>
            <a:r>
              <a:rPr lang="en-US" sz="3600" dirty="0"/>
              <a:t> </a:t>
            </a:r>
            <a:r>
              <a:rPr lang="en-US" sz="3600" dirty="0" err="1"/>
              <a:t>tàng</a:t>
            </a:r>
            <a:r>
              <a:rPr lang="en-US" sz="3600" dirty="0"/>
              <a:t> </a:t>
            </a:r>
            <a:r>
              <a:rPr lang="en-US" sz="3600" dirty="0" err="1"/>
              <a:t>Xô</a:t>
            </a:r>
            <a:r>
              <a:rPr lang="en-US" sz="3600" dirty="0"/>
              <a:t> </a:t>
            </a:r>
            <a:r>
              <a:rPr lang="en-US" sz="3600" dirty="0" err="1"/>
              <a:t>viết</a:t>
            </a:r>
            <a:r>
              <a:rPr lang="en-US" sz="3600" dirty="0"/>
              <a:t> </a:t>
            </a:r>
            <a:r>
              <a:rPr lang="en-US" sz="3600" dirty="0" err="1"/>
              <a:t>Nghệ</a:t>
            </a:r>
            <a:r>
              <a:rPr lang="en-US" sz="3600" dirty="0"/>
              <a:t> - </a:t>
            </a:r>
            <a:r>
              <a:rPr lang="en-US" sz="3600" dirty="0" err="1"/>
              <a:t>Tĩnh</a:t>
            </a:r>
            <a:r>
              <a:rPr lang="en-US" sz="3600" dirty="0"/>
              <a:t> (</a:t>
            </a:r>
            <a:r>
              <a:rPr lang="en-US" sz="3600" dirty="0" err="1"/>
              <a:t>Nghệ</a:t>
            </a:r>
            <a:r>
              <a:rPr lang="en-US" sz="3600" dirty="0"/>
              <a:t> An)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13728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4">
            <a:extLst>
              <a:ext uri="{FF2B5EF4-FFF2-40B4-BE49-F238E27FC236}">
                <a16:creationId xmlns:a16="http://schemas.microsoft.com/office/drawing/2014/main" xmlns="" id="{90189137-FCBC-4877-AAE3-FE99CB421DE2}"/>
              </a:ext>
            </a:extLst>
          </p:cNvPr>
          <p:cNvSpPr/>
          <p:nvPr/>
        </p:nvSpPr>
        <p:spPr>
          <a:xfrm>
            <a:off x="1614510" y="411006"/>
            <a:ext cx="3953545" cy="1035623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dirty="0" err="1">
                <a:solidFill>
                  <a:schemeClr val="tx2"/>
                </a:solidFill>
              </a:rPr>
              <a:t>Ghi</a:t>
            </a:r>
            <a:r>
              <a:rPr lang="en-US" sz="5400" dirty="0">
                <a:solidFill>
                  <a:schemeClr val="tx2"/>
                </a:solidFill>
              </a:rPr>
              <a:t> </a:t>
            </a:r>
            <a:r>
              <a:rPr lang="en-US" sz="5400" dirty="0" err="1">
                <a:solidFill>
                  <a:schemeClr val="tx2"/>
                </a:solidFill>
              </a:rPr>
              <a:t>nhớ</a:t>
            </a:r>
            <a:endParaRPr lang="en-US" sz="5400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6446789-8E11-4FBF-878E-189757C30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181" r="3398" b="3256"/>
          <a:stretch/>
        </p:blipFill>
        <p:spPr bwMode="auto">
          <a:xfrm>
            <a:off x="1743015" y="1952812"/>
            <a:ext cx="9223044" cy="387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_Văn_Bản 1"/>
          <p:cNvSpPr txBox="1"/>
          <p:nvPr/>
        </p:nvSpPr>
        <p:spPr>
          <a:xfrm>
            <a:off x="2736456" y="1911213"/>
            <a:ext cx="82296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Năm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1930 – 1931,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nhân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dân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Nghệ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-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Tĩnh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đã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đấu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tranh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giành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được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quyền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làm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chủ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xây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dựng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cuộc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sống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mới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ở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nông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thôn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Ngày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12 – 9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là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ngày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kỉ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niệm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Xô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viết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Nghệ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Tĩnh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  <a:endParaRPr lang="vi-VN" sz="40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9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unny_thumping_foot_md_clr"/>
          <p:cNvPicPr>
            <a:picLocks noChangeAspect="1" noChangeArrowheads="1" noCrop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903" y="-57150"/>
            <a:ext cx="13081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bunny_thumping_foot_md_clr"/>
          <p:cNvPicPr>
            <a:picLocks noChangeAspect="1" noChangeArrowheads="1" noCrop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57150"/>
            <a:ext cx="13081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828800" y="155576"/>
            <a:ext cx="7823200" cy="707886"/>
          </a:xfrm>
          <a:prstGeom prst="rect">
            <a:avLst/>
          </a:prstGeom>
          <a:solidFill>
            <a:srgbClr val="FFFF00"/>
          </a:solidFill>
          <a:ln w="57150" cmpd="thickThin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smtClean="0">
                <a:solidFill>
                  <a:srgbClr val="660066"/>
                </a:solidFill>
                <a:latin typeface="Times New Roman" pitchFamily="18" charset="0"/>
              </a:rPr>
              <a:t>Trò chơi:  Đúng / Sai</a:t>
            </a:r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0" y="1295400"/>
            <a:ext cx="12192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altLang="en-US" sz="3200" smtClean="0">
              <a:solidFill>
                <a:srgbClr val="000000"/>
              </a:solidFill>
              <a:latin typeface=".VnArial" pitchFamily="34" charset="0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0" y="1072258"/>
            <a:ext cx="11785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Ngày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kỉ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niệm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Xô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Viết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Nghệ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Tĩnh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là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ngày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12 – 9.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0" y="1736279"/>
            <a:ext cx="11785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000000"/>
                </a:solidFill>
                <a:latin typeface="Times New Roman" pitchFamily="18" charset="0"/>
              </a:rPr>
              <a:t>2.</a:t>
            </a:r>
            <a:r>
              <a:rPr lang="en-US" altLang="en-US" sz="280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en-US" sz="2800" smtClean="0">
                <a:solidFill>
                  <a:srgbClr val="000000"/>
                </a:solidFill>
                <a:latin typeface="Times New Roman" pitchFamily="18" charset="0"/>
              </a:rPr>
              <a:t>Phong trào Xô Viết Nghệ Tĩnh diễn ra vào những năm 1930 – 1931.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0" y="2661573"/>
            <a:ext cx="11277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3.</a:t>
            </a:r>
            <a:r>
              <a:rPr lang="en-US" altLang="en-US" sz="2800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Ngày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12-9-1930: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Hàng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vạn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công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nhân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các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huyện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Hưng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Nguyên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, Nam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Đàn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(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Nghệ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An)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với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cờ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đỏ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búa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liềm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dẫn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đầu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kéo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về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thị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xã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Vinh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0" y="4044045"/>
            <a:ext cx="11785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4.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Nghệ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An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và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Quảng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Bình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là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những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nơi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phong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trào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Xô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Viết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Nghệ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Tĩnh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phát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triển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mạnh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nhất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0" y="5083644"/>
            <a:ext cx="11785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5.Thực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dân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Pháp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cho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máy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bay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ném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bom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vào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đoàn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người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biểu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tình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làm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hơn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200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người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chết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hàng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trăm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người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bị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thương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11176000" y="1023938"/>
            <a:ext cx="812800" cy="6096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altLang="en-US" smtClean="0">
              <a:solidFill>
                <a:srgbClr val="000000"/>
              </a:solidFill>
            </a:endParaRP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11176000" y="1828800"/>
            <a:ext cx="812800" cy="6096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altLang="en-US" smtClean="0">
              <a:solidFill>
                <a:srgbClr val="000000"/>
              </a:solidFill>
            </a:endParaRP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11226800" y="2743200"/>
            <a:ext cx="812800" cy="6096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altLang="en-US" smtClean="0">
              <a:solidFill>
                <a:srgbClr val="000000"/>
              </a:solidFill>
            </a:endParaRPr>
          </a:p>
        </p:txBody>
      </p:sp>
      <p:sp>
        <p:nvSpPr>
          <p:cNvPr id="11279" name="Rectangle 15"/>
          <p:cNvSpPr>
            <a:spLocks noChangeArrowheads="1"/>
          </p:cNvSpPr>
          <p:nvPr/>
        </p:nvSpPr>
        <p:spPr bwMode="auto">
          <a:xfrm>
            <a:off x="11226800" y="4148138"/>
            <a:ext cx="812800" cy="6096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altLang="en-US" smtClean="0">
              <a:solidFill>
                <a:srgbClr val="000000"/>
              </a:solidFill>
            </a:endParaRPr>
          </a:p>
        </p:txBody>
      </p:sp>
      <p:sp>
        <p:nvSpPr>
          <p:cNvPr id="11280" name="Rectangle 16"/>
          <p:cNvSpPr>
            <a:spLocks noChangeArrowheads="1"/>
          </p:cNvSpPr>
          <p:nvPr/>
        </p:nvSpPr>
        <p:spPr bwMode="auto">
          <a:xfrm>
            <a:off x="11252200" y="5195888"/>
            <a:ext cx="812800" cy="6096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altLang="en-US" smtClean="0">
              <a:solidFill>
                <a:srgbClr val="000000"/>
              </a:solidFill>
            </a:endParaRP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11379200" y="4157663"/>
            <a:ext cx="609600" cy="588962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0000"/>
                </a:solidFill>
                <a:latin typeface="Times New Roman" pitchFamily="18" charset="0"/>
              </a:rPr>
              <a:t>S</a:t>
            </a:r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11379200" y="5191138"/>
            <a:ext cx="609600" cy="588963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0000"/>
                </a:solidFill>
                <a:latin typeface="Times New Roman" pitchFamily="18" charset="0"/>
              </a:rPr>
              <a:t>Đ</a:t>
            </a:r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11277600" y="1066813"/>
            <a:ext cx="609600" cy="588963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0000"/>
                </a:solidFill>
                <a:latin typeface="Times New Roman" pitchFamily="18" charset="0"/>
              </a:rPr>
              <a:t>Đ</a:t>
            </a:r>
          </a:p>
        </p:txBody>
      </p:sp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11277600" y="1752602"/>
            <a:ext cx="609600" cy="588963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0000"/>
                </a:solidFill>
                <a:latin typeface="Times New Roman" pitchFamily="18" charset="0"/>
              </a:rPr>
              <a:t>Đ</a:t>
            </a:r>
          </a:p>
        </p:txBody>
      </p:sp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11277600" y="2743213"/>
            <a:ext cx="609600" cy="588963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0000"/>
                </a:solidFill>
                <a:latin typeface="Times New Roman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2879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11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11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11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11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11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/>
      <p:bldP spid="11272" grpId="0"/>
      <p:bldP spid="11273" grpId="0"/>
      <p:bldP spid="11274" grpId="0"/>
      <p:bldP spid="11275" grpId="0"/>
      <p:bldP spid="11276" grpId="0" animBg="1"/>
      <p:bldP spid="11277" grpId="0" animBg="1"/>
      <p:bldP spid="11278" grpId="0" animBg="1"/>
      <p:bldP spid="11279" grpId="0" animBg="1"/>
      <p:bldP spid="1128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bunny_thumping_foot_md_clr"/>
          <p:cNvPicPr>
            <a:picLocks noChangeAspect="1" noChangeArrowheads="1" noCrop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902" y="-57150"/>
            <a:ext cx="13081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bunny_thumping_foot_md_clr"/>
          <p:cNvPicPr>
            <a:picLocks noChangeAspect="1" noChangeArrowheads="1" noCrop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57150"/>
            <a:ext cx="13081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641600" y="365125"/>
            <a:ext cx="6807200" cy="711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smtClean="0">
                <a:solidFill>
                  <a:srgbClr val="660066"/>
                </a:solidFill>
                <a:latin typeface="Times New Roman" pitchFamily="18" charset="0"/>
              </a:rPr>
              <a:t>Trò chơi:  Đúng / Sai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0" y="1295400"/>
            <a:ext cx="12192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altLang="en-US" sz="3200" smtClean="0">
              <a:solidFill>
                <a:srgbClr val="000000"/>
              </a:solidFill>
              <a:latin typeface=".VnArial" pitchFamily="34" charset="0"/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08000" y="1405167"/>
            <a:ext cx="1066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6.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Suốt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thời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kì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có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chính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quyền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nhân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dân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không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xảy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ra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trộm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cắp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508000" y="2436816"/>
            <a:ext cx="10668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7.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Chính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quyền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cách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mạng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đã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tịch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thu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ruộng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đất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của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thực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dân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Pháp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chia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cho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nông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dân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xóa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bỏ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các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thứ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thuế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vô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lí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..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508000" y="4012296"/>
            <a:ext cx="1076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8.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Ngày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nay,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đến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Nghệ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An ta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sẽ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nhìn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thấy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nghĩa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trang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12 - 9.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508000" y="5083634"/>
            <a:ext cx="10668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9.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Phong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trào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Xô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Viết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Nghệ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Tĩnh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đã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chứng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tỏ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tinh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thần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dũng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cảm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khả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năng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cách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mạng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của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nhân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dân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lao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động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11277600" y="1371600"/>
            <a:ext cx="812800" cy="609600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altLang="en-US" smtClean="0">
              <a:solidFill>
                <a:srgbClr val="000000"/>
              </a:solidFill>
            </a:endParaRP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11277600" y="5257800"/>
            <a:ext cx="812800" cy="609600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altLang="en-US" smtClean="0">
              <a:solidFill>
                <a:srgbClr val="000000"/>
              </a:solidFill>
            </a:endParaRPr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11379200" y="1401766"/>
            <a:ext cx="812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0000"/>
                </a:solidFill>
                <a:latin typeface="Times New Roman" pitchFamily="18" charset="0"/>
              </a:rPr>
              <a:t>Đ</a:t>
            </a:r>
          </a:p>
        </p:txBody>
      </p:sp>
      <p:sp>
        <p:nvSpPr>
          <p:cNvPr id="18452" name="Text Box 20"/>
          <p:cNvSpPr txBox="1">
            <a:spLocks noChangeArrowheads="1"/>
          </p:cNvSpPr>
          <p:nvPr/>
        </p:nvSpPr>
        <p:spPr bwMode="auto">
          <a:xfrm>
            <a:off x="11379200" y="5257800"/>
            <a:ext cx="81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0000"/>
                </a:solidFill>
                <a:latin typeface="Times New Roman" pitchFamily="18" charset="0"/>
              </a:rPr>
              <a:t>Đ</a:t>
            </a:r>
          </a:p>
        </p:txBody>
      </p: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11277600" y="2667000"/>
            <a:ext cx="812800" cy="609600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altLang="en-US" smtClean="0">
              <a:solidFill>
                <a:srgbClr val="000000"/>
              </a:solidFill>
            </a:endParaRPr>
          </a:p>
        </p:txBody>
      </p:sp>
      <p:sp>
        <p:nvSpPr>
          <p:cNvPr id="18456" name="Rectangle 24"/>
          <p:cNvSpPr>
            <a:spLocks noChangeArrowheads="1"/>
          </p:cNvSpPr>
          <p:nvPr/>
        </p:nvSpPr>
        <p:spPr bwMode="auto">
          <a:xfrm>
            <a:off x="11277600" y="4038600"/>
            <a:ext cx="812800" cy="609600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altLang="en-US" smtClean="0">
              <a:solidFill>
                <a:srgbClr val="000000"/>
              </a:solidFill>
            </a:endParaRPr>
          </a:p>
        </p:txBody>
      </p:sp>
      <p:sp>
        <p:nvSpPr>
          <p:cNvPr id="18457" name="Text Box 25"/>
          <p:cNvSpPr txBox="1">
            <a:spLocks noChangeArrowheads="1"/>
          </p:cNvSpPr>
          <p:nvPr/>
        </p:nvSpPr>
        <p:spPr bwMode="auto">
          <a:xfrm>
            <a:off x="11379200" y="4068766"/>
            <a:ext cx="812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0000"/>
                </a:solidFill>
                <a:latin typeface="Times New Roman" pitchFamily="18" charset="0"/>
              </a:rPr>
              <a:t>Đ</a:t>
            </a:r>
          </a:p>
        </p:txBody>
      </p:sp>
      <p:sp>
        <p:nvSpPr>
          <p:cNvPr id="18458" name="Text Box 26"/>
          <p:cNvSpPr txBox="1">
            <a:spLocks noChangeArrowheads="1"/>
          </p:cNvSpPr>
          <p:nvPr/>
        </p:nvSpPr>
        <p:spPr bwMode="auto">
          <a:xfrm>
            <a:off x="11379200" y="2697166"/>
            <a:ext cx="812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0000"/>
                </a:solidFill>
                <a:latin typeface="Times New Roman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45728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  <p:bldP spid="18439" grpId="0"/>
      <p:bldP spid="18441" grpId="0"/>
      <p:bldP spid="18442" grpId="0"/>
      <p:bldP spid="18443" grpId="0" animBg="1"/>
      <p:bldP spid="18447" grpId="0" animBg="1"/>
      <p:bldP spid="18448" grpId="0"/>
      <p:bldP spid="18452" grpId="0"/>
      <p:bldP spid="18455" grpId="0" animBg="1"/>
      <p:bldP spid="18456" grpId="0" animBg="1"/>
      <p:bldP spid="18457" grpId="0"/>
      <p:bldP spid="184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3200" y="1341438"/>
            <a:ext cx="11582400" cy="5287962"/>
          </a:xfrm>
        </p:spPr>
        <p:txBody>
          <a:bodyPr/>
          <a:lstStyle/>
          <a:p>
            <a:pPr algn="just" eaLnBrk="1" hangingPunct="1"/>
            <a:r>
              <a:rPr lang="en-US" altLang="en-US" sz="4400" dirty="0" err="1" smtClean="0">
                <a:latin typeface="Times New Roman" pitchFamily="18" charset="0"/>
              </a:rPr>
              <a:t>Nghệ</a:t>
            </a:r>
            <a:r>
              <a:rPr lang="en-US" altLang="en-US" sz="4400" dirty="0" smtClean="0">
                <a:latin typeface="Times New Roman" pitchFamily="18" charset="0"/>
              </a:rPr>
              <a:t> - </a:t>
            </a:r>
            <a:r>
              <a:rPr lang="en-US" altLang="en-US" sz="4400" dirty="0" err="1" smtClean="0">
                <a:latin typeface="Times New Roman" pitchFamily="18" charset="0"/>
              </a:rPr>
              <a:t>Tĩnh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là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tên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gọi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tắt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của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hai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tỉnh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Nghệ</a:t>
            </a:r>
            <a:r>
              <a:rPr lang="en-US" altLang="en-US" sz="4400" dirty="0" smtClean="0">
                <a:latin typeface="Times New Roman" pitchFamily="18" charset="0"/>
              </a:rPr>
              <a:t> An </a:t>
            </a:r>
            <a:r>
              <a:rPr lang="en-US" altLang="en-US" sz="4400" dirty="0" err="1" smtClean="0">
                <a:latin typeface="Times New Roman" pitchFamily="18" charset="0"/>
              </a:rPr>
              <a:t>và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Hà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Tĩnh</a:t>
            </a:r>
            <a:r>
              <a:rPr lang="en-US" altLang="en-US" sz="4400" dirty="0" smtClean="0">
                <a:latin typeface="Times New Roman" pitchFamily="18" charset="0"/>
              </a:rPr>
              <a:t>.</a:t>
            </a:r>
          </a:p>
          <a:p>
            <a:pPr algn="just" eaLnBrk="1" hangingPunct="1"/>
            <a:r>
              <a:rPr lang="en-US" altLang="en-US" sz="4400" dirty="0" err="1" smtClean="0">
                <a:latin typeface="Times New Roman" pitchFamily="18" charset="0"/>
              </a:rPr>
              <a:t>Đây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chính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là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nơi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diễn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ra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đỉnh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cao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của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phong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trào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cách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mạng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Việt</a:t>
            </a:r>
            <a:r>
              <a:rPr lang="en-US" altLang="en-US" sz="4400" dirty="0" smtClean="0">
                <a:latin typeface="Times New Roman" pitchFamily="18" charset="0"/>
              </a:rPr>
              <a:t> Nam </a:t>
            </a:r>
            <a:r>
              <a:rPr lang="en-US" altLang="en-US" sz="4400" dirty="0" err="1" smtClean="0">
                <a:latin typeface="Times New Roman" pitchFamily="18" charset="0"/>
              </a:rPr>
              <a:t>những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năm</a:t>
            </a:r>
            <a:r>
              <a:rPr lang="en-US" altLang="en-US" sz="4400" dirty="0" smtClean="0">
                <a:latin typeface="Times New Roman" pitchFamily="18" charset="0"/>
              </a:rPr>
              <a:t> 1930 – 1931.</a:t>
            </a:r>
          </a:p>
          <a:p>
            <a:pPr algn="just" eaLnBrk="1" hangingPunct="1"/>
            <a:r>
              <a:rPr lang="en-US" altLang="en-US" sz="4400" dirty="0" err="1" smtClean="0">
                <a:latin typeface="Times New Roman" pitchFamily="18" charset="0"/>
              </a:rPr>
              <a:t>Tại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đây</a:t>
            </a:r>
            <a:r>
              <a:rPr lang="en-US" altLang="en-US" sz="4400" dirty="0" smtClean="0">
                <a:latin typeface="Times New Roman" pitchFamily="18" charset="0"/>
              </a:rPr>
              <a:t>, </a:t>
            </a:r>
            <a:r>
              <a:rPr lang="en-US" altLang="en-US" sz="4400" dirty="0" err="1" smtClean="0">
                <a:latin typeface="Times New Roman" pitchFamily="18" charset="0"/>
              </a:rPr>
              <a:t>ngày</a:t>
            </a:r>
            <a:r>
              <a:rPr lang="en-US" altLang="en-US" sz="4400" dirty="0" smtClean="0">
                <a:latin typeface="Times New Roman" pitchFamily="18" charset="0"/>
              </a:rPr>
              <a:t> 12 - 9-1930 </a:t>
            </a:r>
            <a:r>
              <a:rPr lang="en-US" altLang="en-US" sz="4400" dirty="0" err="1" smtClean="0">
                <a:latin typeface="Times New Roman" pitchFamily="18" charset="0"/>
              </a:rPr>
              <a:t>đã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diễn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ra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cuộc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biểu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tình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lớn</a:t>
            </a:r>
            <a:r>
              <a:rPr lang="en-US" altLang="en-US" sz="4400" dirty="0" smtClean="0">
                <a:latin typeface="Times New Roman" pitchFamily="18" charset="0"/>
              </a:rPr>
              <a:t>, </a:t>
            </a:r>
            <a:r>
              <a:rPr lang="en-US" altLang="en-US" sz="4400" dirty="0" err="1" smtClean="0">
                <a:latin typeface="Times New Roman" pitchFamily="18" charset="0"/>
              </a:rPr>
              <a:t>đi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đầu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cho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phong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trào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đấu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tranh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của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nhân</a:t>
            </a:r>
            <a:r>
              <a:rPr lang="en-US" altLang="en-US" sz="4400" dirty="0" smtClean="0">
                <a:latin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</a:rPr>
              <a:t>dân</a:t>
            </a:r>
            <a:r>
              <a:rPr lang="en-US" altLang="en-US" sz="4400" dirty="0" smtClean="0">
                <a:latin typeface="Times New Roman" pitchFamily="18" charset="0"/>
              </a:rPr>
              <a:t> ta.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3251220" y="386202"/>
            <a:ext cx="6839857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smtClean="0">
                <a:solidFill>
                  <a:srgbClr val="000099"/>
                </a:solidFill>
                <a:latin typeface="Times New Roman" pitchFamily="18" charset="0"/>
              </a:rPr>
              <a:t>XÔ VIẾT NGHỆ - TĨNH </a:t>
            </a:r>
          </a:p>
        </p:txBody>
      </p:sp>
    </p:spTree>
    <p:extLst>
      <p:ext uri="{BB962C8B-B14F-4D97-AF65-F5344CB8AC3E}">
        <p14:creationId xmlns:p14="http://schemas.microsoft.com/office/powerpoint/2010/main" val="144779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692" y="1399803"/>
            <a:ext cx="9049789" cy="2313672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cs typeface="Times New Roman" panose="02020603050405020304" pitchFamily="18" charset="0"/>
              </a:rPr>
              <a:t>Diễn</a:t>
            </a:r>
            <a:r>
              <a:rPr lang="en-US" sz="6000" b="1" dirty="0"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cs typeface="Times New Roman" panose="02020603050405020304" pitchFamily="18" charset="0"/>
              </a:rPr>
              <a:t>biến</a:t>
            </a:r>
            <a:r>
              <a:rPr lang="en-US" sz="6000" b="1" dirty="0"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cs typeface="Times New Roman" panose="02020603050405020304" pitchFamily="18" charset="0"/>
              </a:rPr>
              <a:t>phong</a:t>
            </a:r>
            <a:r>
              <a:rPr lang="en-US" sz="6000" b="1" dirty="0"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cs typeface="Times New Roman" panose="02020603050405020304" pitchFamily="18" charset="0"/>
              </a:rPr>
              <a:t>trào</a:t>
            </a:r>
            <a:endParaRPr lang="en-US" sz="60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45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16241" y="275725"/>
            <a:ext cx="77723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Trình</a:t>
            </a:r>
            <a:r>
              <a:rPr lang="en-US" sz="4400" dirty="0"/>
              <a:t> </a:t>
            </a:r>
            <a:r>
              <a:rPr lang="en-US" sz="4400" dirty="0" err="1"/>
              <a:t>bày</a:t>
            </a:r>
            <a:r>
              <a:rPr lang="en-US" sz="4400" dirty="0"/>
              <a:t> </a:t>
            </a:r>
            <a:r>
              <a:rPr lang="en-US" sz="4400" dirty="0" err="1"/>
              <a:t>diễn</a:t>
            </a:r>
            <a:r>
              <a:rPr lang="en-US" sz="4400" dirty="0"/>
              <a:t> </a:t>
            </a:r>
            <a:r>
              <a:rPr lang="en-US" sz="4400" dirty="0" err="1"/>
              <a:t>biến</a:t>
            </a:r>
            <a:r>
              <a:rPr lang="en-US" sz="4400" dirty="0"/>
              <a:t> </a:t>
            </a:r>
            <a:r>
              <a:rPr lang="en-US" sz="4400" dirty="0" err="1"/>
              <a:t>phong</a:t>
            </a:r>
            <a:r>
              <a:rPr lang="en-US" sz="4400" dirty="0"/>
              <a:t> </a:t>
            </a:r>
            <a:r>
              <a:rPr lang="en-US" sz="4400" dirty="0" err="1"/>
              <a:t>trào</a:t>
            </a:r>
            <a:r>
              <a:rPr lang="en-US" sz="4400" dirty="0"/>
              <a:t> </a:t>
            </a:r>
            <a:r>
              <a:rPr lang="en-US" sz="4400" dirty="0" err="1"/>
              <a:t>Xô</a:t>
            </a:r>
            <a:r>
              <a:rPr lang="en-US" sz="4400" dirty="0"/>
              <a:t> </a:t>
            </a:r>
            <a:r>
              <a:rPr lang="en-US" sz="4400" dirty="0" err="1"/>
              <a:t>viết</a:t>
            </a:r>
            <a:r>
              <a:rPr lang="en-US" sz="4400" dirty="0"/>
              <a:t> </a:t>
            </a:r>
            <a:r>
              <a:rPr lang="en-US" sz="4400" dirty="0" err="1"/>
              <a:t>Nghệ</a:t>
            </a:r>
            <a:r>
              <a:rPr lang="en-US" sz="4400" dirty="0"/>
              <a:t> - </a:t>
            </a:r>
            <a:r>
              <a:rPr lang="en-US" sz="4400" dirty="0" err="1"/>
              <a:t>Tĩnh</a:t>
            </a:r>
            <a:r>
              <a:rPr lang="en-US" sz="4400" dirty="0"/>
              <a:t>.</a:t>
            </a: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0508194"/>
              </p:ext>
            </p:extLst>
          </p:nvPr>
        </p:nvGraphicFramePr>
        <p:xfrm>
          <a:off x="1191987" y="1901918"/>
          <a:ext cx="10433956" cy="4640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Bitmap Image" r:id="rId4" imgW="2534004" imgH="1762371" progId="Paint.Picture">
                  <p:embed/>
                </p:oleObj>
              </mc:Choice>
              <mc:Fallback>
                <p:oleObj name="Bitmap Image" r:id="rId4" imgW="2534004" imgH="1762371" progId="Paint.Picture">
                  <p:embed/>
                  <p:pic>
                    <p:nvPicPr>
                      <p:cNvPr id="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987" y="1901918"/>
                        <a:ext cx="10433956" cy="46404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096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502400" y="4267202"/>
            <a:ext cx="5689600" cy="23083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 smtClean="0">
                <a:solidFill>
                  <a:srgbClr val="000000"/>
                </a:solidFill>
                <a:latin typeface=".VnArial" pitchFamily="34" charset="0"/>
              </a:rPr>
              <a:t> </a:t>
            </a:r>
            <a:r>
              <a:rPr lang="en-US" altLang="en-US" sz="3200" dirty="0" smtClean="0">
                <a:solidFill>
                  <a:srgbClr val="000000"/>
                </a:solidFill>
                <a:latin typeface=".VnArial" pitchFamily="34" charset="0"/>
              </a:rPr>
              <a:t> 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Dựa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vào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tranh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</a:rPr>
              <a:t> minh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hoạ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và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nội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</a:rPr>
              <a:t> dung SGK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em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hãy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thuật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lại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cuộc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biểu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tình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ngày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</a:rPr>
              <a:t>12–9 –1930 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</a:rPr>
              <a:t>ở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Nghệ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</a:rPr>
              <a:t> An.</a:t>
            </a:r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3318196"/>
              </p:ext>
            </p:extLst>
          </p:nvPr>
        </p:nvGraphicFramePr>
        <p:xfrm>
          <a:off x="0" y="3249410"/>
          <a:ext cx="6400800" cy="360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Bitmap Image" r:id="rId3" imgW="2534004" imgH="1762371" progId="Paint.Picture">
                  <p:embed/>
                </p:oleObj>
              </mc:Choice>
              <mc:Fallback>
                <p:oleObj name="Bitmap Image" r:id="rId3" imgW="2534004" imgH="17623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6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249410"/>
                        <a:ext cx="6400800" cy="3608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7" name="Picture 7" descr="xo viet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15" y="0"/>
            <a:ext cx="556441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 descr="xo viet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00800" cy="324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0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143443"/>
              </p:ext>
            </p:extLst>
          </p:nvPr>
        </p:nvGraphicFramePr>
        <p:xfrm>
          <a:off x="512064" y="203620"/>
          <a:ext cx="11430000" cy="65836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9523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262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1513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0354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Thời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gian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Thành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phần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tham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gia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Hoạt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động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chính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80137">
                <a:tc>
                  <a:txBody>
                    <a:bodyPr/>
                    <a:lstStyle/>
                    <a:p>
                      <a:pPr marL="457200" indent="-457200">
                        <a:buFontTx/>
                        <a:buChar char="-"/>
                      </a:pP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Thời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gian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bắt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đầu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: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endParaRPr lang="en-US" sz="3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457200" indent="-457200">
                        <a:buFontTx/>
                        <a:buChar char="-"/>
                      </a:pPr>
                      <a:endParaRPr lang="en-US" sz="3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457200" indent="-457200">
                        <a:buFontTx/>
                        <a:buChar char="-"/>
                      </a:pPr>
                      <a:endParaRPr lang="en-US" sz="3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457200" indent="-457200">
                        <a:buFontTx/>
                        <a:buChar char="-"/>
                      </a:pPr>
                      <a:endParaRPr lang="en-US" sz="3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457200" indent="-457200">
                        <a:buFontTx/>
                        <a:buChar char="-"/>
                      </a:pPr>
                      <a:endParaRPr lang="en-US" sz="3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457200" indent="-457200">
                        <a:buFontTx/>
                        <a:buChar char="-"/>
                      </a:pPr>
                      <a:endParaRPr lang="en-US" sz="3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457200" indent="-457200">
                        <a:buFontTx/>
                        <a:buChar char="-"/>
                      </a:pPr>
                      <a:endParaRPr lang="en-US" sz="3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457200" indent="-457200">
                        <a:buFontTx/>
                        <a:buChar char="-"/>
                      </a:pPr>
                      <a:endParaRPr lang="en-US" sz="3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Thời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gian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kết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thúc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48691" y="2780901"/>
            <a:ext cx="3182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Ngày 12/9/1930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8691" y="6140999"/>
            <a:ext cx="3182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Giữa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năm</a:t>
            </a:r>
            <a:r>
              <a:rPr lang="en-US" sz="3600" dirty="0">
                <a:solidFill>
                  <a:srgbClr val="FF0000"/>
                </a:solidFill>
              </a:rPr>
              <a:t> 1931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7449" y="2109207"/>
            <a:ext cx="34472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Hàng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nông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dân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công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nhân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86134" y="1328851"/>
            <a:ext cx="411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</a:t>
            </a:r>
            <a:r>
              <a:rPr lang="en-US" sz="2800" dirty="0" err="1">
                <a:solidFill>
                  <a:srgbClr val="FF0000"/>
                </a:solidFill>
              </a:rPr>
              <a:t>Tiến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hành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biểu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tình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86134" y="1868729"/>
            <a:ext cx="411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- Vừa đi vừa hô khẩu hiệu.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86134" y="2409138"/>
            <a:ext cx="411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</a:t>
            </a:r>
            <a:r>
              <a:rPr lang="en-US" sz="2800" dirty="0" err="1">
                <a:solidFill>
                  <a:srgbClr val="FF0000"/>
                </a:solidFill>
              </a:rPr>
              <a:t>Pháp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hành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đàn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áp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ném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bom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86134" y="3391821"/>
            <a:ext cx="411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</a:t>
            </a:r>
            <a:r>
              <a:rPr lang="en-US" sz="2800" dirty="0" err="1">
                <a:solidFill>
                  <a:srgbClr val="FF0000"/>
                </a:solidFill>
              </a:rPr>
              <a:t>Nhân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vẫn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tiếp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tục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đấu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tranh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86134" y="4418411"/>
            <a:ext cx="41193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</a:t>
            </a:r>
            <a:r>
              <a:rPr lang="en-US" sz="2800" dirty="0" err="1">
                <a:solidFill>
                  <a:srgbClr val="FF0000"/>
                </a:solidFill>
              </a:rPr>
              <a:t>Những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người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đứng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đầu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thôn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xóm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phải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đầu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hàng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hoặc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bỏ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chạy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86134" y="5833223"/>
            <a:ext cx="411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</a:t>
            </a:r>
            <a:r>
              <a:rPr lang="en-US" sz="2800" dirty="0" err="1">
                <a:solidFill>
                  <a:srgbClr val="FF0000"/>
                </a:solidFill>
              </a:rPr>
              <a:t>Phong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trào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đấu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tranh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bị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dập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tắt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  <a:endParaRPr lang="vi-VN" sz="2800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48660" y="5803391"/>
            <a:ext cx="11393425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37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78121" y="2370247"/>
            <a:ext cx="3908611" cy="125505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Khẩu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hiệu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của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phong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trào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96773" y="71729"/>
            <a:ext cx="5468471" cy="111162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Đả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đảo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đế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quốc</a:t>
            </a:r>
            <a:r>
              <a:rPr lang="en-US" sz="360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396773" y="1452287"/>
            <a:ext cx="5468471" cy="111162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Đả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đảo</a:t>
            </a:r>
            <a:r>
              <a:rPr lang="en-US" sz="3600" dirty="0">
                <a:solidFill>
                  <a:schemeClr val="tx1"/>
                </a:solidFill>
              </a:rPr>
              <a:t> Nam </a:t>
            </a:r>
            <a:r>
              <a:rPr lang="en-US" sz="3600" dirty="0" err="1">
                <a:solidFill>
                  <a:schemeClr val="tx1"/>
                </a:solidFill>
              </a:rPr>
              <a:t>triều</a:t>
            </a:r>
            <a:r>
              <a:rPr lang="en-US" sz="360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96773" y="2832845"/>
            <a:ext cx="5468471" cy="111162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Nhà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máy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về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tay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thợ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thuyền</a:t>
            </a:r>
            <a:r>
              <a:rPr lang="en-US" sz="360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396771" y="4231347"/>
            <a:ext cx="5468471" cy="111162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Ruộng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đất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về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tay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dân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cày</a:t>
            </a:r>
            <a:r>
              <a:rPr lang="en-US" sz="3600" dirty="0">
                <a:solidFill>
                  <a:schemeClr val="tx1"/>
                </a:solidFill>
              </a:rPr>
              <a:t>!</a:t>
            </a:r>
          </a:p>
        </p:txBody>
      </p:sp>
      <p:cxnSp>
        <p:nvCxnSpPr>
          <p:cNvPr id="11" name="Straight Arrow Connector 10"/>
          <p:cNvCxnSpPr>
            <a:stCxn id="5" idx="3"/>
            <a:endCxn id="6" idx="1"/>
          </p:cNvCxnSpPr>
          <p:nvPr/>
        </p:nvCxnSpPr>
        <p:spPr>
          <a:xfrm flipV="1">
            <a:off x="4286731" y="627542"/>
            <a:ext cx="1110024" cy="23702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3"/>
            <a:endCxn id="7" idx="1"/>
          </p:cNvCxnSpPr>
          <p:nvPr/>
        </p:nvCxnSpPr>
        <p:spPr>
          <a:xfrm flipV="1">
            <a:off x="4286731" y="2008129"/>
            <a:ext cx="1110024" cy="9896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5" idx="3"/>
            <a:endCxn id="8" idx="1"/>
          </p:cNvCxnSpPr>
          <p:nvPr/>
        </p:nvCxnSpPr>
        <p:spPr>
          <a:xfrm>
            <a:off x="4286731" y="2997776"/>
            <a:ext cx="1110024" cy="3909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5" idx="3"/>
            <a:endCxn id="9" idx="1"/>
          </p:cNvCxnSpPr>
          <p:nvPr/>
        </p:nvCxnSpPr>
        <p:spPr>
          <a:xfrm>
            <a:off x="4286749" y="2997753"/>
            <a:ext cx="1110023" cy="17894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1169912" y="5647779"/>
            <a:ext cx="10071849" cy="10757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buFont typeface="Symbol" panose="05050102010706020507" pitchFamily="18" charset="2"/>
              <a:buChar char="Þ"/>
            </a:pP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Thể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hiện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quyết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tâm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chống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Pháp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của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nhân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dân</a:t>
            </a:r>
            <a:r>
              <a:rPr lang="en-US" sz="3600">
                <a:solidFill>
                  <a:schemeClr val="tx1"/>
                </a:solidFill>
              </a:rPr>
              <a:t> ta.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08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06400" y="1028686"/>
            <a:ext cx="11379200" cy="1938992"/>
          </a:xfrm>
          <a:prstGeom prst="rect">
            <a:avLst/>
          </a:prstGeom>
          <a:solidFill>
            <a:srgbClr val="666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 smtClean="0">
                <a:solidFill>
                  <a:srgbClr val="FFFFFF"/>
                </a:solidFill>
                <a:latin typeface="Times New Roman" pitchFamily="18" charset="0"/>
              </a:rPr>
              <a:t>   </a:t>
            </a:r>
            <a:r>
              <a:rPr lang="en-US" altLang="en-US" sz="4000" dirty="0" err="1" smtClean="0">
                <a:solidFill>
                  <a:srgbClr val="FFFFFF"/>
                </a:solidFill>
                <a:latin typeface="Times New Roman" pitchFamily="18" charset="0"/>
              </a:rPr>
              <a:t>Cuộc</a:t>
            </a:r>
            <a:r>
              <a:rPr lang="en-US" altLang="en-US" sz="4000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FFFFFF"/>
                </a:solidFill>
                <a:latin typeface="Times New Roman" pitchFamily="18" charset="0"/>
              </a:rPr>
              <a:t>biểu</a:t>
            </a:r>
            <a:r>
              <a:rPr lang="en-US" altLang="en-US" sz="4000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FFFFFF"/>
                </a:solidFill>
                <a:latin typeface="Times New Roman" pitchFamily="18" charset="0"/>
              </a:rPr>
              <a:t>tình</a:t>
            </a:r>
            <a:r>
              <a:rPr lang="en-US" altLang="en-US" sz="4000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FFFFFF"/>
                </a:solidFill>
                <a:latin typeface="Times New Roman" pitchFamily="18" charset="0"/>
              </a:rPr>
              <a:t>ngày</a:t>
            </a:r>
            <a:r>
              <a:rPr lang="en-US" altLang="en-US" sz="4000" dirty="0" smtClean="0">
                <a:solidFill>
                  <a:srgbClr val="FFFFFF"/>
                </a:solidFill>
                <a:latin typeface="Times New Roman" pitchFamily="18" charset="0"/>
              </a:rPr>
              <a:t> 12 – 9- 1930 </a:t>
            </a:r>
            <a:r>
              <a:rPr lang="en-US" altLang="en-US" sz="4000" dirty="0" err="1" smtClean="0">
                <a:solidFill>
                  <a:srgbClr val="FFFFFF"/>
                </a:solidFill>
                <a:latin typeface="Times New Roman" pitchFamily="18" charset="0"/>
              </a:rPr>
              <a:t>cho</a:t>
            </a:r>
            <a:r>
              <a:rPr lang="en-US" altLang="en-US" sz="4000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FFFFFF"/>
                </a:solidFill>
                <a:latin typeface="Times New Roman" pitchFamily="18" charset="0"/>
              </a:rPr>
              <a:t>thấy</a:t>
            </a:r>
            <a:r>
              <a:rPr lang="en-US" altLang="en-US" sz="4000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FFFFFF"/>
                </a:solidFill>
                <a:latin typeface="Times New Roman" pitchFamily="18" charset="0"/>
              </a:rPr>
              <a:t>tinh</a:t>
            </a:r>
            <a:r>
              <a:rPr lang="en-US" altLang="en-US" sz="4000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FFFFFF"/>
                </a:solidFill>
                <a:latin typeface="Times New Roman" pitchFamily="18" charset="0"/>
              </a:rPr>
              <a:t>thần</a:t>
            </a:r>
            <a:r>
              <a:rPr lang="en-US" altLang="en-US" sz="4000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FFFFFF"/>
                </a:solidFill>
                <a:latin typeface="Times New Roman" pitchFamily="18" charset="0"/>
              </a:rPr>
              <a:t>đấu</a:t>
            </a:r>
            <a:r>
              <a:rPr lang="en-US" altLang="en-US" sz="4000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FFFFFF"/>
                </a:solidFill>
                <a:latin typeface="Times New Roman" pitchFamily="18" charset="0"/>
              </a:rPr>
              <a:t>tranh</a:t>
            </a:r>
            <a:r>
              <a:rPr lang="en-US" altLang="en-US" sz="4000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FFFFFF"/>
                </a:solidFill>
                <a:latin typeface="Times New Roman" pitchFamily="18" charset="0"/>
              </a:rPr>
              <a:t>của</a:t>
            </a:r>
            <a:r>
              <a:rPr lang="en-US" altLang="en-US" sz="4000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FFFFFF"/>
                </a:solidFill>
                <a:latin typeface="Times New Roman" pitchFamily="18" charset="0"/>
              </a:rPr>
              <a:t>nhân</a:t>
            </a:r>
            <a:r>
              <a:rPr lang="en-US" altLang="en-US" sz="4000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FFFFFF"/>
                </a:solidFill>
                <a:latin typeface="Times New Roman" pitchFamily="18" charset="0"/>
              </a:rPr>
              <a:t>dân</a:t>
            </a:r>
            <a:r>
              <a:rPr lang="en-US" altLang="en-US" sz="4000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FFFFFF"/>
                </a:solidFill>
                <a:latin typeface="Times New Roman" pitchFamily="18" charset="0"/>
              </a:rPr>
              <a:t>Nghệ</a:t>
            </a:r>
            <a:r>
              <a:rPr lang="en-US" altLang="en-US" sz="4000" dirty="0" smtClean="0">
                <a:solidFill>
                  <a:srgbClr val="FFFFFF"/>
                </a:solidFill>
                <a:latin typeface="Times New Roman" pitchFamily="18" charset="0"/>
              </a:rPr>
              <a:t> An – </a:t>
            </a:r>
            <a:r>
              <a:rPr lang="en-US" altLang="en-US" sz="4000" dirty="0" err="1" smtClean="0">
                <a:solidFill>
                  <a:srgbClr val="FFFFFF"/>
                </a:solidFill>
                <a:latin typeface="Times New Roman" pitchFamily="18" charset="0"/>
              </a:rPr>
              <a:t>Hà</a:t>
            </a:r>
            <a:r>
              <a:rPr lang="en-US" altLang="en-US" sz="4000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FFFFFF"/>
                </a:solidFill>
                <a:latin typeface="Times New Roman" pitchFamily="18" charset="0"/>
              </a:rPr>
              <a:t>Tĩnh</a:t>
            </a:r>
            <a:r>
              <a:rPr lang="en-US" altLang="en-US" sz="4000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FFFFFF"/>
                </a:solidFill>
                <a:latin typeface="Times New Roman" pitchFamily="18" charset="0"/>
              </a:rPr>
              <a:t>như</a:t>
            </a:r>
            <a:r>
              <a:rPr lang="en-US" altLang="en-US" sz="4000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FFFFFF"/>
                </a:solidFill>
                <a:latin typeface="Times New Roman" pitchFamily="18" charset="0"/>
              </a:rPr>
              <a:t>thế</a:t>
            </a:r>
            <a:r>
              <a:rPr lang="en-US" altLang="en-US" sz="4000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FFFFFF"/>
                </a:solidFill>
                <a:latin typeface="Times New Roman" pitchFamily="18" charset="0"/>
              </a:rPr>
              <a:t>nào</a:t>
            </a:r>
            <a:r>
              <a:rPr lang="en-US" altLang="en-US" sz="4000" dirty="0" smtClean="0">
                <a:solidFill>
                  <a:srgbClr val="FFFFFF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203200" y="3418110"/>
            <a:ext cx="11785600" cy="28956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00"/>
                </a:solidFill>
                <a:latin typeface="Times New Roman" pitchFamily="18" charset="0"/>
              </a:rPr>
              <a:t>   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Nhân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dân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ta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có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tinh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thần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đấu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tranh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cao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quyết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tâm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đánh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đuổi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thực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dân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Pháp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và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bè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lũ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tai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sai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. Cho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dù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chúng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đàn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áp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dã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man,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dùng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máy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bay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ném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bom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nhiều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người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chết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và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bị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thương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nhưng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không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thể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làm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lung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lạc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ý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chí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chiến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đấu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của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ta.</a:t>
            </a:r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2237013" y="304557"/>
            <a:ext cx="7008587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smtClean="0">
                <a:solidFill>
                  <a:srgbClr val="000099"/>
                </a:solidFill>
                <a:latin typeface="Times New Roman" pitchFamily="18" charset="0"/>
              </a:rPr>
              <a:t>XÔ VIẾT NGHỆ - TĨNH</a:t>
            </a:r>
            <a:r>
              <a:rPr lang="en-US" altLang="en-US" sz="4400" b="1" dirty="0" smtClean="0">
                <a:solidFill>
                  <a:srgbClr val="000099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569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 animBg="1"/>
      <p:bldP spid="23560" grpId="0" animBg="1"/>
    </p:bld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Font chuẩn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adge">
    <a:dk1>
      <a:sysClr val="windowText" lastClr="000000"/>
    </a:dk1>
    <a:lt1>
      <a:sysClr val="window" lastClr="FFFFFF"/>
    </a:lt1>
    <a:dk2>
      <a:srgbClr val="2A1A00"/>
    </a:dk2>
    <a:lt2>
      <a:srgbClr val="F3F3F2"/>
    </a:lt2>
    <a:accent1>
      <a:srgbClr val="F8B323"/>
    </a:accent1>
    <a:accent2>
      <a:srgbClr val="656A59"/>
    </a:accent2>
    <a:accent3>
      <a:srgbClr val="46B2B5"/>
    </a:accent3>
    <a:accent4>
      <a:srgbClr val="8CAA7E"/>
    </a:accent4>
    <a:accent5>
      <a:srgbClr val="D36F68"/>
    </a:accent5>
    <a:accent6>
      <a:srgbClr val="826276"/>
    </a:accent6>
    <a:hlink>
      <a:srgbClr val="46B2B5"/>
    </a:hlink>
    <a:folHlink>
      <a:srgbClr val="A4669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1566</TotalTime>
  <Words>843</Words>
  <Application>Microsoft Office PowerPoint</Application>
  <PresentationFormat>Custom</PresentationFormat>
  <Paragraphs>104</Paragraphs>
  <Slides>24</Slides>
  <Notes>14</Notes>
  <HiddenSlides>0</HiddenSlides>
  <MMClips>1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Badge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Bitmap Image</vt:lpstr>
      <vt:lpstr>PowerPoint Presentation</vt:lpstr>
      <vt:lpstr>PowerPoint Presentation</vt:lpstr>
      <vt:lpstr>PowerPoint Presentation</vt:lpstr>
      <vt:lpstr>Diễn biến của phong trào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chuyển biến mới trong phong trào</vt:lpstr>
      <vt:lpstr>PowerPoint Presentation</vt:lpstr>
      <vt:lpstr>PowerPoint Presentation</vt:lpstr>
      <vt:lpstr>PowerPoint Presentation</vt:lpstr>
      <vt:lpstr>PowerPoint Presentation</vt:lpstr>
      <vt:lpstr>Ý nghĩa của phong trào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Ngoc Anh</dc:creator>
  <cp:lastModifiedBy>admin</cp:lastModifiedBy>
  <cp:revision>161</cp:revision>
  <dcterms:created xsi:type="dcterms:W3CDTF">2016-09-20T06:32:34Z</dcterms:created>
  <dcterms:modified xsi:type="dcterms:W3CDTF">2021-10-18T15:45:26Z</dcterms:modified>
</cp:coreProperties>
</file>