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3" r:id="rId2"/>
    <p:sldId id="261" r:id="rId3"/>
    <p:sldId id="262" r:id="rId4"/>
    <p:sldId id="263" r:id="rId5"/>
    <p:sldId id="264" r:id="rId6"/>
    <p:sldId id="266" r:id="rId7"/>
    <p:sldId id="267" r:id="rId8"/>
    <p:sldId id="268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6FEAA-72DF-4626-BAAA-1428E36BACCE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787D0-5585-4A08-80A5-6322AAAF1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01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804AD7-EB47-4174-A649-2074ED860836}" type="slidenum">
              <a:rPr lang="en-US" altLang="en-US">
                <a:solidFill>
                  <a:prstClr val="black"/>
                </a:solidFill>
                <a:latin typeface=".VnTime" pitchFamily="34" charset="0"/>
              </a:rPr>
              <a:pPr eaLnBrk="1" hangingPunct="1"/>
              <a:t>2</a:t>
            </a:fld>
            <a:endParaRPr lang="en-US" altLang="en-US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DF713E-293B-4841-AE39-F9652AA78E82}" type="slidenum">
              <a:rPr lang="en-US" altLang="en-US">
                <a:solidFill>
                  <a:prstClr val="black"/>
                </a:solidFill>
                <a:latin typeface=".VnTime" pitchFamily="34" charset="0"/>
              </a:rPr>
              <a:pPr eaLnBrk="1" hangingPunct="1"/>
              <a:t>3</a:t>
            </a:fld>
            <a:endParaRPr lang="en-US" altLang="en-US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964C88-77DC-4AEB-9FB0-2C9ED81FF272}" type="slidenum">
              <a:rPr lang="en-US" altLang="en-US">
                <a:solidFill>
                  <a:prstClr val="black"/>
                </a:solidFill>
                <a:latin typeface=".VnTime" pitchFamily="34" charset="0"/>
              </a:rPr>
              <a:pPr eaLnBrk="1" hangingPunct="1"/>
              <a:t>4</a:t>
            </a:fld>
            <a:endParaRPr lang="en-US" altLang="en-US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5B8207-4F05-44F6-BB64-3843000B2C0B}" type="slidenum">
              <a:rPr lang="en-US" altLang="en-US">
                <a:solidFill>
                  <a:prstClr val="black"/>
                </a:solidFill>
                <a:latin typeface=".VnTime" pitchFamily="34" charset="0"/>
              </a:rPr>
              <a:pPr eaLnBrk="1" hangingPunct="1"/>
              <a:t>6</a:t>
            </a:fld>
            <a:endParaRPr lang="en-US" altLang="en-US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6923BE-EFCC-4680-8518-EF56CDF62CD0}" type="slidenum">
              <a:rPr lang="en-US" altLang="en-US">
                <a:solidFill>
                  <a:prstClr val="black"/>
                </a:solidFill>
                <a:latin typeface=".VnTime" pitchFamily="34" charset="0"/>
              </a:rPr>
              <a:pPr eaLnBrk="1" hangingPunct="1"/>
              <a:t>7</a:t>
            </a:fld>
            <a:endParaRPr lang="en-US" altLang="en-US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82A941-507B-4E00-B3A7-F1681EC9608A}" type="slidenum">
              <a:rPr lang="en-US" altLang="en-US">
                <a:solidFill>
                  <a:prstClr val="black"/>
                </a:solidFill>
                <a:latin typeface=".VnTime" pitchFamily="34" charset="0"/>
              </a:rPr>
              <a:pPr eaLnBrk="1" hangingPunct="1"/>
              <a:t>8</a:t>
            </a:fld>
            <a:endParaRPr lang="en-US" altLang="en-US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3B8DBE-EBE5-4392-8939-F231DA14B096}" type="slidenum">
              <a:rPr lang="en-US" altLang="en-US">
                <a:solidFill>
                  <a:prstClr val="black"/>
                </a:solidFill>
                <a:latin typeface=".VnTime" pitchFamily="34" charset="0"/>
              </a:rPr>
              <a:pPr eaLnBrk="1" hangingPunct="1"/>
              <a:t>10</a:t>
            </a:fld>
            <a:endParaRPr lang="en-US" altLang="en-US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8C5240-C890-4235-A942-E2A032B33734}" type="slidenum">
              <a:rPr lang="en-US" altLang="en-US">
                <a:solidFill>
                  <a:prstClr val="black"/>
                </a:solidFill>
                <a:latin typeface=".VnTime" pitchFamily="34" charset="0"/>
              </a:rPr>
              <a:pPr eaLnBrk="1" hangingPunct="1"/>
              <a:t>11</a:t>
            </a:fld>
            <a:endParaRPr lang="en-US" altLang="en-US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D864B-4454-4EA4-A05F-578F6B4977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25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7721C-0624-4454-80A6-314B3A8B81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97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640BC-B4B7-4FB1-AEE4-589CB12EBD9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929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95CD5-330A-4578-9F37-8D71FACEFA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34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23663-A830-4775-8476-8F4365D7A1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3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B7EFB-F8A0-48BC-AF79-A34B309E75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30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3F47E-7CAE-4EFF-B493-371A533C21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439E4-72CE-453C-A151-CF2DAAD451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69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3AC6C-0EA1-4958-A335-12116578DB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44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E4050-4F0B-42F7-8820-26DB8A6838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75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3143-D5D4-41FC-8FF9-DE5DBC12D2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1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EB9CC-396E-4B7A-A537-E98DB3FD00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1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64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4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4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D96805-EE82-4E03-B8B0-E3239523B5C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9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3" descr="C:\Users\DELL\Downloads\phu nu\hinh-nen-powerpoint-kute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-20515" y="1143000"/>
            <a:ext cx="9144000" cy="31393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nl-NL" alt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 eaLnBrk="1" hangingPunct="1"/>
            <a:r>
              <a:rPr lang="nl-NL" alt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 </a:t>
            </a:r>
          </a:p>
          <a:p>
            <a:pPr algn="ctr" eaLnBrk="1" hangingPunct="1"/>
            <a:r>
              <a:rPr lang="nl-NL" alt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(Trang 127)</a:t>
            </a:r>
            <a:endParaRPr lang="en-US" alt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636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34050" y="1314450"/>
            <a:ext cx="3409950" cy="2933700"/>
            <a:chOff x="3096" y="1260"/>
            <a:chExt cx="2148" cy="1848"/>
          </a:xfrm>
        </p:grpSpPr>
        <p:grpSp>
          <p:nvGrpSpPr>
            <p:cNvPr id="15366" name="Group 4"/>
            <p:cNvGrpSpPr>
              <a:grpSpLocks/>
            </p:cNvGrpSpPr>
            <p:nvPr/>
          </p:nvGrpSpPr>
          <p:grpSpPr bwMode="auto">
            <a:xfrm>
              <a:off x="3300" y="1404"/>
              <a:ext cx="1704" cy="1704"/>
              <a:chOff x="1524" y="1404"/>
              <a:chExt cx="1704" cy="1704"/>
            </a:xfrm>
          </p:grpSpPr>
          <p:sp>
            <p:nvSpPr>
              <p:cNvPr id="15372" name="Oval 5"/>
              <p:cNvSpPr>
                <a:spLocks noChangeArrowheads="1"/>
              </p:cNvSpPr>
              <p:nvPr/>
            </p:nvSpPr>
            <p:spPr bwMode="auto">
              <a:xfrm rot="120000">
                <a:off x="1524" y="1404"/>
                <a:ext cx="1704" cy="170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3" name="AutoShape 6"/>
              <p:cNvSpPr>
                <a:spLocks noChangeArrowheads="1"/>
              </p:cNvSpPr>
              <p:nvPr/>
            </p:nvSpPr>
            <p:spPr bwMode="auto">
              <a:xfrm rot="7476949">
                <a:off x="1901" y="1561"/>
                <a:ext cx="954" cy="1410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4" name="Text Box 7"/>
              <p:cNvSpPr txBox="1">
                <a:spLocks noChangeArrowheads="1"/>
              </p:cNvSpPr>
              <p:nvPr/>
            </p:nvSpPr>
            <p:spPr bwMode="auto">
              <a:xfrm rot="-8746581" flipH="1" flipV="1">
                <a:off x="2193" y="1757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  <a:latin typeface=".VnTime" pitchFamily="34" charset="0"/>
                  </a:rPr>
                  <a:t>4 cm</a:t>
                </a:r>
              </a:p>
            </p:txBody>
          </p:sp>
          <p:sp>
            <p:nvSpPr>
              <p:cNvPr id="15375" name="Text Box 8"/>
              <p:cNvSpPr txBox="1">
                <a:spLocks noChangeArrowheads="1"/>
              </p:cNvSpPr>
              <p:nvPr/>
            </p:nvSpPr>
            <p:spPr bwMode="auto">
              <a:xfrm rot="7332539" flipH="1" flipV="1">
                <a:off x="1656" y="1707"/>
                <a:ext cx="5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  <a:latin typeface=".VnTime" pitchFamily="34" charset="0"/>
                  </a:rPr>
                  <a:t>3 cm</a:t>
                </a:r>
              </a:p>
            </p:txBody>
          </p:sp>
          <p:sp>
            <p:nvSpPr>
              <p:cNvPr id="15376" name="Text Box 9"/>
              <p:cNvSpPr txBox="1">
                <a:spLocks noChangeArrowheads="1"/>
              </p:cNvSpPr>
              <p:nvPr/>
            </p:nvSpPr>
            <p:spPr bwMode="auto">
              <a:xfrm rot="10800000" flipH="1" flipV="1">
                <a:off x="1984" y="2055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  <a:latin typeface=".VnTime" pitchFamily="34" charset="0"/>
                  </a:rPr>
                  <a:t>5 cm</a:t>
                </a:r>
              </a:p>
            </p:txBody>
          </p:sp>
          <p:sp>
            <p:nvSpPr>
              <p:cNvPr id="15377" name="Rectangle 10"/>
              <p:cNvSpPr>
                <a:spLocks noChangeArrowheads="1"/>
              </p:cNvSpPr>
              <p:nvPr/>
            </p:nvSpPr>
            <p:spPr bwMode="auto">
              <a:xfrm rot="1992696">
                <a:off x="2029" y="1495"/>
                <a:ext cx="98" cy="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367" name="Text Box 11"/>
            <p:cNvSpPr txBox="1">
              <a:spLocks noChangeArrowheads="1"/>
            </p:cNvSpPr>
            <p:nvPr/>
          </p:nvSpPr>
          <p:spPr bwMode="auto">
            <a:xfrm>
              <a:off x="3672" y="1260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5368" name="Text Box 12"/>
            <p:cNvSpPr txBox="1">
              <a:spLocks noChangeArrowheads="1"/>
            </p:cNvSpPr>
            <p:nvPr/>
          </p:nvSpPr>
          <p:spPr bwMode="auto">
            <a:xfrm>
              <a:off x="3096" y="2160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5369" name="Text Box 13"/>
            <p:cNvSpPr txBox="1">
              <a:spLocks noChangeArrowheads="1"/>
            </p:cNvSpPr>
            <p:nvPr/>
          </p:nvSpPr>
          <p:spPr bwMode="auto">
            <a:xfrm>
              <a:off x="5004" y="214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5370" name="Oval 14"/>
            <p:cNvSpPr>
              <a:spLocks noChangeArrowheads="1"/>
            </p:cNvSpPr>
            <p:nvPr/>
          </p:nvSpPr>
          <p:spPr bwMode="auto">
            <a:xfrm>
              <a:off x="4128" y="2256"/>
              <a:ext cx="29" cy="2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5371" name="Text Box 15"/>
            <p:cNvSpPr txBox="1">
              <a:spLocks noChangeArrowheads="1"/>
            </p:cNvSpPr>
            <p:nvPr/>
          </p:nvSpPr>
          <p:spPr bwMode="auto">
            <a:xfrm>
              <a:off x="4044" y="226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O</a:t>
              </a:r>
            </a:p>
          </p:txBody>
        </p:sp>
      </p:grpSp>
      <p:sp>
        <p:nvSpPr>
          <p:cNvPr id="378896" name="Text Box 16"/>
          <p:cNvSpPr txBox="1">
            <a:spLocks noChangeArrowheads="1"/>
          </p:cNvSpPr>
          <p:nvPr/>
        </p:nvSpPr>
        <p:spPr bwMode="auto">
          <a:xfrm>
            <a:off x="247650" y="1325563"/>
            <a:ext cx="6523038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 : 2 = 2,5 (cm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2,5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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2,5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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3,14 = 19,625 (cm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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: 2 = 6 (cm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19,625 – 6 = 13,625 (cm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13,625 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78898" name="Text Box 18"/>
          <p:cNvSpPr txBox="1">
            <a:spLocks noChangeArrowheads="1"/>
          </p:cNvSpPr>
          <p:nvPr/>
        </p:nvSpPr>
        <p:spPr bwMode="auto">
          <a:xfrm>
            <a:off x="479425" y="382588"/>
            <a:ext cx="15600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6142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8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8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88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8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88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88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88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88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88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8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88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788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88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88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098675" y="16938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52612" name="AutoShape 4" descr="Water droplets"/>
          <p:cNvSpPr>
            <a:spLocks noChangeArrowheads="1"/>
          </p:cNvSpPr>
          <p:nvPr/>
        </p:nvSpPr>
        <p:spPr bwMode="auto">
          <a:xfrm>
            <a:off x="3105150" y="800100"/>
            <a:ext cx="4648200" cy="1809750"/>
          </a:xfrm>
          <a:prstGeom prst="cloudCallout">
            <a:avLst>
              <a:gd name="adj1" fmla="val -23292"/>
              <a:gd name="adj2" fmla="val 118861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52613" name="AutoShape 5"/>
          <p:cNvSpPr>
            <a:spLocks noChangeArrowheads="1"/>
          </p:cNvSpPr>
          <p:nvPr/>
        </p:nvSpPr>
        <p:spPr bwMode="auto">
          <a:xfrm>
            <a:off x="533400" y="3619500"/>
            <a:ext cx="7543800" cy="2895600"/>
          </a:xfrm>
          <a:prstGeom prst="horizontalScroll">
            <a:avLst>
              <a:gd name="adj" fmla="val 18944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ồi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3,14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333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nimBg="1"/>
      <p:bldP spid="4526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9" name="Text Box 3"/>
          <p:cNvSpPr txBox="1">
            <a:spLocks noChangeArrowheads="1"/>
          </p:cNvSpPr>
          <p:nvPr/>
        </p:nvSpPr>
        <p:spPr bwMode="auto">
          <a:xfrm>
            <a:off x="1326313" y="1938194"/>
            <a:ext cx="6858000" cy="70788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0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0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altLang="en-US" sz="4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0026" name="Text Box 10"/>
          <p:cNvSpPr txBox="1">
            <a:spLocks noChangeArrowheads="1"/>
          </p:cNvSpPr>
          <p:nvPr/>
        </p:nvSpPr>
        <p:spPr bwMode="auto">
          <a:xfrm>
            <a:off x="4011394" y="1023143"/>
            <a:ext cx="11682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600" b="1" u="sng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0027" name="Text Box 11"/>
          <p:cNvSpPr txBox="1">
            <a:spLocks noChangeArrowheads="1"/>
          </p:cNvSpPr>
          <p:nvPr/>
        </p:nvSpPr>
        <p:spPr bwMode="auto">
          <a:xfrm>
            <a:off x="1469439" y="276769"/>
            <a:ext cx="66543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99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70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0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70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70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0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0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0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00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19" grpId="0" animBg="1"/>
      <p:bldP spid="470026" grpId="0"/>
      <p:bldP spid="4700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3"/>
          <p:cNvSpPr txBox="1">
            <a:spLocks noChangeArrowheads="1"/>
          </p:cNvSpPr>
          <p:nvPr/>
        </p:nvSpPr>
        <p:spPr bwMode="auto">
          <a:xfrm>
            <a:off x="1793875" y="1751013"/>
            <a:ext cx="57277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119062" y="325438"/>
            <a:ext cx="9024951" cy="5997574"/>
            <a:chOff x="75" y="205"/>
            <a:chExt cx="5685" cy="3778"/>
          </a:xfrm>
        </p:grpSpPr>
        <p:sp>
          <p:nvSpPr>
            <p:cNvPr id="6167" name="Text Box 19"/>
            <p:cNvSpPr txBox="1">
              <a:spLocks noChangeArrowheads="1"/>
            </p:cNvSpPr>
            <p:nvPr/>
          </p:nvSpPr>
          <p:spPr bwMode="auto">
            <a:xfrm>
              <a:off x="1034" y="1283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6168" name="Text Box 20"/>
            <p:cNvSpPr txBox="1">
              <a:spLocks noChangeArrowheads="1"/>
            </p:cNvSpPr>
            <p:nvPr/>
          </p:nvSpPr>
          <p:spPr bwMode="auto">
            <a:xfrm>
              <a:off x="2810" y="1319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00"/>
                  </a:solidFill>
                  <a:latin typeface=".VnTimeH" pitchFamily="34" charset="0"/>
                </a:rPr>
                <a:t>B</a:t>
              </a:r>
            </a:p>
          </p:txBody>
        </p:sp>
        <p:sp>
          <p:nvSpPr>
            <p:cNvPr id="6169" name="Text Box 21"/>
            <p:cNvSpPr txBox="1">
              <a:spLocks noChangeArrowheads="1"/>
            </p:cNvSpPr>
            <p:nvPr/>
          </p:nvSpPr>
          <p:spPr bwMode="auto">
            <a:xfrm>
              <a:off x="3146" y="2663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00"/>
                  </a:solidFill>
                  <a:latin typeface=".VnTimeH" pitchFamily="34" charset="0"/>
                </a:rPr>
                <a:t>C</a:t>
              </a:r>
            </a:p>
          </p:txBody>
        </p:sp>
        <p:sp>
          <p:nvSpPr>
            <p:cNvPr id="6170" name="Text Box 22"/>
            <p:cNvSpPr txBox="1">
              <a:spLocks noChangeArrowheads="1"/>
            </p:cNvSpPr>
            <p:nvPr/>
          </p:nvSpPr>
          <p:spPr bwMode="auto">
            <a:xfrm>
              <a:off x="1106" y="271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000000"/>
                  </a:solidFill>
                  <a:latin typeface=".VnTimeH" pitchFamily="34" charset="0"/>
                </a:rPr>
                <a:t>D</a:t>
              </a:r>
            </a:p>
          </p:txBody>
        </p:sp>
        <p:grpSp>
          <p:nvGrpSpPr>
            <p:cNvPr id="6171" name="Group 82"/>
            <p:cNvGrpSpPr>
              <a:grpSpLocks/>
            </p:cNvGrpSpPr>
            <p:nvPr/>
          </p:nvGrpSpPr>
          <p:grpSpPr bwMode="auto">
            <a:xfrm>
              <a:off x="75" y="205"/>
              <a:ext cx="5685" cy="3778"/>
              <a:chOff x="75" y="205"/>
              <a:chExt cx="5685" cy="3778"/>
            </a:xfrm>
          </p:grpSpPr>
          <p:sp>
            <p:nvSpPr>
              <p:cNvPr id="6172" name="Text Box 12"/>
              <p:cNvSpPr txBox="1">
                <a:spLocks noChangeArrowheads="1"/>
              </p:cNvSpPr>
              <p:nvPr/>
            </p:nvSpPr>
            <p:spPr bwMode="auto">
              <a:xfrm>
                <a:off x="222" y="205"/>
                <a:ext cx="5346" cy="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 b="1" u="sng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altLang="en-US" sz="2800" b="1" u="sng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thang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ABCD (</a:t>
                </a:r>
                <a:r>
                  <a:rPr lang="en-US" altLang="en-US" sz="3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xem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 = 4cm, DC = 5 cm, AD = 3 cm.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Nối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tam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gíac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ABD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BDC.</a:t>
                </a:r>
              </a:p>
            </p:txBody>
          </p:sp>
          <p:sp>
            <p:nvSpPr>
              <p:cNvPr id="6173" name="Text Box 23"/>
              <p:cNvSpPr txBox="1">
                <a:spLocks noChangeArrowheads="1"/>
              </p:cNvSpPr>
              <p:nvPr/>
            </p:nvSpPr>
            <p:spPr bwMode="auto">
              <a:xfrm>
                <a:off x="75" y="2994"/>
                <a:ext cx="5685" cy="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endParaRPr lang="en-US" altLang="en-US" sz="3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trăm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ABD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lang="en-US" altLang="en-US" sz="32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altLang="en-US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BDC. </a:t>
                </a:r>
              </a:p>
            </p:txBody>
          </p:sp>
          <p:grpSp>
            <p:nvGrpSpPr>
              <p:cNvPr id="6174" name="Group 76"/>
              <p:cNvGrpSpPr>
                <a:grpSpLocks/>
              </p:cNvGrpSpPr>
              <p:nvPr/>
            </p:nvGrpSpPr>
            <p:grpSpPr bwMode="auto">
              <a:xfrm>
                <a:off x="1242" y="1494"/>
                <a:ext cx="1926" cy="1188"/>
                <a:chOff x="1242" y="1506"/>
                <a:chExt cx="1926" cy="1188"/>
              </a:xfrm>
            </p:grpSpPr>
            <p:sp>
              <p:nvSpPr>
                <p:cNvPr id="6175" name="AutoShape 39"/>
                <p:cNvSpPr>
                  <a:spLocks noChangeArrowheads="1"/>
                </p:cNvSpPr>
                <p:nvPr/>
              </p:nvSpPr>
              <p:spPr bwMode="auto">
                <a:xfrm rot="5400000">
                  <a:off x="1611" y="1137"/>
                  <a:ext cx="1188" cy="1926"/>
                </a:xfrm>
                <a:prstGeom prst="flowChartManualInpu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6176" name="Group 74"/>
                <p:cNvGrpSpPr>
                  <a:grpSpLocks/>
                </p:cNvGrpSpPr>
                <p:nvPr/>
              </p:nvGrpSpPr>
              <p:grpSpPr bwMode="auto">
                <a:xfrm>
                  <a:off x="1248" y="1512"/>
                  <a:ext cx="1536" cy="1176"/>
                  <a:chOff x="1248" y="1512"/>
                  <a:chExt cx="1536" cy="1176"/>
                </a:xfrm>
              </p:grpSpPr>
              <p:grpSp>
                <p:nvGrpSpPr>
                  <p:cNvPr id="617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1248" y="1512"/>
                    <a:ext cx="96" cy="1176"/>
                    <a:chOff x="1248" y="1512"/>
                    <a:chExt cx="96" cy="1176"/>
                  </a:xfrm>
                </p:grpSpPr>
                <p:sp>
                  <p:nvSpPr>
                    <p:cNvPr id="6179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1248" y="2592"/>
                      <a:ext cx="96" cy="96"/>
                    </a:xfrm>
                    <a:custGeom>
                      <a:avLst/>
                      <a:gdLst>
                        <a:gd name="T0" fmla="*/ 0 w 96"/>
                        <a:gd name="T1" fmla="*/ 0 h 96"/>
                        <a:gd name="T2" fmla="*/ 96 w 96"/>
                        <a:gd name="T3" fmla="*/ 0 h 96"/>
                        <a:gd name="T4" fmla="*/ 96 w 96"/>
                        <a:gd name="T5" fmla="*/ 96 h 96"/>
                        <a:gd name="T6" fmla="*/ 0 60000 65536"/>
                        <a:gd name="T7" fmla="*/ 0 60000 65536"/>
                        <a:gd name="T8" fmla="*/ 0 60000 65536"/>
                        <a:gd name="T9" fmla="*/ 0 w 96"/>
                        <a:gd name="T10" fmla="*/ 0 h 96"/>
                        <a:gd name="T11" fmla="*/ 96 w 96"/>
                        <a:gd name="T12" fmla="*/ 96 h 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6" h="96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96" y="96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6180" name="Freeform 44"/>
                    <p:cNvSpPr>
                      <a:spLocks/>
                    </p:cNvSpPr>
                    <p:nvPr/>
                  </p:nvSpPr>
                  <p:spPr bwMode="auto">
                    <a:xfrm>
                      <a:off x="1248" y="1512"/>
                      <a:ext cx="96" cy="96"/>
                    </a:xfrm>
                    <a:custGeom>
                      <a:avLst/>
                      <a:gdLst>
                        <a:gd name="T0" fmla="*/ 96 w 96"/>
                        <a:gd name="T1" fmla="*/ 0 h 96"/>
                        <a:gd name="T2" fmla="*/ 96 w 96"/>
                        <a:gd name="T3" fmla="*/ 96 h 96"/>
                        <a:gd name="T4" fmla="*/ 0 w 96"/>
                        <a:gd name="T5" fmla="*/ 96 h 96"/>
                        <a:gd name="T6" fmla="*/ 0 60000 65536"/>
                        <a:gd name="T7" fmla="*/ 0 60000 65536"/>
                        <a:gd name="T8" fmla="*/ 0 60000 65536"/>
                        <a:gd name="T9" fmla="*/ 0 w 96"/>
                        <a:gd name="T10" fmla="*/ 0 h 96"/>
                        <a:gd name="T11" fmla="*/ 96 w 96"/>
                        <a:gd name="T12" fmla="*/ 96 h 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6" h="96">
                          <a:moveTo>
                            <a:pt x="96" y="0"/>
                          </a:moveTo>
                          <a:lnTo>
                            <a:pt x="96" y="96"/>
                          </a:lnTo>
                          <a:lnTo>
                            <a:pt x="0" y="96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6178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48" y="1512"/>
                    <a:ext cx="1536" cy="117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</p:grpSp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955675" y="1708150"/>
            <a:ext cx="4046538" cy="3236913"/>
            <a:chOff x="602" y="1076"/>
            <a:chExt cx="2549" cy="2039"/>
          </a:xfrm>
        </p:grpSpPr>
        <p:grpSp>
          <p:nvGrpSpPr>
            <p:cNvPr id="6157" name="Group 83"/>
            <p:cNvGrpSpPr>
              <a:grpSpLocks/>
            </p:cNvGrpSpPr>
            <p:nvPr/>
          </p:nvGrpSpPr>
          <p:grpSpPr bwMode="auto">
            <a:xfrm>
              <a:off x="1248" y="1076"/>
              <a:ext cx="1524" cy="400"/>
              <a:chOff x="1248" y="1076"/>
              <a:chExt cx="1524" cy="400"/>
            </a:xfrm>
          </p:grpSpPr>
          <p:sp>
            <p:nvSpPr>
              <p:cNvPr id="6165" name="AutoShape 54"/>
              <p:cNvSpPr>
                <a:spLocks/>
              </p:cNvSpPr>
              <p:nvPr/>
            </p:nvSpPr>
            <p:spPr bwMode="auto">
              <a:xfrm rot="-5400000">
                <a:off x="1936" y="641"/>
                <a:ext cx="147" cy="1524"/>
              </a:xfrm>
              <a:prstGeom prst="rightBrace">
                <a:avLst>
                  <a:gd name="adj1" fmla="val 119704"/>
                  <a:gd name="adj2" fmla="val 45667"/>
                </a:avLst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66" name="Text Box 55"/>
              <p:cNvSpPr txBox="1">
                <a:spLocks noChangeArrowheads="1"/>
              </p:cNvSpPr>
              <p:nvPr/>
            </p:nvSpPr>
            <p:spPr bwMode="auto">
              <a:xfrm>
                <a:off x="1778" y="1076"/>
                <a:ext cx="4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>
                    <a:solidFill>
                      <a:srgbClr val="000000"/>
                    </a:solidFill>
                    <a:latin typeface=".VnTime" pitchFamily="34" charset="0"/>
                  </a:rPr>
                  <a:t>4 cm</a:t>
                </a:r>
              </a:p>
            </p:txBody>
          </p:sp>
        </p:grpSp>
        <p:grpSp>
          <p:nvGrpSpPr>
            <p:cNvPr id="6158" name="Group 87"/>
            <p:cNvGrpSpPr>
              <a:grpSpLocks/>
            </p:cNvGrpSpPr>
            <p:nvPr/>
          </p:nvGrpSpPr>
          <p:grpSpPr bwMode="auto">
            <a:xfrm>
              <a:off x="602" y="1505"/>
              <a:ext cx="2549" cy="1610"/>
              <a:chOff x="602" y="1505"/>
              <a:chExt cx="2549" cy="1610"/>
            </a:xfrm>
          </p:grpSpPr>
          <p:grpSp>
            <p:nvGrpSpPr>
              <p:cNvPr id="6159" name="Group 84"/>
              <p:cNvGrpSpPr>
                <a:grpSpLocks/>
              </p:cNvGrpSpPr>
              <p:nvPr/>
            </p:nvGrpSpPr>
            <p:grpSpPr bwMode="auto">
              <a:xfrm>
                <a:off x="602" y="1505"/>
                <a:ext cx="617" cy="1188"/>
                <a:chOff x="602" y="1505"/>
                <a:chExt cx="617" cy="1188"/>
              </a:xfrm>
            </p:grpSpPr>
            <p:sp>
              <p:nvSpPr>
                <p:cNvPr id="6163" name="AutoShape 56"/>
                <p:cNvSpPr>
                  <a:spLocks/>
                </p:cNvSpPr>
                <p:nvPr/>
              </p:nvSpPr>
              <p:spPr bwMode="auto">
                <a:xfrm rot="10800000">
                  <a:off x="1036" y="1505"/>
                  <a:ext cx="183" cy="1188"/>
                </a:xfrm>
                <a:prstGeom prst="rightBrace">
                  <a:avLst>
                    <a:gd name="adj1" fmla="val 54098"/>
                    <a:gd name="adj2" fmla="val 51968"/>
                  </a:avLst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64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602" y="1953"/>
                  <a:ext cx="39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.VnTime" pitchFamily="34" charset="0"/>
                    </a:rPr>
                    <a:t>3cm</a:t>
                  </a:r>
                </a:p>
              </p:txBody>
            </p:sp>
          </p:grpSp>
          <p:grpSp>
            <p:nvGrpSpPr>
              <p:cNvPr id="6160" name="Group 85"/>
              <p:cNvGrpSpPr>
                <a:grpSpLocks/>
              </p:cNvGrpSpPr>
              <p:nvPr/>
            </p:nvGrpSpPr>
            <p:grpSpPr bwMode="auto">
              <a:xfrm>
                <a:off x="1242" y="2694"/>
                <a:ext cx="1909" cy="421"/>
                <a:chOff x="1242" y="2694"/>
                <a:chExt cx="1909" cy="421"/>
              </a:xfrm>
            </p:grpSpPr>
            <p:sp>
              <p:nvSpPr>
                <p:cNvPr id="6161" name="AutoShape 58"/>
                <p:cNvSpPr>
                  <a:spLocks/>
                </p:cNvSpPr>
                <p:nvPr/>
              </p:nvSpPr>
              <p:spPr bwMode="auto">
                <a:xfrm rot="5395344" flipV="1">
                  <a:off x="2116" y="1820"/>
                  <a:ext cx="162" cy="1909"/>
                </a:xfrm>
                <a:prstGeom prst="rightBrace">
                  <a:avLst>
                    <a:gd name="adj1" fmla="val 168740"/>
                    <a:gd name="adj2" fmla="val 48060"/>
                  </a:avLst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62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946" y="2865"/>
                  <a:ext cx="43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2000">
                      <a:solidFill>
                        <a:srgbClr val="000000"/>
                      </a:solidFill>
                      <a:latin typeface=".VnTime" pitchFamily="34" charset="0"/>
                    </a:rPr>
                    <a:t>5 cm</a:t>
                  </a:r>
                </a:p>
              </p:txBody>
            </p:sp>
          </p:grpSp>
        </p:grpSp>
      </p:grpSp>
      <p:sp>
        <p:nvSpPr>
          <p:cNvPr id="267325" name="Line 61"/>
          <p:cNvSpPr>
            <a:spLocks noChangeShapeType="1"/>
          </p:cNvSpPr>
          <p:nvPr/>
        </p:nvSpPr>
        <p:spPr bwMode="auto">
          <a:xfrm>
            <a:off x="533400" y="5295900"/>
            <a:ext cx="61150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7326" name="Line 62"/>
          <p:cNvSpPr>
            <a:spLocks noChangeShapeType="1"/>
          </p:cNvSpPr>
          <p:nvPr/>
        </p:nvSpPr>
        <p:spPr bwMode="auto">
          <a:xfrm>
            <a:off x="685800" y="5791200"/>
            <a:ext cx="76200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7327" name="Line 63"/>
          <p:cNvSpPr>
            <a:spLocks noChangeShapeType="1"/>
          </p:cNvSpPr>
          <p:nvPr/>
        </p:nvSpPr>
        <p:spPr bwMode="auto">
          <a:xfrm flipV="1">
            <a:off x="352425" y="6267450"/>
            <a:ext cx="5972175" cy="55562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7329" name="AutoShape 65"/>
          <p:cNvSpPr>
            <a:spLocks noChangeArrowheads="1"/>
          </p:cNvSpPr>
          <p:nvPr/>
        </p:nvSpPr>
        <p:spPr bwMode="auto">
          <a:xfrm>
            <a:off x="5125377" y="2265476"/>
            <a:ext cx="2647950" cy="1600200"/>
          </a:xfrm>
          <a:prstGeom prst="cloudCallout">
            <a:avLst>
              <a:gd name="adj1" fmla="val -51440"/>
              <a:gd name="adj2" fmla="val 9662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7330" name="AutoShape 66"/>
          <p:cNvSpPr>
            <a:spLocks noChangeArrowheads="1"/>
          </p:cNvSpPr>
          <p:nvPr/>
        </p:nvSpPr>
        <p:spPr bwMode="auto">
          <a:xfrm>
            <a:off x="6496050" y="2152650"/>
            <a:ext cx="2647950" cy="1600200"/>
          </a:xfrm>
          <a:prstGeom prst="cloudCallout">
            <a:avLst>
              <a:gd name="adj1" fmla="val -51440"/>
              <a:gd name="adj2" fmla="val 9662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7344" name="Line 80"/>
          <p:cNvSpPr>
            <a:spLocks noChangeShapeType="1"/>
          </p:cNvSpPr>
          <p:nvPr/>
        </p:nvSpPr>
        <p:spPr bwMode="auto">
          <a:xfrm>
            <a:off x="2228850" y="857250"/>
            <a:ext cx="38862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7345" name="Line 81"/>
          <p:cNvSpPr>
            <a:spLocks noChangeShapeType="1"/>
          </p:cNvSpPr>
          <p:nvPr/>
        </p:nvSpPr>
        <p:spPr bwMode="auto">
          <a:xfrm>
            <a:off x="1009650" y="1352550"/>
            <a:ext cx="56007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93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8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7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7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7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7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7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7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8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5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325" grpId="0" animBg="1"/>
      <p:bldP spid="267326" grpId="0" animBg="1"/>
      <p:bldP spid="267327" grpId="0" animBg="1"/>
      <p:bldP spid="267329" grpId="0" animBg="1"/>
      <p:bldP spid="267329" grpId="1" animBg="1"/>
      <p:bldP spid="267330" grpId="0" animBg="1"/>
      <p:bldP spid="267330" grpId="1" animBg="1"/>
      <p:bldP spid="267344" grpId="0" animBg="1"/>
      <p:bldP spid="2673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222375" y="8366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85041" name="Text Box 17"/>
          <p:cNvSpPr txBox="1">
            <a:spLocks noChangeArrowheads="1"/>
          </p:cNvSpPr>
          <p:nvPr/>
        </p:nvSpPr>
        <p:spPr bwMode="auto">
          <a:xfrm>
            <a:off x="2109073" y="714074"/>
            <a:ext cx="16850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3600" b="1" u="sng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5042" name="Text Box 18"/>
          <p:cNvSpPr txBox="1">
            <a:spLocks noChangeArrowheads="1"/>
          </p:cNvSpPr>
          <p:nvPr/>
        </p:nvSpPr>
        <p:spPr bwMode="auto">
          <a:xfrm>
            <a:off x="173090" y="1676400"/>
            <a:ext cx="8382001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4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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: 2 = 6 (cm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BH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DC, ta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BH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AD = 3cm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BDC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5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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: 2 = 7,5 (cm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BDC </a:t>
            </a:r>
            <a:r>
              <a:rPr lang="en-US" alt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6 : 7,5 = 0,8 = 80%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 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7,5cm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b) 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80%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5257800" y="362860"/>
            <a:ext cx="3654425" cy="2125181"/>
            <a:chOff x="1346" y="216"/>
            <a:chExt cx="2724" cy="1983"/>
          </a:xfrm>
        </p:grpSpPr>
        <p:sp>
          <p:nvSpPr>
            <p:cNvPr id="7179" name="Text Box 22"/>
            <p:cNvSpPr txBox="1">
              <a:spLocks noChangeArrowheads="1"/>
            </p:cNvSpPr>
            <p:nvPr/>
          </p:nvSpPr>
          <p:spPr bwMode="auto">
            <a:xfrm>
              <a:off x="3446" y="1872"/>
              <a:ext cx="19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000000"/>
                  </a:solidFill>
                  <a:latin typeface=".VnTimeH" pitchFamily="34" charset="0"/>
                </a:rPr>
                <a:t>H</a:t>
              </a:r>
            </a:p>
          </p:txBody>
        </p:sp>
        <p:grpSp>
          <p:nvGrpSpPr>
            <p:cNvPr id="7180" name="Group 64"/>
            <p:cNvGrpSpPr>
              <a:grpSpLocks/>
            </p:cNvGrpSpPr>
            <p:nvPr/>
          </p:nvGrpSpPr>
          <p:grpSpPr bwMode="auto">
            <a:xfrm>
              <a:off x="1346" y="216"/>
              <a:ext cx="2724" cy="1983"/>
              <a:chOff x="1346" y="216"/>
              <a:chExt cx="2724" cy="1983"/>
            </a:xfrm>
          </p:grpSpPr>
          <p:grpSp>
            <p:nvGrpSpPr>
              <p:cNvPr id="7181" name="Group 63"/>
              <p:cNvGrpSpPr>
                <a:grpSpLocks/>
              </p:cNvGrpSpPr>
              <p:nvPr/>
            </p:nvGrpSpPr>
            <p:grpSpPr bwMode="auto">
              <a:xfrm>
                <a:off x="1346" y="216"/>
                <a:ext cx="2724" cy="1983"/>
                <a:chOff x="1346" y="216"/>
                <a:chExt cx="2724" cy="1983"/>
              </a:xfrm>
            </p:grpSpPr>
            <p:grpSp>
              <p:nvGrpSpPr>
                <p:cNvPr id="7184" name="Group 62"/>
                <p:cNvGrpSpPr>
                  <a:grpSpLocks/>
                </p:cNvGrpSpPr>
                <p:nvPr/>
              </p:nvGrpSpPr>
              <p:grpSpPr bwMode="auto">
                <a:xfrm>
                  <a:off x="1766" y="411"/>
                  <a:ext cx="2304" cy="1622"/>
                  <a:chOff x="1766" y="411"/>
                  <a:chExt cx="2304" cy="1622"/>
                </a:xfrm>
              </p:grpSpPr>
              <p:sp>
                <p:nvSpPr>
                  <p:cNvPr id="7192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6" y="411"/>
                    <a:ext cx="198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400" b="1">
                        <a:solidFill>
                          <a:srgbClr val="000000"/>
                        </a:solidFill>
                        <a:latin typeface=".VnTimeH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7193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42" y="447"/>
                    <a:ext cx="192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400" b="1">
                        <a:solidFill>
                          <a:srgbClr val="000000"/>
                        </a:solidFill>
                        <a:latin typeface=".VnTimeH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7194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8" y="1791"/>
                    <a:ext cx="192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400" b="1">
                        <a:solidFill>
                          <a:srgbClr val="000000"/>
                        </a:solidFill>
                        <a:latin typeface=".VnTimeH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7195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38" y="1839"/>
                    <a:ext cx="198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400" b="1">
                        <a:solidFill>
                          <a:srgbClr val="000000"/>
                        </a:solidFill>
                        <a:latin typeface=".VnTimeH" pitchFamily="34" charset="0"/>
                      </a:rPr>
                      <a:t>D</a:t>
                    </a:r>
                  </a:p>
                </p:txBody>
              </p:sp>
              <p:grpSp>
                <p:nvGrpSpPr>
                  <p:cNvPr id="7196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980" y="634"/>
                    <a:ext cx="1932" cy="1188"/>
                    <a:chOff x="1980" y="634"/>
                    <a:chExt cx="1932" cy="1188"/>
                  </a:xfrm>
                </p:grpSpPr>
                <p:sp>
                  <p:nvSpPr>
                    <p:cNvPr id="7197" name="AutoShape 43"/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2355" y="265"/>
                      <a:ext cx="1188" cy="1926"/>
                    </a:xfrm>
                    <a:prstGeom prst="flowChartManualInpu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altLang="en-US" sz="1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7198" name="Freeform 44"/>
                    <p:cNvSpPr>
                      <a:spLocks/>
                    </p:cNvSpPr>
                    <p:nvPr/>
                  </p:nvSpPr>
                  <p:spPr bwMode="auto">
                    <a:xfrm>
                      <a:off x="1980" y="1720"/>
                      <a:ext cx="96" cy="96"/>
                    </a:xfrm>
                    <a:custGeom>
                      <a:avLst/>
                      <a:gdLst>
                        <a:gd name="T0" fmla="*/ 0 w 96"/>
                        <a:gd name="T1" fmla="*/ 0 h 96"/>
                        <a:gd name="T2" fmla="*/ 96 w 96"/>
                        <a:gd name="T3" fmla="*/ 0 h 96"/>
                        <a:gd name="T4" fmla="*/ 96 w 96"/>
                        <a:gd name="T5" fmla="*/ 96 h 96"/>
                        <a:gd name="T6" fmla="*/ 0 60000 65536"/>
                        <a:gd name="T7" fmla="*/ 0 60000 65536"/>
                        <a:gd name="T8" fmla="*/ 0 60000 65536"/>
                        <a:gd name="T9" fmla="*/ 0 w 96"/>
                        <a:gd name="T10" fmla="*/ 0 h 96"/>
                        <a:gd name="T11" fmla="*/ 96 w 96"/>
                        <a:gd name="T12" fmla="*/ 96 h 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6" h="96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96" y="96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altLang="en-US" sz="1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7199" name="Freeform 45"/>
                    <p:cNvSpPr>
                      <a:spLocks/>
                    </p:cNvSpPr>
                    <p:nvPr/>
                  </p:nvSpPr>
                  <p:spPr bwMode="auto">
                    <a:xfrm>
                      <a:off x="1980" y="640"/>
                      <a:ext cx="96" cy="96"/>
                    </a:xfrm>
                    <a:custGeom>
                      <a:avLst/>
                      <a:gdLst>
                        <a:gd name="T0" fmla="*/ 96 w 96"/>
                        <a:gd name="T1" fmla="*/ 0 h 96"/>
                        <a:gd name="T2" fmla="*/ 96 w 96"/>
                        <a:gd name="T3" fmla="*/ 96 h 96"/>
                        <a:gd name="T4" fmla="*/ 0 w 96"/>
                        <a:gd name="T5" fmla="*/ 96 h 96"/>
                        <a:gd name="T6" fmla="*/ 0 60000 65536"/>
                        <a:gd name="T7" fmla="*/ 0 60000 65536"/>
                        <a:gd name="T8" fmla="*/ 0 60000 65536"/>
                        <a:gd name="T9" fmla="*/ 0 w 96"/>
                        <a:gd name="T10" fmla="*/ 0 h 96"/>
                        <a:gd name="T11" fmla="*/ 96 w 96"/>
                        <a:gd name="T12" fmla="*/ 96 h 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6" h="96">
                          <a:moveTo>
                            <a:pt x="96" y="0"/>
                          </a:moveTo>
                          <a:lnTo>
                            <a:pt x="96" y="96"/>
                          </a:lnTo>
                          <a:lnTo>
                            <a:pt x="0" y="96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altLang="en-US" sz="1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7200" name="Line 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92" y="652"/>
                      <a:ext cx="1512" cy="116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7185" name="Group 47"/>
                <p:cNvGrpSpPr>
                  <a:grpSpLocks/>
                </p:cNvGrpSpPr>
                <p:nvPr/>
              </p:nvGrpSpPr>
              <p:grpSpPr bwMode="auto">
                <a:xfrm>
                  <a:off x="1346" y="216"/>
                  <a:ext cx="2549" cy="1983"/>
                  <a:chOff x="686" y="1088"/>
                  <a:chExt cx="2549" cy="1983"/>
                </a:xfrm>
              </p:grpSpPr>
              <p:sp>
                <p:nvSpPr>
                  <p:cNvPr id="7186" name="AutoShape 48"/>
                  <p:cNvSpPr>
                    <a:spLocks/>
                  </p:cNvSpPr>
                  <p:nvPr/>
                </p:nvSpPr>
                <p:spPr bwMode="auto">
                  <a:xfrm rot="-5400000">
                    <a:off x="2020" y="653"/>
                    <a:ext cx="147" cy="1524"/>
                  </a:xfrm>
                  <a:prstGeom prst="rightBrace">
                    <a:avLst>
                      <a:gd name="adj1" fmla="val 119704"/>
                      <a:gd name="adj2" fmla="val 45667"/>
                    </a:avLst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7187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62" y="1088"/>
                    <a:ext cx="339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400">
                        <a:solidFill>
                          <a:srgbClr val="000000"/>
                        </a:solidFill>
                        <a:latin typeface=".VnTime" pitchFamily="34" charset="0"/>
                      </a:rPr>
                      <a:t>4 cm</a:t>
                    </a:r>
                  </a:p>
                </p:txBody>
              </p:sp>
              <p:sp>
                <p:nvSpPr>
                  <p:cNvPr id="7188" name="AutoShape 50"/>
                  <p:cNvSpPr>
                    <a:spLocks/>
                  </p:cNvSpPr>
                  <p:nvPr/>
                </p:nvSpPr>
                <p:spPr bwMode="auto">
                  <a:xfrm rot="10800000">
                    <a:off x="1120" y="1517"/>
                    <a:ext cx="183" cy="1188"/>
                  </a:xfrm>
                  <a:prstGeom prst="rightBrace">
                    <a:avLst>
                      <a:gd name="adj1" fmla="val 54098"/>
                      <a:gd name="adj2" fmla="val 51968"/>
                    </a:avLst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7189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6" y="1965"/>
                    <a:ext cx="311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400">
                        <a:solidFill>
                          <a:srgbClr val="000000"/>
                        </a:solidFill>
                        <a:latin typeface=".VnTime" pitchFamily="34" charset="0"/>
                      </a:rPr>
                      <a:t>3cm</a:t>
                    </a:r>
                  </a:p>
                </p:txBody>
              </p:sp>
              <p:sp>
                <p:nvSpPr>
                  <p:cNvPr id="7190" name="AutoShape 52"/>
                  <p:cNvSpPr>
                    <a:spLocks/>
                  </p:cNvSpPr>
                  <p:nvPr/>
                </p:nvSpPr>
                <p:spPr bwMode="auto">
                  <a:xfrm rot="5395344" flipV="1">
                    <a:off x="2200" y="1832"/>
                    <a:ext cx="162" cy="1909"/>
                  </a:xfrm>
                  <a:prstGeom prst="rightBrace">
                    <a:avLst>
                      <a:gd name="adj1" fmla="val 168740"/>
                      <a:gd name="adj2" fmla="val 48060"/>
                    </a:avLst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7191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0" y="2877"/>
                    <a:ext cx="339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400">
                        <a:solidFill>
                          <a:srgbClr val="000000"/>
                        </a:solidFill>
                        <a:latin typeface=".VnTime" pitchFamily="34" charset="0"/>
                      </a:rPr>
                      <a:t>5 cm</a:t>
                    </a:r>
                  </a:p>
                </p:txBody>
              </p:sp>
            </p:grpSp>
          </p:grpSp>
          <p:sp>
            <p:nvSpPr>
              <p:cNvPr id="7182" name="Line 57"/>
              <p:cNvSpPr>
                <a:spLocks noChangeShapeType="1"/>
              </p:cNvSpPr>
              <p:nvPr/>
            </p:nvSpPr>
            <p:spPr bwMode="auto">
              <a:xfrm>
                <a:off x="3516" y="636"/>
                <a:ext cx="24" cy="1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83" name="Freeform 58"/>
              <p:cNvSpPr>
                <a:spLocks/>
              </p:cNvSpPr>
              <p:nvPr/>
            </p:nvSpPr>
            <p:spPr bwMode="auto">
              <a:xfrm>
                <a:off x="3540" y="1716"/>
                <a:ext cx="108" cy="96"/>
              </a:xfrm>
              <a:custGeom>
                <a:avLst/>
                <a:gdLst>
                  <a:gd name="T0" fmla="*/ 0 w 108"/>
                  <a:gd name="T1" fmla="*/ 0 h 96"/>
                  <a:gd name="T2" fmla="*/ 108 w 108"/>
                  <a:gd name="T3" fmla="*/ 0 h 96"/>
                  <a:gd name="T4" fmla="*/ 108 w 108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108"/>
                  <a:gd name="T10" fmla="*/ 0 h 96"/>
                  <a:gd name="T11" fmla="*/ 108 w 108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" h="96">
                    <a:moveTo>
                      <a:pt x="0" y="0"/>
                    </a:moveTo>
                    <a:lnTo>
                      <a:pt x="108" y="0"/>
                    </a:lnTo>
                    <a:lnTo>
                      <a:pt x="108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400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325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5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8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85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85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85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5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85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85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85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85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401" name="AutoShape 9"/>
          <p:cNvSpPr>
            <a:spLocks noChangeArrowheads="1"/>
          </p:cNvSpPr>
          <p:nvPr/>
        </p:nvSpPr>
        <p:spPr bwMode="auto">
          <a:xfrm>
            <a:off x="228600" y="4781550"/>
            <a:ext cx="7258050" cy="2019300"/>
          </a:xfrm>
          <a:prstGeom prst="ribbon2">
            <a:avLst>
              <a:gd name="adj1" fmla="val 12500"/>
              <a:gd name="adj2" fmla="val 6578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lang="en-US" altLang="en-US" sz="23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3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uả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altLang="en-US" sz="23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quảvừa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300" b="1" i="1" dirty="0">
              <a:solidFill>
                <a:srgbClr val="002060"/>
              </a:solidFill>
              <a:latin typeface=".VnTime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443400" name="AutoShape 8"/>
          <p:cNvSpPr>
            <a:spLocks noChangeArrowheads="1"/>
          </p:cNvSpPr>
          <p:nvPr/>
        </p:nvSpPr>
        <p:spPr bwMode="auto">
          <a:xfrm>
            <a:off x="3200400" y="1582882"/>
            <a:ext cx="5943600" cy="3638550"/>
          </a:xfrm>
          <a:prstGeom prst="irregularSeal1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altLang="en-US" sz="22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altLang="en-US" sz="22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ồi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altLang="en-US" sz="2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3399" name="AutoShape 7"/>
          <p:cNvSpPr>
            <a:spLocks noChangeArrowheads="1"/>
          </p:cNvSpPr>
          <p:nvPr/>
        </p:nvSpPr>
        <p:spPr bwMode="auto">
          <a:xfrm>
            <a:off x="20782" y="76200"/>
            <a:ext cx="5105400" cy="2971800"/>
          </a:xfrm>
          <a:prstGeom prst="horizontalScroll">
            <a:avLst>
              <a:gd name="adj" fmla="val 18944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400" b="1" i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altLang="en-US" sz="24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8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401" grpId="0" animBg="1"/>
      <p:bldP spid="443400" grpId="0" animBg="1"/>
      <p:bldP spid="4433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733550" y="3149600"/>
            <a:ext cx="3238500" cy="584200"/>
            <a:chOff x="1092" y="1984"/>
            <a:chExt cx="2040" cy="368"/>
          </a:xfrm>
        </p:grpSpPr>
        <p:sp>
          <p:nvSpPr>
            <p:cNvPr id="10271" name="AutoShape 23"/>
            <p:cNvSpPr>
              <a:spLocks/>
            </p:cNvSpPr>
            <p:nvPr/>
          </p:nvSpPr>
          <p:spPr bwMode="auto">
            <a:xfrm rot="-5400000">
              <a:off x="2046" y="1266"/>
              <a:ext cx="132" cy="2040"/>
            </a:xfrm>
            <a:prstGeom prst="rightBrace">
              <a:avLst>
                <a:gd name="adj1" fmla="val 128788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272" name="Text Box 24"/>
            <p:cNvSpPr txBox="1">
              <a:spLocks noChangeArrowheads="1"/>
            </p:cNvSpPr>
            <p:nvPr/>
          </p:nvSpPr>
          <p:spPr bwMode="auto">
            <a:xfrm>
              <a:off x="1874" y="1984"/>
              <a:ext cx="5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.VnTime" pitchFamily="34" charset="0"/>
                </a:rPr>
                <a:t>12 cm</a:t>
              </a:r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361950" y="18834"/>
            <a:ext cx="8493125" cy="5467350"/>
            <a:chOff x="216" y="0"/>
            <a:chExt cx="5350" cy="3444"/>
          </a:xfrm>
        </p:grpSpPr>
        <p:sp>
          <p:nvSpPr>
            <p:cNvPr id="10256" name="Text Box 3"/>
            <p:cNvSpPr txBox="1">
              <a:spLocks noChangeArrowheads="1"/>
            </p:cNvSpPr>
            <p:nvPr/>
          </p:nvSpPr>
          <p:spPr bwMode="auto">
            <a:xfrm>
              <a:off x="386" y="0"/>
              <a:ext cx="6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 u="sng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en-US" sz="2800" b="1" u="sng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u="sng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0257" name="Text Box 4"/>
            <p:cNvSpPr txBox="1">
              <a:spLocks noChangeArrowheads="1"/>
            </p:cNvSpPr>
            <p:nvPr/>
          </p:nvSpPr>
          <p:spPr bwMode="auto">
            <a:xfrm>
              <a:off x="216" y="443"/>
              <a:ext cx="5350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MNPQ (</a:t>
              </a:r>
              <a:r>
                <a:rPr lang="en-US" altLang="en-US" sz="28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xem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vẽ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MN = 12cm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chiều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cao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KH = 6 cm. So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tam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KQP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tam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MKQ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tam </a:t>
              </a:r>
              <a:r>
                <a:rPr lang="en-US" altLang="en-US" sz="28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alt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KNP.</a:t>
              </a:r>
            </a:p>
          </p:txBody>
        </p:sp>
        <p:grpSp>
          <p:nvGrpSpPr>
            <p:cNvPr id="10258" name="Group 51"/>
            <p:cNvGrpSpPr>
              <a:grpSpLocks/>
            </p:cNvGrpSpPr>
            <p:nvPr/>
          </p:nvGrpSpPr>
          <p:grpSpPr bwMode="auto">
            <a:xfrm>
              <a:off x="288" y="2121"/>
              <a:ext cx="2968" cy="1323"/>
              <a:chOff x="216" y="2112"/>
              <a:chExt cx="2968" cy="1323"/>
            </a:xfrm>
          </p:grpSpPr>
          <p:grpSp>
            <p:nvGrpSpPr>
              <p:cNvPr id="10259" name="Group 41"/>
              <p:cNvGrpSpPr>
                <a:grpSpLocks/>
              </p:cNvGrpSpPr>
              <p:nvPr/>
            </p:nvGrpSpPr>
            <p:grpSpPr bwMode="auto">
              <a:xfrm>
                <a:off x="216" y="2112"/>
                <a:ext cx="2968" cy="1323"/>
                <a:chOff x="216" y="2112"/>
                <a:chExt cx="2968" cy="1323"/>
              </a:xfrm>
            </p:grpSpPr>
            <p:sp>
              <p:nvSpPr>
                <p:cNvPr id="10264" name="AutoShape 32"/>
                <p:cNvSpPr>
                  <a:spLocks noChangeArrowheads="1"/>
                </p:cNvSpPr>
                <p:nvPr/>
              </p:nvSpPr>
              <p:spPr bwMode="auto">
                <a:xfrm>
                  <a:off x="322" y="2364"/>
                  <a:ext cx="2748" cy="804"/>
                </a:xfrm>
                <a:prstGeom prst="parallelogram">
                  <a:avLst>
                    <a:gd name="adj" fmla="val 85448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26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900" y="2112"/>
                  <a:ext cx="25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M</a:t>
                  </a:r>
                </a:p>
              </p:txBody>
            </p:sp>
            <p:sp>
              <p:nvSpPr>
                <p:cNvPr id="1026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964" y="2112"/>
                  <a:ext cx="2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N</a:t>
                  </a:r>
                </a:p>
              </p:txBody>
            </p:sp>
            <p:sp>
              <p:nvSpPr>
                <p:cNvPr id="1026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80" y="3204"/>
                  <a:ext cx="20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P</a:t>
                  </a:r>
                </a:p>
              </p:txBody>
            </p:sp>
            <p:sp>
              <p:nvSpPr>
                <p:cNvPr id="1026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6" y="3204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Q</a:t>
                  </a:r>
                </a:p>
              </p:txBody>
            </p:sp>
            <p:sp>
              <p:nvSpPr>
                <p:cNvPr id="1026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572" y="2112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K</a:t>
                  </a:r>
                </a:p>
              </p:txBody>
            </p:sp>
            <p:sp>
              <p:nvSpPr>
                <p:cNvPr id="1027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560" y="3192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H</a:t>
                  </a:r>
                </a:p>
              </p:txBody>
            </p:sp>
          </p:grpSp>
          <p:sp>
            <p:nvSpPr>
              <p:cNvPr id="10260" name="Line 33"/>
              <p:cNvSpPr>
                <a:spLocks noChangeShapeType="1"/>
              </p:cNvSpPr>
              <p:nvPr/>
            </p:nvSpPr>
            <p:spPr bwMode="auto">
              <a:xfrm flipH="1">
                <a:off x="322" y="2364"/>
                <a:ext cx="1380" cy="8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1" name="Line 34"/>
              <p:cNvSpPr>
                <a:spLocks noChangeShapeType="1"/>
              </p:cNvSpPr>
              <p:nvPr/>
            </p:nvSpPr>
            <p:spPr bwMode="auto">
              <a:xfrm>
                <a:off x="1702" y="2376"/>
                <a:ext cx="684" cy="7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2" name="Line 35"/>
              <p:cNvSpPr>
                <a:spLocks noChangeShapeType="1"/>
              </p:cNvSpPr>
              <p:nvPr/>
            </p:nvSpPr>
            <p:spPr bwMode="auto">
              <a:xfrm>
                <a:off x="1690" y="2364"/>
                <a:ext cx="0" cy="8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3" name="Freeform 44"/>
              <p:cNvSpPr>
                <a:spLocks/>
              </p:cNvSpPr>
              <p:nvPr/>
            </p:nvSpPr>
            <p:spPr bwMode="auto">
              <a:xfrm>
                <a:off x="1692" y="3060"/>
                <a:ext cx="96" cy="96"/>
              </a:xfrm>
              <a:custGeom>
                <a:avLst/>
                <a:gdLst>
                  <a:gd name="T0" fmla="*/ 0 w 96"/>
                  <a:gd name="T1" fmla="*/ 0 h 96"/>
                  <a:gd name="T2" fmla="*/ 96 w 96"/>
                  <a:gd name="T3" fmla="*/ 0 h 96"/>
                  <a:gd name="T4" fmla="*/ 96 w 96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96"/>
                  <a:gd name="T11" fmla="*/ 96 w 96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96">
                    <a:moveTo>
                      <a:pt x="0" y="0"/>
                    </a:moveTo>
                    <a:lnTo>
                      <a:pt x="96" y="0"/>
                    </a:lnTo>
                    <a:lnTo>
                      <a:pt x="96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46513" name="AutoShape 49"/>
          <p:cNvSpPr>
            <a:spLocks noChangeArrowheads="1"/>
          </p:cNvSpPr>
          <p:nvPr/>
        </p:nvSpPr>
        <p:spPr bwMode="auto">
          <a:xfrm>
            <a:off x="5924550" y="2917825"/>
            <a:ext cx="2762250" cy="1257300"/>
          </a:xfrm>
          <a:prstGeom prst="wedgeEllipseCallout">
            <a:avLst>
              <a:gd name="adj1" fmla="val -103505"/>
              <a:gd name="adj2" fmla="val -121843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path path="rect">
              <a:fillToRect r="100000" b="100000"/>
            </a:path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6514" name="AutoShape 50"/>
          <p:cNvSpPr>
            <a:spLocks noChangeArrowheads="1"/>
          </p:cNvSpPr>
          <p:nvPr/>
        </p:nvSpPr>
        <p:spPr bwMode="auto">
          <a:xfrm>
            <a:off x="5845175" y="4112132"/>
            <a:ext cx="2613025" cy="1371600"/>
          </a:xfrm>
          <a:prstGeom prst="wedgeEllipseCallout">
            <a:avLst>
              <a:gd name="adj1" fmla="val -122782"/>
              <a:gd name="adj2" fmla="val -135417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path path="rect">
              <a:fillToRect r="100000" b="100000"/>
            </a:path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6518" name="Line 54"/>
          <p:cNvSpPr>
            <a:spLocks noChangeShapeType="1"/>
          </p:cNvSpPr>
          <p:nvPr/>
        </p:nvSpPr>
        <p:spPr bwMode="auto">
          <a:xfrm flipV="1">
            <a:off x="1143000" y="1219200"/>
            <a:ext cx="30670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6519" name="Line 55"/>
          <p:cNvSpPr>
            <a:spLocks noChangeShapeType="1"/>
          </p:cNvSpPr>
          <p:nvPr/>
        </p:nvSpPr>
        <p:spPr bwMode="auto">
          <a:xfrm>
            <a:off x="6991350" y="1200150"/>
            <a:ext cx="16954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6520" name="Line 56"/>
          <p:cNvSpPr>
            <a:spLocks noChangeShapeType="1"/>
          </p:cNvSpPr>
          <p:nvPr/>
        </p:nvSpPr>
        <p:spPr bwMode="auto">
          <a:xfrm>
            <a:off x="514350" y="1619250"/>
            <a:ext cx="29527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6521" name="Line 57"/>
          <p:cNvSpPr>
            <a:spLocks noChangeShapeType="1"/>
          </p:cNvSpPr>
          <p:nvPr/>
        </p:nvSpPr>
        <p:spPr bwMode="auto">
          <a:xfrm flipV="1">
            <a:off x="4076700" y="1629508"/>
            <a:ext cx="43053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6522" name="Line 58"/>
          <p:cNvSpPr>
            <a:spLocks noChangeShapeType="1"/>
          </p:cNvSpPr>
          <p:nvPr/>
        </p:nvSpPr>
        <p:spPr bwMode="auto">
          <a:xfrm flipV="1">
            <a:off x="476250" y="2057400"/>
            <a:ext cx="79819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6523" name="Line 59"/>
          <p:cNvSpPr>
            <a:spLocks noChangeShapeType="1"/>
          </p:cNvSpPr>
          <p:nvPr/>
        </p:nvSpPr>
        <p:spPr bwMode="auto">
          <a:xfrm>
            <a:off x="438150" y="2476500"/>
            <a:ext cx="19812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870075" y="3771900"/>
            <a:ext cx="949325" cy="1257300"/>
            <a:chOff x="1178" y="2376"/>
            <a:chExt cx="598" cy="792"/>
          </a:xfrm>
        </p:grpSpPr>
        <p:sp>
          <p:nvSpPr>
            <p:cNvPr id="10254" name="AutoShape 60"/>
            <p:cNvSpPr>
              <a:spLocks/>
            </p:cNvSpPr>
            <p:nvPr/>
          </p:nvSpPr>
          <p:spPr bwMode="auto">
            <a:xfrm>
              <a:off x="1557" y="2376"/>
              <a:ext cx="219" cy="792"/>
            </a:xfrm>
            <a:prstGeom prst="leftBrace">
              <a:avLst>
                <a:gd name="adj1" fmla="val 30137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255" name="Text Box 61"/>
            <p:cNvSpPr txBox="1">
              <a:spLocks noChangeArrowheads="1"/>
            </p:cNvSpPr>
            <p:nvPr/>
          </p:nvSpPr>
          <p:spPr bwMode="auto">
            <a:xfrm>
              <a:off x="1178" y="2630"/>
              <a:ext cx="5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.VnTime" pitchFamily="34" charset="0"/>
                </a:rPr>
                <a:t>6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443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4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4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4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44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44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44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8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5000" fill="hold"/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0" fill="hold"/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513" grpId="0" animBg="1"/>
      <p:bldP spid="446514" grpId="0" animBg="1"/>
      <p:bldP spid="446514" grpId="1" animBg="1"/>
      <p:bldP spid="446518" grpId="0" animBg="1"/>
      <p:bldP spid="446519" grpId="0" animBg="1"/>
      <p:bldP spid="446520" grpId="0" animBg="1"/>
      <p:bldP spid="446521" grpId="0" animBg="1"/>
      <p:bldP spid="446522" grpId="0" animBg="1"/>
      <p:bldP spid="4465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9" name="Text Box 3"/>
          <p:cNvSpPr txBox="1">
            <a:spLocks noChangeArrowheads="1"/>
          </p:cNvSpPr>
          <p:nvPr/>
        </p:nvSpPr>
        <p:spPr bwMode="auto">
          <a:xfrm>
            <a:off x="384175" y="306388"/>
            <a:ext cx="14702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65125" y="10080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361950" y="982663"/>
            <a:ext cx="832485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MNPQ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12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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= 72 (cm</a:t>
            </a:r>
            <a:r>
              <a:rPr lang="en-US" alt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KQP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12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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: 2 = 36 (cm</a:t>
            </a:r>
            <a:r>
              <a:rPr lang="en-US" alt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MKQ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KNP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72 – 36 = 36 (cm</a:t>
            </a:r>
            <a:r>
              <a:rPr lang="en-US" alt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24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KQP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MKQ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KNP.</a:t>
            </a: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KQP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MKQ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KNP.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4191000" y="749300"/>
            <a:ext cx="4711700" cy="2317750"/>
            <a:chOff x="2640" y="472"/>
            <a:chExt cx="2968" cy="1460"/>
          </a:xfrm>
        </p:grpSpPr>
        <p:grpSp>
          <p:nvGrpSpPr>
            <p:cNvPr id="11271" name="Group 55"/>
            <p:cNvGrpSpPr>
              <a:grpSpLocks/>
            </p:cNvGrpSpPr>
            <p:nvPr/>
          </p:nvGrpSpPr>
          <p:grpSpPr bwMode="auto">
            <a:xfrm>
              <a:off x="2640" y="609"/>
              <a:ext cx="2968" cy="1323"/>
              <a:chOff x="216" y="2112"/>
              <a:chExt cx="2968" cy="1323"/>
            </a:xfrm>
          </p:grpSpPr>
          <p:grpSp>
            <p:nvGrpSpPr>
              <p:cNvPr id="11278" name="Group 56"/>
              <p:cNvGrpSpPr>
                <a:grpSpLocks/>
              </p:cNvGrpSpPr>
              <p:nvPr/>
            </p:nvGrpSpPr>
            <p:grpSpPr bwMode="auto">
              <a:xfrm>
                <a:off x="216" y="2112"/>
                <a:ext cx="2968" cy="1323"/>
                <a:chOff x="216" y="2112"/>
                <a:chExt cx="2968" cy="1323"/>
              </a:xfrm>
            </p:grpSpPr>
            <p:sp>
              <p:nvSpPr>
                <p:cNvPr id="11283" name="AutoShape 57"/>
                <p:cNvSpPr>
                  <a:spLocks noChangeArrowheads="1"/>
                </p:cNvSpPr>
                <p:nvPr/>
              </p:nvSpPr>
              <p:spPr bwMode="auto">
                <a:xfrm>
                  <a:off x="322" y="2364"/>
                  <a:ext cx="2748" cy="804"/>
                </a:xfrm>
                <a:prstGeom prst="parallelogram">
                  <a:avLst>
                    <a:gd name="adj" fmla="val 85448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84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900" y="2112"/>
                  <a:ext cx="25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M</a:t>
                  </a:r>
                </a:p>
              </p:txBody>
            </p:sp>
            <p:sp>
              <p:nvSpPr>
                <p:cNvPr id="1128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964" y="2112"/>
                  <a:ext cx="2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N</a:t>
                  </a:r>
                </a:p>
              </p:txBody>
            </p:sp>
            <p:sp>
              <p:nvSpPr>
                <p:cNvPr id="11286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80" y="3204"/>
                  <a:ext cx="20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P</a:t>
                  </a:r>
                </a:p>
              </p:txBody>
            </p:sp>
            <p:sp>
              <p:nvSpPr>
                <p:cNvPr id="11287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16" y="3204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Q</a:t>
                  </a:r>
                </a:p>
              </p:txBody>
            </p:sp>
            <p:sp>
              <p:nvSpPr>
                <p:cNvPr id="11288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572" y="2112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K</a:t>
                  </a:r>
                </a:p>
              </p:txBody>
            </p:sp>
            <p:sp>
              <p:nvSpPr>
                <p:cNvPr id="11289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560" y="3192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b="1">
                      <a:solidFill>
                        <a:srgbClr val="000000"/>
                      </a:solidFill>
                      <a:latin typeface=".VnTimeH" pitchFamily="34" charset="0"/>
                    </a:rPr>
                    <a:t>H</a:t>
                  </a:r>
                </a:p>
              </p:txBody>
            </p:sp>
          </p:grpSp>
          <p:sp>
            <p:nvSpPr>
              <p:cNvPr id="11279" name="Line 64"/>
              <p:cNvSpPr>
                <a:spLocks noChangeShapeType="1"/>
              </p:cNvSpPr>
              <p:nvPr/>
            </p:nvSpPr>
            <p:spPr bwMode="auto">
              <a:xfrm flipH="1">
                <a:off x="322" y="2364"/>
                <a:ext cx="1380" cy="8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0" name="Line 65"/>
              <p:cNvSpPr>
                <a:spLocks noChangeShapeType="1"/>
              </p:cNvSpPr>
              <p:nvPr/>
            </p:nvSpPr>
            <p:spPr bwMode="auto">
              <a:xfrm>
                <a:off x="1702" y="2376"/>
                <a:ext cx="684" cy="7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1" name="Line 66"/>
              <p:cNvSpPr>
                <a:spLocks noChangeShapeType="1"/>
              </p:cNvSpPr>
              <p:nvPr/>
            </p:nvSpPr>
            <p:spPr bwMode="auto">
              <a:xfrm>
                <a:off x="1690" y="2364"/>
                <a:ext cx="0" cy="8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2" name="Freeform 67"/>
              <p:cNvSpPr>
                <a:spLocks/>
              </p:cNvSpPr>
              <p:nvPr/>
            </p:nvSpPr>
            <p:spPr bwMode="auto">
              <a:xfrm>
                <a:off x="1692" y="3060"/>
                <a:ext cx="96" cy="96"/>
              </a:xfrm>
              <a:custGeom>
                <a:avLst/>
                <a:gdLst>
                  <a:gd name="T0" fmla="*/ 0 w 96"/>
                  <a:gd name="T1" fmla="*/ 0 h 96"/>
                  <a:gd name="T2" fmla="*/ 96 w 96"/>
                  <a:gd name="T3" fmla="*/ 0 h 96"/>
                  <a:gd name="T4" fmla="*/ 96 w 96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96"/>
                  <a:gd name="T11" fmla="*/ 96 w 96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96">
                    <a:moveTo>
                      <a:pt x="0" y="0"/>
                    </a:moveTo>
                    <a:lnTo>
                      <a:pt x="96" y="0"/>
                    </a:lnTo>
                    <a:lnTo>
                      <a:pt x="96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2" name="Group 81"/>
            <p:cNvGrpSpPr>
              <a:grpSpLocks/>
            </p:cNvGrpSpPr>
            <p:nvPr/>
          </p:nvGrpSpPr>
          <p:grpSpPr bwMode="auto">
            <a:xfrm>
              <a:off x="3444" y="472"/>
              <a:ext cx="2040" cy="368"/>
              <a:chOff x="1092" y="1984"/>
              <a:chExt cx="2040" cy="368"/>
            </a:xfrm>
          </p:grpSpPr>
          <p:sp>
            <p:nvSpPr>
              <p:cNvPr id="11276" name="AutoShape 82"/>
              <p:cNvSpPr>
                <a:spLocks/>
              </p:cNvSpPr>
              <p:nvPr/>
            </p:nvSpPr>
            <p:spPr bwMode="auto">
              <a:xfrm rot="-5400000">
                <a:off x="2046" y="1266"/>
                <a:ext cx="132" cy="2040"/>
              </a:xfrm>
              <a:prstGeom prst="rightBrace">
                <a:avLst>
                  <a:gd name="adj1" fmla="val 12878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7" name="Text Box 83"/>
              <p:cNvSpPr txBox="1">
                <a:spLocks noChangeArrowheads="1"/>
              </p:cNvSpPr>
              <p:nvPr/>
            </p:nvSpPr>
            <p:spPr bwMode="auto">
              <a:xfrm>
                <a:off x="1874" y="1984"/>
                <a:ext cx="5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.VnTime" pitchFamily="34" charset="0"/>
                  </a:rPr>
                  <a:t>12 cm</a:t>
                </a:r>
              </a:p>
            </p:txBody>
          </p:sp>
        </p:grpSp>
        <p:grpSp>
          <p:nvGrpSpPr>
            <p:cNvPr id="11273" name="Group 84"/>
            <p:cNvGrpSpPr>
              <a:grpSpLocks/>
            </p:cNvGrpSpPr>
            <p:nvPr/>
          </p:nvGrpSpPr>
          <p:grpSpPr bwMode="auto">
            <a:xfrm>
              <a:off x="3518" y="864"/>
              <a:ext cx="598" cy="792"/>
              <a:chOff x="1178" y="2376"/>
              <a:chExt cx="598" cy="792"/>
            </a:xfrm>
          </p:grpSpPr>
          <p:sp>
            <p:nvSpPr>
              <p:cNvPr id="11274" name="AutoShape 85"/>
              <p:cNvSpPr>
                <a:spLocks/>
              </p:cNvSpPr>
              <p:nvPr/>
            </p:nvSpPr>
            <p:spPr bwMode="auto">
              <a:xfrm>
                <a:off x="1557" y="2376"/>
                <a:ext cx="219" cy="792"/>
              </a:xfrm>
              <a:prstGeom prst="leftBrace">
                <a:avLst>
                  <a:gd name="adj1" fmla="val 3013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5" name="Text Box 86"/>
              <p:cNvSpPr txBox="1">
                <a:spLocks noChangeArrowheads="1"/>
              </p:cNvSpPr>
              <p:nvPr/>
            </p:nvSpPr>
            <p:spPr bwMode="auto">
              <a:xfrm>
                <a:off x="1178" y="2630"/>
                <a:ext cx="53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.VnTime" pitchFamily="34" charset="0"/>
                  </a:rPr>
                  <a:t>6 cm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927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82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82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82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82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82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829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829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829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098675" y="16938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76845" name="AutoShape 13" descr="Sphere"/>
          <p:cNvSpPr>
            <a:spLocks noChangeArrowheads="1"/>
          </p:cNvSpPr>
          <p:nvPr/>
        </p:nvSpPr>
        <p:spPr bwMode="auto">
          <a:xfrm>
            <a:off x="1676400" y="250825"/>
            <a:ext cx="6629400" cy="1809750"/>
          </a:xfrm>
          <a:prstGeom prst="cloudCallout">
            <a:avLst>
              <a:gd name="adj1" fmla="val -23292"/>
              <a:gd name="adj2" fmla="val 118861"/>
            </a:avLst>
          </a:prstGeom>
          <a:pattFill prst="sphere">
            <a:fgClr>
              <a:srgbClr val="FFFF00"/>
            </a:fgClr>
            <a:bgClr>
              <a:srgbClr val="FFCCCC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2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32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6846" name="AutoShape 14" descr="Water droplets"/>
          <p:cNvSpPr>
            <a:spLocks noChangeArrowheads="1"/>
          </p:cNvSpPr>
          <p:nvPr/>
        </p:nvSpPr>
        <p:spPr bwMode="auto">
          <a:xfrm>
            <a:off x="1066800" y="2819400"/>
            <a:ext cx="7239000" cy="3390900"/>
          </a:xfrm>
          <a:prstGeom prst="horizontalScroll">
            <a:avLst>
              <a:gd name="adj" fmla="val 18944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1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45" grpId="0" animBg="1"/>
      <p:bldP spid="3768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6" name="Text Box 6"/>
          <p:cNvSpPr txBox="1">
            <a:spLocks noChangeArrowheads="1"/>
          </p:cNvSpPr>
          <p:nvPr/>
        </p:nvSpPr>
        <p:spPr bwMode="auto">
          <a:xfrm>
            <a:off x="422275" y="333375"/>
            <a:ext cx="11817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533400" y="294742"/>
            <a:ext cx="851364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057775" y="2190750"/>
            <a:ext cx="3409950" cy="2933700"/>
            <a:chOff x="3096" y="1260"/>
            <a:chExt cx="2148" cy="1848"/>
          </a:xfrm>
        </p:grpSpPr>
        <p:grpSp>
          <p:nvGrpSpPr>
            <p:cNvPr id="14346" name="Group 10"/>
            <p:cNvGrpSpPr>
              <a:grpSpLocks/>
            </p:cNvGrpSpPr>
            <p:nvPr/>
          </p:nvGrpSpPr>
          <p:grpSpPr bwMode="auto">
            <a:xfrm>
              <a:off x="3300" y="1404"/>
              <a:ext cx="1704" cy="1704"/>
              <a:chOff x="1524" y="1404"/>
              <a:chExt cx="1704" cy="1704"/>
            </a:xfrm>
          </p:grpSpPr>
          <p:sp>
            <p:nvSpPr>
              <p:cNvPr id="14352" name="Oval 11"/>
              <p:cNvSpPr>
                <a:spLocks noChangeArrowheads="1"/>
              </p:cNvSpPr>
              <p:nvPr/>
            </p:nvSpPr>
            <p:spPr bwMode="auto">
              <a:xfrm rot="120000">
                <a:off x="1524" y="1404"/>
                <a:ext cx="1704" cy="170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3" name="AutoShape 12"/>
              <p:cNvSpPr>
                <a:spLocks noChangeArrowheads="1"/>
              </p:cNvSpPr>
              <p:nvPr/>
            </p:nvSpPr>
            <p:spPr bwMode="auto">
              <a:xfrm rot="7476949">
                <a:off x="1901" y="1561"/>
                <a:ext cx="954" cy="1410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4" name="Text Box 13"/>
              <p:cNvSpPr txBox="1">
                <a:spLocks noChangeArrowheads="1"/>
              </p:cNvSpPr>
              <p:nvPr/>
            </p:nvSpPr>
            <p:spPr bwMode="auto">
              <a:xfrm rot="-8746581" flipH="1" flipV="1">
                <a:off x="2193" y="1757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  <a:latin typeface=".VnTime" pitchFamily="34" charset="0"/>
                  </a:rPr>
                  <a:t>4 cm</a:t>
                </a:r>
              </a:p>
            </p:txBody>
          </p:sp>
          <p:sp>
            <p:nvSpPr>
              <p:cNvPr id="14355" name="Text Box 14"/>
              <p:cNvSpPr txBox="1">
                <a:spLocks noChangeArrowheads="1"/>
              </p:cNvSpPr>
              <p:nvPr/>
            </p:nvSpPr>
            <p:spPr bwMode="auto">
              <a:xfrm rot="7332539" flipH="1" flipV="1">
                <a:off x="1656" y="1707"/>
                <a:ext cx="5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  <a:latin typeface=".VnTime" pitchFamily="34" charset="0"/>
                  </a:rPr>
                  <a:t>3 cm</a:t>
                </a:r>
              </a:p>
            </p:txBody>
          </p:sp>
          <p:sp>
            <p:nvSpPr>
              <p:cNvPr id="14356" name="Text Box 15"/>
              <p:cNvSpPr txBox="1">
                <a:spLocks noChangeArrowheads="1"/>
              </p:cNvSpPr>
              <p:nvPr/>
            </p:nvSpPr>
            <p:spPr bwMode="auto">
              <a:xfrm rot="10800000" flipH="1" flipV="1">
                <a:off x="1984" y="2055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  <a:latin typeface=".VnTime" pitchFamily="34" charset="0"/>
                  </a:rPr>
                  <a:t>5 cm</a:t>
                </a:r>
              </a:p>
            </p:txBody>
          </p:sp>
          <p:sp>
            <p:nvSpPr>
              <p:cNvPr id="14357" name="Rectangle 16"/>
              <p:cNvSpPr>
                <a:spLocks noChangeArrowheads="1"/>
              </p:cNvSpPr>
              <p:nvPr/>
            </p:nvSpPr>
            <p:spPr bwMode="auto">
              <a:xfrm rot="1992696">
                <a:off x="2029" y="1495"/>
                <a:ext cx="98" cy="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4347" name="Text Box 17"/>
            <p:cNvSpPr txBox="1">
              <a:spLocks noChangeArrowheads="1"/>
            </p:cNvSpPr>
            <p:nvPr/>
          </p:nvSpPr>
          <p:spPr bwMode="auto">
            <a:xfrm>
              <a:off x="3672" y="1260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4348" name="Text Box 18"/>
            <p:cNvSpPr txBox="1">
              <a:spLocks noChangeArrowheads="1"/>
            </p:cNvSpPr>
            <p:nvPr/>
          </p:nvSpPr>
          <p:spPr bwMode="auto">
            <a:xfrm>
              <a:off x="3096" y="2160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4349" name="Text Box 19"/>
            <p:cNvSpPr txBox="1">
              <a:spLocks noChangeArrowheads="1"/>
            </p:cNvSpPr>
            <p:nvPr/>
          </p:nvSpPr>
          <p:spPr bwMode="auto">
            <a:xfrm>
              <a:off x="5004" y="214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4350" name="Oval 20"/>
            <p:cNvSpPr>
              <a:spLocks noChangeArrowheads="1"/>
            </p:cNvSpPr>
            <p:nvPr/>
          </p:nvSpPr>
          <p:spPr bwMode="auto">
            <a:xfrm>
              <a:off x="4128" y="2256"/>
              <a:ext cx="29" cy="2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4351" name="Text Box 21"/>
            <p:cNvSpPr txBox="1">
              <a:spLocks noChangeArrowheads="1"/>
            </p:cNvSpPr>
            <p:nvPr/>
          </p:nvSpPr>
          <p:spPr bwMode="auto">
            <a:xfrm>
              <a:off x="4044" y="226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O</a:t>
              </a:r>
            </a:p>
          </p:txBody>
        </p:sp>
      </p:grpSp>
      <p:sp>
        <p:nvSpPr>
          <p:cNvPr id="450582" name="AutoShape 22"/>
          <p:cNvSpPr>
            <a:spLocks noChangeArrowheads="1"/>
          </p:cNvSpPr>
          <p:nvPr/>
        </p:nvSpPr>
        <p:spPr bwMode="auto">
          <a:xfrm>
            <a:off x="647700" y="2971800"/>
            <a:ext cx="3143250" cy="1371600"/>
          </a:xfrm>
          <a:prstGeom prst="wedgeEllipseCallout">
            <a:avLst>
              <a:gd name="adj1" fmla="val 41769"/>
              <a:gd name="adj2" fmla="val -145023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path path="rect">
              <a:fillToRect r="100000" b="100000"/>
            </a:path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1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decel="100000"/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decel="100000"/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8" grpId="0"/>
      <p:bldP spid="450582" grpId="0" animBg="1"/>
      <p:bldP spid="450582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701</Words>
  <Application>Microsoft Office PowerPoint</Application>
  <PresentationFormat>On-screen Show (4:3)</PresentationFormat>
  <Paragraphs>130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.VnTime</vt:lpstr>
      <vt:lpstr>.VnTimeH</vt:lpstr>
      <vt:lpstr>Arial</vt:lpstr>
      <vt:lpstr>Calibri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kien-dev</cp:lastModifiedBy>
  <cp:revision>14</cp:revision>
  <dcterms:created xsi:type="dcterms:W3CDTF">2019-02-19T06:59:24Z</dcterms:created>
  <dcterms:modified xsi:type="dcterms:W3CDTF">2022-02-26T14:46:58Z</dcterms:modified>
</cp:coreProperties>
</file>