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257" r:id="rId3"/>
    <p:sldId id="266" r:id="rId4"/>
    <p:sldId id="270" r:id="rId5"/>
    <p:sldId id="258" r:id="rId6"/>
    <p:sldId id="267" r:id="rId7"/>
    <p:sldId id="259" r:id="rId8"/>
    <p:sldId id="325" r:id="rId9"/>
    <p:sldId id="326" r:id="rId10"/>
    <p:sldId id="274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FF5050"/>
    <a:srgbClr val="0000FF"/>
    <a:srgbClr val="00FF00"/>
    <a:srgbClr val="000066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6" autoAdjust="0"/>
    <p:restoredTop sz="93091" autoAdjust="0"/>
  </p:normalViewPr>
  <p:slideViewPr>
    <p:cSldViewPr>
      <p:cViewPr varScale="1">
        <p:scale>
          <a:sx n="107" d="100"/>
          <a:sy n="107" d="100"/>
        </p:scale>
        <p:origin x="160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D004B9-201A-4296-B167-8EECE0FA85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01EDFD-453F-4D86-A7AC-3C2AA0B249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5C6B09-A41B-4731-A993-E967D3B16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83433-B2DD-4B43-89C5-E851410B2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09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41C87A-2120-4643-AC41-6AC9460127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093CF6-B919-4205-A9AD-81ECAFAB10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AD5BA3-3773-4191-BD38-1C4DC15121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EC2373-48DD-433B-80FF-FCE2CB6754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71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73045A-6E0B-4F9A-836D-A1FD4FB144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E9E103-2E04-4701-B3D7-F2A3D611D8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CD93CB-125D-4E51-84A0-DBD4044E9A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56F75-DCAC-4FB5-9F62-B31A35F155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000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B19D735-BBBE-4881-A09A-7FF7438141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022EED-12E5-4FAE-BECC-326B5258C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3001F3-AFAB-4CA5-AE58-614705997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71A87-AD77-4110-ACDE-7F74B409B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33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0BBB86-73FF-4870-A533-5D41246A99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0CD814-765A-46C3-AA19-1601C8073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7E48DB-197C-42E3-920F-908F17852C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87EC8-AFD8-4CE2-A92B-0273D3B476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55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136656-5478-45ED-8886-6927B33B2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FA0542-BA0E-4B23-8933-8C7341B337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B02256-B061-494F-9115-E2ADDB13F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50C6E-C5EA-4747-A5BF-2DBDF41B9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35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899963-804B-4A10-9D2B-C0F5BC7B62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0A5A78-659B-4ED4-9B4C-7517DA8614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52615-D40F-4357-961F-985E461BC8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22E2C1-9BCF-4F19-8943-CC93F9AD68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003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E1EB75F-2A13-49F1-BA6E-2DAFA04249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01E97C-1306-472D-8049-AB2173907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FDE79C-766E-45B6-ABAF-3F0F04B89F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13259-B31C-424A-9A78-329B8DBD76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76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30B8D9-6947-4A79-AA15-D4EAA2C9A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AF8E88-9E4D-41FF-9656-4DAE5B9065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9B65D9-92B2-4DCD-9325-4E5E13284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03D32-383B-4264-B5B4-A1A6AA4F44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30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DFF803-8B3A-46F8-A4BD-1EE0DD6B5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54550B6-1071-41F1-BF54-40F376DFE8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08444B-36E9-4FED-B920-51141E42CF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96CCC-5694-4AB9-99F0-D1B988B55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14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0B2BF1-6647-4ADD-B51D-6708B689D1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A8FB2-8CBC-49D2-ABA6-D773ACC52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55F370-32BE-4EAE-BC48-DAABC86D45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318B9-303A-4495-A3B0-ECCFC691DD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51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4ECFA1-0814-4468-9A38-90366F8E9B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18D9FC-84CA-47FC-BA70-62CC9954E5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C1DF49-306A-494C-88E8-8EC1513E07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1B6AE-B1BF-4753-9BDD-D490137B76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81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A72BAA-AFC2-4CA3-A83C-04D5F72510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EF8C096-469F-4C8F-A773-CA489B0AE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3F8DC87-30EE-42F1-9C42-3FD9332882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CE72C3C-EC05-4080-A5B7-B52182C0E2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5A9493-50E9-4A66-9592-1C7FD0E9B0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2B23CFF4-5362-4D21-AD17-939439AC4D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603" y="1"/>
            <a:ext cx="9154356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/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/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>
          <a:xfrm>
            <a:off x="7753" y="0"/>
            <a:ext cx="9133644" cy="6858000"/>
          </a:xfrm>
          <a:prstGeom prst="rect">
            <a:avLst/>
          </a:prstGeom>
          <a:solidFill>
            <a:schemeClr val="bg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800708"/>
            <a:ext cx="7560840" cy="6295826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10697038"/>
              </a:avLst>
            </a:prstTxWarp>
            <a:spAutoFit/>
          </a:bodyPr>
          <a:lstStyle/>
          <a:p>
            <a:pPr algn="ctr"/>
            <a:r>
              <a:rPr lang="en-US" sz="6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Chào mừng các thầy cô về dự giờ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95736" y="1916832"/>
            <a:ext cx="4572000" cy="1642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Môn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TOÁN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Lớp</a:t>
            </a:r>
            <a:r>
              <a: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6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>
            <a:extLst>
              <a:ext uri="{FF2B5EF4-FFF2-40B4-BE49-F238E27FC236}">
                <a16:creationId xmlns:a16="http://schemas.microsoft.com/office/drawing/2014/main" id="{84F8F7E4-6E80-457F-9354-E3E56E47B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13" y="635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endParaRPr lang="en-US" altLang="en-US" sz="2800"/>
          </a:p>
        </p:txBody>
      </p:sp>
      <p:sp>
        <p:nvSpPr>
          <p:cNvPr id="10243" name="Text Box 6">
            <a:extLst>
              <a:ext uri="{FF2B5EF4-FFF2-40B4-BE49-F238E27FC236}">
                <a16:creationId xmlns:a16="http://schemas.microsoft.com/office/drawing/2014/main" id="{AEBB564F-2D90-4F1D-9CC7-5DD8384DA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5763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23561" name="Text Box 9">
            <a:extLst>
              <a:ext uri="{FF2B5EF4-FFF2-40B4-BE49-F238E27FC236}">
                <a16:creationId xmlns:a16="http://schemas.microsoft.com/office/drawing/2014/main" id="{31038B48-A3DB-44BA-8056-90DE1463C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200400"/>
            <a:ext cx="62484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A. Đường kính nhân với số 3,14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B.  Bán kính nhân với số 3,14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C.  Bán kính nhân 2 rồi nhân với số 3,14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D. Cả A và C đều đúng</a:t>
            </a:r>
          </a:p>
        </p:txBody>
      </p:sp>
      <p:sp>
        <p:nvSpPr>
          <p:cNvPr id="23563" name="Oval 11">
            <a:extLst>
              <a:ext uri="{FF2B5EF4-FFF2-40B4-BE49-F238E27FC236}">
                <a16:creationId xmlns:a16="http://schemas.microsoft.com/office/drawing/2014/main" id="{32F33C81-8732-4344-95E0-01C7A2C0B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575" y="5133975"/>
            <a:ext cx="6096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800">
              <a:solidFill>
                <a:srgbClr val="FF0066"/>
              </a:solidFill>
            </a:endParaRPr>
          </a:p>
        </p:txBody>
      </p:sp>
      <p:sp>
        <p:nvSpPr>
          <p:cNvPr id="23564" name="Text Box 12">
            <a:extLst>
              <a:ext uri="{FF2B5EF4-FFF2-40B4-BE49-F238E27FC236}">
                <a16:creationId xmlns:a16="http://schemas.microsoft.com/office/drawing/2014/main" id="{1F2952D4-7262-4892-91C5-0EFE78907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113" y="16002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* Chọn ý đúng nhất cho các câu sau:</a:t>
            </a:r>
          </a:p>
        </p:txBody>
      </p:sp>
      <p:sp>
        <p:nvSpPr>
          <p:cNvPr id="10247" name="Text Box 13">
            <a:extLst>
              <a:ext uri="{FF2B5EF4-FFF2-40B4-BE49-F238E27FC236}">
                <a16:creationId xmlns:a16="http://schemas.microsoft.com/office/drawing/2014/main" id="{549823C1-3EEF-4AB3-B010-DD524B42F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906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Trò chơi:</a:t>
            </a:r>
          </a:p>
        </p:txBody>
      </p:sp>
      <p:sp>
        <p:nvSpPr>
          <p:cNvPr id="23566" name="Text Box 14">
            <a:extLst>
              <a:ext uri="{FF2B5EF4-FFF2-40B4-BE49-F238E27FC236}">
                <a16:creationId xmlns:a16="http://schemas.microsoft.com/office/drawing/2014/main" id="{594C47B3-56E5-4190-AE19-3C15B011C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90600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Ai đúng, ai nhanh</a:t>
            </a: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B258696D-276E-4220-9B16-41E4EFB3E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09800"/>
            <a:ext cx="647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1)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Chu vi hình tròn bằng: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nimBg="1"/>
      <p:bldP spid="23564" grpId="0"/>
      <p:bldP spid="23566" grpId="0"/>
      <p:bldP spid="235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>
            <a:extLst>
              <a:ext uri="{FF2B5EF4-FFF2-40B4-BE49-F238E27FC236}">
                <a16:creationId xmlns:a16="http://schemas.microsoft.com/office/drawing/2014/main" id="{AA58801A-C706-4169-B575-3732DA914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6700" y="635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endParaRPr lang="en-US" altLang="en-US" sz="2800"/>
          </a:p>
        </p:txBody>
      </p:sp>
      <p:sp>
        <p:nvSpPr>
          <p:cNvPr id="11267" name="Text Box 4">
            <a:extLst>
              <a:ext uri="{FF2B5EF4-FFF2-40B4-BE49-F238E27FC236}">
                <a16:creationId xmlns:a16="http://schemas.microsoft.com/office/drawing/2014/main" id="{E0C87CB9-6EA9-40B1-9673-7224435BE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5763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11CD051C-C68D-46DC-8BB0-7470A5511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59088"/>
            <a:ext cx="6172200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A. Chu vi chia cho số 3,14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B. Chu vi chia cho số 3,14 rồi chia cho 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C. Chu vi chia cho 2 rồi chia cho số 3,14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D. Chu vi chia cho tích của số 3,14 và 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E. Cả B, C, D đều đúng</a:t>
            </a:r>
          </a:p>
        </p:txBody>
      </p:sp>
      <p:sp>
        <p:nvSpPr>
          <p:cNvPr id="28680" name="Oval 8">
            <a:extLst>
              <a:ext uri="{FF2B5EF4-FFF2-40B4-BE49-F238E27FC236}">
                <a16:creationId xmlns:a16="http://schemas.microsoft.com/office/drawing/2014/main" id="{C3ECD60D-61D9-499B-8C5D-663316EDE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5472113"/>
            <a:ext cx="6096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800">
              <a:solidFill>
                <a:srgbClr val="FF0066"/>
              </a:solidFill>
            </a:endParaRPr>
          </a:p>
        </p:txBody>
      </p:sp>
      <p:sp>
        <p:nvSpPr>
          <p:cNvPr id="11270" name="Text Box 10">
            <a:extLst>
              <a:ext uri="{FF2B5EF4-FFF2-40B4-BE49-F238E27FC236}">
                <a16:creationId xmlns:a16="http://schemas.microsoft.com/office/drawing/2014/main" id="{DE6CAE20-DFDC-45A3-B74C-67574B5B3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2113" y="16002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* Chọn ý đúng nhất cho các câu sau:</a:t>
            </a:r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3262C81B-B2E3-4062-BFB2-CC1B8A55A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286000"/>
            <a:ext cx="441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</a:rPr>
              <a:t>2) Bán kính hình tròn bằng:</a:t>
            </a:r>
          </a:p>
        </p:txBody>
      </p:sp>
      <p:sp>
        <p:nvSpPr>
          <p:cNvPr id="11272" name="Text Box 13">
            <a:extLst>
              <a:ext uri="{FF2B5EF4-FFF2-40B4-BE49-F238E27FC236}">
                <a16:creationId xmlns:a16="http://schemas.microsoft.com/office/drawing/2014/main" id="{574CCA06-BCF1-4CDB-873B-FB82FBAC8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906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Trò chơi:</a:t>
            </a:r>
          </a:p>
        </p:txBody>
      </p:sp>
      <p:sp>
        <p:nvSpPr>
          <p:cNvPr id="11273" name="Text Box 14">
            <a:extLst>
              <a:ext uri="{FF2B5EF4-FFF2-40B4-BE49-F238E27FC236}">
                <a16:creationId xmlns:a16="http://schemas.microsoft.com/office/drawing/2014/main" id="{7E99359A-12CD-416F-8109-B296BD2C0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90600"/>
            <a:ext cx="373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Ai đúng, ai nhanh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86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86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86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86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nimBg="1"/>
      <p:bldP spid="286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>
            <a:extLst>
              <a:ext uri="{FF2B5EF4-FFF2-40B4-BE49-F238E27FC236}">
                <a16:creationId xmlns:a16="http://schemas.microsoft.com/office/drawing/2014/main" id="{C3C2EAE6-89CD-4353-AA5B-66AC148D4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1752600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/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22A0FD71-7A21-424E-8E0D-7DFCFD1B1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6050"/>
            <a:ext cx="7162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1) Muốn tính chu vi hình tròn ta làm thế nào?</a:t>
            </a:r>
          </a:p>
          <a:p>
            <a:pPr eaLnBrk="1" hangingPunct="1"/>
            <a:r>
              <a:rPr lang="en-US" altLang="en-US" sz="2800"/>
              <a:t>    Viết công thức tính chu vi hình tròn.</a:t>
            </a:r>
          </a:p>
        </p:txBody>
      </p:sp>
      <p:sp>
        <p:nvSpPr>
          <p:cNvPr id="3082" name="Text Box 10">
            <a:extLst>
              <a:ext uri="{FF2B5EF4-FFF2-40B4-BE49-F238E27FC236}">
                <a16:creationId xmlns:a16="http://schemas.microsoft.com/office/drawing/2014/main" id="{0D45D90D-20C1-439E-A860-CB6059512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2514600"/>
            <a:ext cx="8534400" cy="9239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Muốn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tính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chu</a:t>
            </a:r>
            <a:r>
              <a:rPr lang="en-US" sz="2600" dirty="0">
                <a:solidFill>
                  <a:srgbClr val="00B050"/>
                </a:solidFill>
              </a:rPr>
              <a:t> vi </a:t>
            </a:r>
            <a:r>
              <a:rPr lang="en-US" sz="2600" dirty="0" err="1">
                <a:solidFill>
                  <a:srgbClr val="00B050"/>
                </a:solidFill>
              </a:rPr>
              <a:t>hình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tròn</a:t>
            </a:r>
            <a:r>
              <a:rPr lang="en-US" sz="2600" dirty="0">
                <a:solidFill>
                  <a:srgbClr val="00B050"/>
                </a:solidFill>
              </a:rPr>
              <a:t> ta </a:t>
            </a:r>
            <a:r>
              <a:rPr lang="en-US" sz="2600" dirty="0" err="1">
                <a:solidFill>
                  <a:srgbClr val="00B050"/>
                </a:solidFill>
              </a:rPr>
              <a:t>lấy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đường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kính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nhân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với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số</a:t>
            </a:r>
            <a:r>
              <a:rPr lang="en-US" sz="2600" dirty="0">
                <a:solidFill>
                  <a:srgbClr val="00B050"/>
                </a:solidFill>
              </a:rPr>
              <a:t> 3,14 </a:t>
            </a:r>
            <a:r>
              <a:rPr lang="en-US" sz="2600" dirty="0" err="1">
                <a:solidFill>
                  <a:srgbClr val="00B050"/>
                </a:solidFill>
              </a:rPr>
              <a:t>hoặc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lấy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hai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lần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bán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kính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nhân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với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>
                <a:solidFill>
                  <a:srgbClr val="00B050"/>
                </a:solidFill>
              </a:rPr>
              <a:t>số</a:t>
            </a:r>
            <a:r>
              <a:rPr lang="en-US" sz="2600" dirty="0">
                <a:solidFill>
                  <a:srgbClr val="00B050"/>
                </a:solidFill>
              </a:rPr>
              <a:t> 3,14</a:t>
            </a:r>
          </a:p>
        </p:txBody>
      </p:sp>
      <p:sp>
        <p:nvSpPr>
          <p:cNvPr id="3083" name="Text Box 11">
            <a:extLst>
              <a:ext uri="{FF2B5EF4-FFF2-40B4-BE49-F238E27FC236}">
                <a16:creationId xmlns:a16="http://schemas.microsoft.com/office/drawing/2014/main" id="{CE7C402C-62F1-46F0-99EC-5C832B763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92538"/>
            <a:ext cx="8229600" cy="11604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99"/>
                </a:solidFill>
              </a:rPr>
              <a:t>                    C = d x 3,14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99"/>
                </a:solidFill>
              </a:rPr>
              <a:t>(C </a:t>
            </a:r>
            <a:r>
              <a:rPr lang="en-US" sz="2800" dirty="0" err="1">
                <a:solidFill>
                  <a:srgbClr val="000099"/>
                </a:solidFill>
              </a:rPr>
              <a:t>là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chu</a:t>
            </a:r>
            <a:r>
              <a:rPr lang="en-US" sz="2800" dirty="0">
                <a:solidFill>
                  <a:srgbClr val="000099"/>
                </a:solidFill>
              </a:rPr>
              <a:t> vi </a:t>
            </a:r>
            <a:r>
              <a:rPr lang="en-US" sz="2800" dirty="0" err="1">
                <a:solidFill>
                  <a:srgbClr val="000099"/>
                </a:solidFill>
              </a:rPr>
              <a:t>hình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tròn</a:t>
            </a:r>
            <a:r>
              <a:rPr lang="en-US" sz="2800" dirty="0">
                <a:solidFill>
                  <a:srgbClr val="000099"/>
                </a:solidFill>
              </a:rPr>
              <a:t>, d </a:t>
            </a:r>
            <a:r>
              <a:rPr lang="en-US" sz="2800" dirty="0" err="1">
                <a:solidFill>
                  <a:srgbClr val="000099"/>
                </a:solidFill>
              </a:rPr>
              <a:t>là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đường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kính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hình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tròn</a:t>
            </a:r>
            <a:r>
              <a:rPr lang="en-US" sz="2800" dirty="0">
                <a:solidFill>
                  <a:srgbClr val="000099"/>
                </a:solidFill>
              </a:rPr>
              <a:t>).</a:t>
            </a:r>
            <a:r>
              <a:rPr lang="en-US" sz="2800" dirty="0">
                <a:solidFill>
                  <a:srgbClr val="0000FF"/>
                </a:solidFill>
              </a:rPr>
              <a:t>              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70B0BAD6-E764-46E3-A739-6985696DB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64138"/>
            <a:ext cx="8305800" cy="116046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B0F0"/>
                </a:solidFill>
              </a:rPr>
              <a:t>                    C = r x 2 x 3,14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B0F0"/>
                </a:solidFill>
              </a:rPr>
              <a:t>(C </a:t>
            </a:r>
            <a:r>
              <a:rPr lang="en-US" sz="2800" dirty="0" err="1">
                <a:solidFill>
                  <a:srgbClr val="00B0F0"/>
                </a:solidFill>
              </a:rPr>
              <a:t>là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chu</a:t>
            </a:r>
            <a:r>
              <a:rPr lang="en-US" sz="2800" dirty="0">
                <a:solidFill>
                  <a:srgbClr val="00B0F0"/>
                </a:solidFill>
              </a:rPr>
              <a:t> vi, r </a:t>
            </a:r>
            <a:r>
              <a:rPr lang="en-US" sz="2800" dirty="0" err="1">
                <a:solidFill>
                  <a:srgbClr val="00B0F0"/>
                </a:solidFill>
              </a:rPr>
              <a:t>là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bán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kính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hình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 err="1">
                <a:solidFill>
                  <a:srgbClr val="00B0F0"/>
                </a:solidFill>
              </a:rPr>
              <a:t>tròn</a:t>
            </a:r>
            <a:r>
              <a:rPr lang="en-US" sz="2800" dirty="0">
                <a:solidFill>
                  <a:srgbClr val="00B0F0"/>
                </a:solidFill>
              </a:rPr>
              <a:t>).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2B941A5F-7321-44CA-BB35-E2E0477D9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64138"/>
            <a:ext cx="106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Hoặc:</a:t>
            </a:r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40D76A17-444B-470D-AA6D-57CD98D59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712788"/>
            <a:ext cx="381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7030A0"/>
                </a:solidFill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  <p:bldP spid="3082" grpId="0" animBg="1"/>
      <p:bldP spid="3083" grpId="0" animBg="1"/>
      <p:bldP spid="30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C5D5B6A0-D8D2-4BFD-9672-46F993266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4478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2) Một hình tròn có đường kính 3,5 cm. Tính chu vi hình tròn đó.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56239144-275A-4165-960C-4467BCCEF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895600"/>
            <a:ext cx="5334000" cy="18018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rgbClr val="0070C0"/>
                </a:solidFill>
                <a:latin typeface="Arial" pitchFamily="34" charset="0"/>
              </a:rPr>
              <a:t>Chu vi hình tròn đó là: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rgbClr val="0070C0"/>
                </a:solidFill>
                <a:latin typeface="Arial" pitchFamily="34" charset="0"/>
              </a:rPr>
              <a:t>3,5 x 3,14 = 10,99 (cm)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rgbClr val="0070C0"/>
                </a:solidFill>
                <a:latin typeface="Arial" pitchFamily="34" charset="0"/>
              </a:rPr>
              <a:t>Đáp số: 10,99 cm</a:t>
            </a:r>
          </a:p>
        </p:txBody>
      </p:sp>
      <p:sp>
        <p:nvSpPr>
          <p:cNvPr id="4100" name="Text Box 23">
            <a:extLst>
              <a:ext uri="{FF2B5EF4-FFF2-40B4-BE49-F238E27FC236}">
                <a16:creationId xmlns:a16="http://schemas.microsoft.com/office/drawing/2014/main" id="{27811396-1DA3-4B40-813E-3CB51378F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712788"/>
            <a:ext cx="381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7030A0"/>
                </a:solidFill>
              </a:rPr>
              <a:t>Kiểm tra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7F7AB042-0032-42D8-8EB3-000688460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385887"/>
            <a:ext cx="640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>
                <a:solidFill>
                  <a:srgbClr val="000000"/>
                </a:solidFill>
              </a:rPr>
              <a:t>Bài 1</a:t>
            </a:r>
            <a:r>
              <a:rPr lang="en-US" altLang="en-US" sz="2800">
                <a:solidFill>
                  <a:srgbClr val="000000"/>
                </a:solidFill>
              </a:rPr>
              <a:t>: Tính chu vi hình tròn có bán kính r: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AAE88CFF-BB74-4201-84AB-3F0364AD4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045" y="2086768"/>
            <a:ext cx="1828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a) r = 9m</a:t>
            </a:r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1BF91192-A22F-4372-9117-F3FEBBF4B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086768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b) r = 4,4dm</a:t>
            </a:r>
          </a:p>
        </p:txBody>
      </p:sp>
      <p:sp>
        <p:nvSpPr>
          <p:cNvPr id="5125" name="Line 12">
            <a:extLst>
              <a:ext uri="{FF2B5EF4-FFF2-40B4-BE49-F238E27FC236}">
                <a16:creationId xmlns:a16="http://schemas.microsoft.com/office/drawing/2014/main" id="{C1147792-2527-4B5F-867B-F3BC369C2B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4975" y="1143000"/>
            <a:ext cx="0" cy="571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B8837DE5-31A8-45F9-9E59-4E9D26B9A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225675"/>
            <a:ext cx="1600200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66"/>
                </a:solidFill>
              </a:rPr>
              <a:t>C = r x 2 x 3,14</a:t>
            </a:r>
          </a:p>
        </p:txBody>
      </p:sp>
      <p:sp>
        <p:nvSpPr>
          <p:cNvPr id="5127" name="Text Box 11">
            <a:extLst>
              <a:ext uri="{FF2B5EF4-FFF2-40B4-BE49-F238E27FC236}">
                <a16:creationId xmlns:a16="http://schemas.microsoft.com/office/drawing/2014/main" id="{E344BF6D-790D-4213-A4F6-3C7B620C9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40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endParaRPr lang="en-US" altLang="en-US" sz="2800"/>
          </a:p>
        </p:txBody>
      </p:sp>
      <p:sp>
        <p:nvSpPr>
          <p:cNvPr id="19468" name="Text Box 12">
            <a:extLst>
              <a:ext uri="{FF2B5EF4-FFF2-40B4-BE49-F238E27FC236}">
                <a16:creationId xmlns:a16="http://schemas.microsoft.com/office/drawing/2014/main" id="{CACBF9BB-5CA7-43C8-9919-4A55EAD15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39763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Luyện tập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71" name="Text Box 15">
                <a:extLst>
                  <a:ext uri="{FF2B5EF4-FFF2-40B4-BE49-F238E27FC236}">
                    <a16:creationId xmlns:a16="http://schemas.microsoft.com/office/drawing/2014/main" id="{95052ABD-233C-4C63-9F3E-D0300F637B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48855" y="2001550"/>
                <a:ext cx="2362200" cy="700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rgbClr val="000000"/>
                    </a:solidFill>
                  </a:rPr>
                  <a:t>c) r 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800">
                    <a:solidFill>
                      <a:srgbClr val="000000"/>
                    </a:solidFill>
                  </a:rPr>
                  <a:t>cm</a:t>
                </a:r>
              </a:p>
            </p:txBody>
          </p:sp>
        </mc:Choice>
        <mc:Fallback xmlns="">
          <p:sp>
            <p:nvSpPr>
              <p:cNvPr id="19471" name="Text Box 15">
                <a:extLst>
                  <a:ext uri="{FF2B5EF4-FFF2-40B4-BE49-F238E27FC236}">
                    <a16:creationId xmlns:a16="http://schemas.microsoft.com/office/drawing/2014/main" id="{95052ABD-233C-4C63-9F3E-D0300F637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48855" y="2001550"/>
                <a:ext cx="2362200" cy="700705"/>
              </a:xfrm>
              <a:prstGeom prst="rect">
                <a:avLst/>
              </a:prstGeom>
              <a:blipFill>
                <a:blip r:embed="rId2"/>
                <a:stretch>
                  <a:fillRect l="-5426" b="-104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4" grpId="0" animBg="1"/>
      <p:bldP spid="19468" grpId="0"/>
      <p:bldP spid="194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1">
            <a:extLst>
              <a:ext uri="{FF2B5EF4-FFF2-40B4-BE49-F238E27FC236}">
                <a16:creationId xmlns:a16="http://schemas.microsoft.com/office/drawing/2014/main" id="{E249A3AC-2C63-4E7A-B369-6C17195D8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914400"/>
            <a:ext cx="640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>
                <a:solidFill>
                  <a:srgbClr val="000000"/>
                </a:solidFill>
              </a:rPr>
              <a:t>Bài 1</a:t>
            </a:r>
            <a:r>
              <a:rPr lang="en-US" altLang="en-US" sz="2800">
                <a:solidFill>
                  <a:srgbClr val="000000"/>
                </a:solidFill>
              </a:rPr>
              <a:t>: Tính chu vi hình tròn có bán kính r:</a:t>
            </a:r>
          </a:p>
        </p:txBody>
      </p:sp>
      <p:sp>
        <p:nvSpPr>
          <p:cNvPr id="6147" name="Text Box 15">
            <a:extLst>
              <a:ext uri="{FF2B5EF4-FFF2-40B4-BE49-F238E27FC236}">
                <a16:creationId xmlns:a16="http://schemas.microsoft.com/office/drawing/2014/main" id="{C21F629B-1044-4809-9A7D-2350857E2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5575" y="1484313"/>
            <a:ext cx="213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b) r = 4,4dm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25FB20E2-3A3C-4A02-BF77-6C76DD484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116138"/>
            <a:ext cx="5257800" cy="116046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</a:rPr>
              <a:t>         Chu vi hình tròn là: </a:t>
            </a:r>
          </a:p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</a:rPr>
              <a:t>     4,4 x 2 x 3,14 = 27,632(dm)</a:t>
            </a:r>
          </a:p>
        </p:txBody>
      </p:sp>
      <p:sp>
        <p:nvSpPr>
          <p:cNvPr id="4122" name="Text Box 26">
            <a:extLst>
              <a:ext uri="{FF2B5EF4-FFF2-40B4-BE49-F238E27FC236}">
                <a16:creationId xmlns:a16="http://schemas.microsoft.com/office/drawing/2014/main" id="{26CD6B51-29D0-480C-9AA6-A89945058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288" y="4522788"/>
            <a:ext cx="5229225" cy="180181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2800">
              <a:solidFill>
                <a:srgbClr val="C00000"/>
              </a:solidFill>
              <a:latin typeface="Arial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rgbClr val="C00000"/>
                </a:solidFill>
                <a:latin typeface="Arial" pitchFamily="34" charset="0"/>
              </a:rPr>
              <a:t>         Chu vi hình tròn là: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rgbClr val="C00000"/>
                </a:solidFill>
                <a:latin typeface="Arial" pitchFamily="34" charset="0"/>
              </a:rPr>
              <a:t>      2,5 x 2 x 3,14 = 15,7(cm)</a:t>
            </a:r>
          </a:p>
        </p:txBody>
      </p:sp>
      <p:sp>
        <p:nvSpPr>
          <p:cNvPr id="6150" name="Line 12">
            <a:extLst>
              <a:ext uri="{FF2B5EF4-FFF2-40B4-BE49-F238E27FC236}">
                <a16:creationId xmlns:a16="http://schemas.microsoft.com/office/drawing/2014/main" id="{9ECC7383-8A23-49FC-BFAD-754C19304C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4975" y="1143000"/>
            <a:ext cx="0" cy="571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40">
            <a:extLst>
              <a:ext uri="{FF2B5EF4-FFF2-40B4-BE49-F238E27FC236}">
                <a16:creationId xmlns:a16="http://schemas.microsoft.com/office/drawing/2014/main" id="{AA8B1E1A-F224-43B5-8729-7C760708E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981200"/>
            <a:ext cx="1600200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66"/>
                </a:solidFill>
              </a:rPr>
              <a:t>C = r x 2 x 3,14</a:t>
            </a:r>
          </a:p>
        </p:txBody>
      </p:sp>
      <p:sp>
        <p:nvSpPr>
          <p:cNvPr id="6152" name="Text Box 51">
            <a:extLst>
              <a:ext uri="{FF2B5EF4-FFF2-40B4-BE49-F238E27FC236}">
                <a16:creationId xmlns:a16="http://schemas.microsoft.com/office/drawing/2014/main" id="{C5DFE972-383E-4A4D-8471-5697A97D7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35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endParaRPr lang="en-US" altLang="en-US" sz="2800"/>
          </a:p>
        </p:txBody>
      </p:sp>
      <p:sp>
        <p:nvSpPr>
          <p:cNvPr id="6153" name="Text Box 52">
            <a:extLst>
              <a:ext uri="{FF2B5EF4-FFF2-40B4-BE49-F238E27FC236}">
                <a16:creationId xmlns:a16="http://schemas.microsoft.com/office/drawing/2014/main" id="{8FF8231A-F6CF-4CBB-9C88-F97DA9A46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5763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Luyện tập</a:t>
            </a:r>
          </a:p>
        </p:txBody>
      </p:sp>
      <p:graphicFrame>
        <p:nvGraphicFramePr>
          <p:cNvPr id="4156" name="Object 60">
            <a:extLst>
              <a:ext uri="{FF2B5EF4-FFF2-40B4-BE49-F238E27FC236}">
                <a16:creationId xmlns:a16="http://schemas.microsoft.com/office/drawing/2014/main" id="{D959BE6E-FCA4-4EA8-A9A3-62A2EBB89E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4522788"/>
          <a:ext cx="29352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" imgW="2819400" imgH="622300" progId="Equation.DSMT4">
                  <p:embed/>
                </p:oleObj>
              </mc:Choice>
              <mc:Fallback>
                <p:oleObj name="Equation" r:id="rId3" imgW="2819400" imgH="622300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22788"/>
                        <a:ext cx="29352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8" name="Text Box 62">
            <a:extLst>
              <a:ext uri="{FF2B5EF4-FFF2-40B4-BE49-F238E27FC236}">
                <a16:creationId xmlns:a16="http://schemas.microsoft.com/office/drawing/2014/main" id="{A7AA0C2D-18D3-4C0D-901D-B53200458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530600"/>
            <a:ext cx="2362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00"/>
                </a:solidFill>
              </a:rPr>
              <a:t>c) r = 2    cm</a:t>
            </a:r>
          </a:p>
        </p:txBody>
      </p:sp>
      <p:graphicFrame>
        <p:nvGraphicFramePr>
          <p:cNvPr id="4171" name="Object 75">
            <a:extLst>
              <a:ext uri="{FF2B5EF4-FFF2-40B4-BE49-F238E27FC236}">
                <a16:creationId xmlns:a16="http://schemas.microsoft.com/office/drawing/2014/main" id="{77D8E4D2-4164-4F1F-A4AA-C920AB3769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7150" y="3513138"/>
          <a:ext cx="2428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5" imgW="203112" imgH="520474" progId="Equation.DSMT4">
                  <p:embed/>
                </p:oleObj>
              </mc:Choice>
              <mc:Fallback>
                <p:oleObj name="Equation" r:id="rId5" imgW="203112" imgH="520474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7150" y="3513138"/>
                        <a:ext cx="2428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 animBg="1"/>
      <p:bldP spid="4122" grpId="0" animBg="1"/>
      <p:bldP spid="4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2988D7DB-DC04-40AD-A832-C895E6E8C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3" y="1430337"/>
            <a:ext cx="86868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>
                <a:solidFill>
                  <a:srgbClr val="0000FF"/>
                </a:solidFill>
              </a:rPr>
              <a:t>Bài 2</a:t>
            </a:r>
            <a:r>
              <a:rPr lang="en-US" altLang="en-US" sz="2800">
                <a:solidFill>
                  <a:srgbClr val="0000FF"/>
                </a:solidFill>
              </a:rPr>
              <a:t>: a) Tính đường kính hình tròn có chu vi C = 15,7m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</a:rPr>
              <a:t>           b) Tính bán kính hình tròn có chu vi C = 18,84dm          </a:t>
            </a:r>
          </a:p>
        </p:txBody>
      </p:sp>
      <p:sp>
        <p:nvSpPr>
          <p:cNvPr id="7171" name="Text Box 14">
            <a:extLst>
              <a:ext uri="{FF2B5EF4-FFF2-40B4-BE49-F238E27FC236}">
                <a16:creationId xmlns:a16="http://schemas.microsoft.com/office/drawing/2014/main" id="{4E6AA477-5661-419C-B8CC-2DB3F07EE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63537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endParaRPr lang="en-US" altLang="en-US" sz="2800"/>
          </a:p>
        </p:txBody>
      </p:sp>
      <p:sp>
        <p:nvSpPr>
          <p:cNvPr id="7172" name="Text Box 15">
            <a:extLst>
              <a:ext uri="{FF2B5EF4-FFF2-40B4-BE49-F238E27FC236}">
                <a16:creationId xmlns:a16="http://schemas.microsoft.com/office/drawing/2014/main" id="{6E316013-E753-44F5-83B9-7DCE6C992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749300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E012128F-5E0C-4636-91E0-91A27524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079750"/>
            <a:ext cx="4800600" cy="730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4000" b="1">
                <a:solidFill>
                  <a:srgbClr val="FF5050"/>
                </a:solidFill>
                <a:latin typeface="Arial" pitchFamily="34" charset="0"/>
              </a:rPr>
              <a:t>Thảo luận nhóm</a:t>
            </a:r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8488013D-10AE-4180-9121-A8FAE7851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0386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1A"/>
                </a:solidFill>
              </a:rPr>
              <a:t>* Tìm công thức tính đường kính hình tròn, bán kính hình tròn khi biết chu vi.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nimBg="1"/>
      <p:bldP spid="143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>
            <a:extLst>
              <a:ext uri="{FF2B5EF4-FFF2-40B4-BE49-F238E27FC236}">
                <a16:creationId xmlns:a16="http://schemas.microsoft.com/office/drawing/2014/main" id="{171C68A9-BE8F-4C19-9ED5-FF1AF08D9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676400"/>
            <a:ext cx="670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400">
                <a:solidFill>
                  <a:srgbClr val="0000FF"/>
                </a:solidFill>
              </a:rPr>
              <a:t>Tính đường kính hình tròn có chu vi C = 15,7m           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51E7C502-EDAD-4D16-B33A-113D0520E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8" y="1800225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66"/>
                </a:solidFill>
              </a:rPr>
              <a:t>C = d x 3,14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13F2CE0B-1C75-49B6-8A3C-BC83AF585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2243138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0066"/>
                </a:solidFill>
              </a:rPr>
              <a:t>d = C : 3,14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654F04B8-6DAF-4E13-867A-8D3D7B674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438400"/>
            <a:ext cx="4876800" cy="10144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/>
              <a:t>Đường kính của hình tròn đó là: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/>
              <a:t>             15,7 : 3,14 = 5 (m)</a:t>
            </a:r>
          </a:p>
        </p:txBody>
      </p:sp>
      <p:sp>
        <p:nvSpPr>
          <p:cNvPr id="8198" name="Text Box 11">
            <a:extLst>
              <a:ext uri="{FF2B5EF4-FFF2-40B4-BE49-F238E27FC236}">
                <a16:creationId xmlns:a16="http://schemas.microsoft.com/office/drawing/2014/main" id="{34CF2520-8A90-4D61-9F77-C168C7AFF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5" y="4191000"/>
            <a:ext cx="655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</a:rPr>
              <a:t>b) Tính bán kính hình tròn có chu vi C = 18,84dm</a:t>
            </a:r>
            <a:endParaRPr lang="en-US" altLang="en-US" sz="2400"/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8AF4D024-9098-4DB8-8A9E-118A50178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97225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000066"/>
                </a:solidFill>
              </a:rPr>
              <a:t>C = r x 2 x 3,14</a:t>
            </a:r>
          </a:p>
        </p:txBody>
      </p:sp>
      <p:sp>
        <p:nvSpPr>
          <p:cNvPr id="5136" name="Text Box 16">
            <a:extLst>
              <a:ext uri="{FF2B5EF4-FFF2-40B4-BE49-F238E27FC236}">
                <a16:creationId xmlns:a16="http://schemas.microsoft.com/office/drawing/2014/main" id="{B27DFABF-36C7-4574-AD61-D9061F4DF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0066"/>
                </a:solidFill>
              </a:rPr>
              <a:t>r = C : (2 x 3,14)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0414BBFE-122A-41B7-8F17-53057F312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9913" y="4953000"/>
            <a:ext cx="4876800" cy="101600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rgbClr val="00B050"/>
                </a:solidFill>
                <a:latin typeface="Arial" pitchFamily="34" charset="0"/>
              </a:rPr>
              <a:t>Bán kính của hình tròn đó là: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400">
                <a:solidFill>
                  <a:srgbClr val="00B050"/>
                </a:solidFill>
                <a:latin typeface="Arial" pitchFamily="34" charset="0"/>
              </a:rPr>
              <a:t>         18,84 : 2 : 3,14 = 3 (dm)</a:t>
            </a:r>
          </a:p>
        </p:txBody>
      </p:sp>
      <p:sp>
        <p:nvSpPr>
          <p:cNvPr id="8202" name="Text Box 18">
            <a:extLst>
              <a:ext uri="{FF2B5EF4-FFF2-40B4-BE49-F238E27FC236}">
                <a16:creationId xmlns:a16="http://schemas.microsoft.com/office/drawing/2014/main" id="{8F906E91-85EA-4D88-8AFA-F3224B259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219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000066"/>
                </a:solidFill>
              </a:rPr>
              <a:t>Bài 2</a:t>
            </a:r>
            <a:r>
              <a:rPr lang="en-US" altLang="en-US" sz="240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8203" name="Line 12">
            <a:extLst>
              <a:ext uri="{FF2B5EF4-FFF2-40B4-BE49-F238E27FC236}">
                <a16:creationId xmlns:a16="http://schemas.microsoft.com/office/drawing/2014/main" id="{82A388E0-B722-47A4-B74E-0B7B7BE4CF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1371600"/>
            <a:ext cx="0" cy="5486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AutoShape 21">
            <a:extLst>
              <a:ext uri="{FF2B5EF4-FFF2-40B4-BE49-F238E27FC236}">
                <a16:creationId xmlns:a16="http://schemas.microsoft.com/office/drawing/2014/main" id="{9E9497EF-BBAB-42E8-B822-5F9ABE526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3" y="3886200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5" name="Text Box 28">
            <a:extLst>
              <a:ext uri="{FF2B5EF4-FFF2-40B4-BE49-F238E27FC236}">
                <a16:creationId xmlns:a16="http://schemas.microsoft.com/office/drawing/2014/main" id="{F791AB40-BE5E-40BC-B02C-1C2E69C53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588"/>
            <a:ext cx="106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endParaRPr lang="en-US" altLang="en-US" sz="2800"/>
          </a:p>
        </p:txBody>
      </p:sp>
      <p:sp>
        <p:nvSpPr>
          <p:cNvPr id="8206" name="Text Box 29">
            <a:extLst>
              <a:ext uri="{FF2B5EF4-FFF2-40B4-BE49-F238E27FC236}">
                <a16:creationId xmlns:a16="http://schemas.microsoft.com/office/drawing/2014/main" id="{AFA18127-561B-480B-96AA-8B582473B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85763"/>
            <a:ext cx="1981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5156" name="AutoShape 36">
            <a:extLst>
              <a:ext uri="{FF2B5EF4-FFF2-40B4-BE49-F238E27FC236}">
                <a16:creationId xmlns:a16="http://schemas.microsoft.com/office/drawing/2014/main" id="{1A29F26B-C49A-40D8-A2C6-91F6779F0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2362200"/>
            <a:ext cx="304800" cy="76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2800">
              <a:solidFill>
                <a:srgbClr val="FF0000"/>
              </a:solidFill>
            </a:endParaRP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B62C2F3F-9D4A-495E-9DE8-7C2456CA1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910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0066"/>
                </a:solidFill>
              </a:rPr>
              <a:t>r = C : 2 : 3,1 4</a:t>
            </a:r>
          </a:p>
        </p:txBody>
      </p:sp>
      <p:sp>
        <p:nvSpPr>
          <p:cNvPr id="5158" name="Text Box 38">
            <a:extLst>
              <a:ext uri="{FF2B5EF4-FFF2-40B4-BE49-F238E27FC236}">
                <a16:creationId xmlns:a16="http://schemas.microsoft.com/office/drawing/2014/main" id="{0CF26BB8-1857-422C-8209-37A5677C0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152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0066"/>
                </a:solidFill>
              </a:rPr>
              <a:t>r = C : 314 : 2</a:t>
            </a:r>
          </a:p>
        </p:txBody>
      </p:sp>
      <p:sp>
        <p:nvSpPr>
          <p:cNvPr id="5162" name="Text Box 42">
            <a:extLst>
              <a:ext uri="{FF2B5EF4-FFF2-40B4-BE49-F238E27FC236}">
                <a16:creationId xmlns:a16="http://schemas.microsoft.com/office/drawing/2014/main" id="{F342A24E-F792-4550-A73C-0879A1B2C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7432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0066"/>
                </a:solidFill>
              </a:rPr>
              <a:t>r = d :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9" grpId="0"/>
      <p:bldP spid="5130" grpId="0" animBg="1"/>
      <p:bldP spid="5134" grpId="0"/>
      <p:bldP spid="5136" grpId="0"/>
      <p:bldP spid="5137" grpId="0" animBg="1"/>
      <p:bldP spid="5141" grpId="0" animBg="1"/>
      <p:bldP spid="5156" grpId="0" animBg="1"/>
      <p:bldP spid="5157" grpId="0"/>
      <p:bldP spid="5158" grpId="0"/>
      <p:bldP spid="51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763000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u="sng">
                <a:solidFill>
                  <a:srgbClr val="000099"/>
                </a:solidFill>
              </a:rPr>
              <a:t>Bài 3</a:t>
            </a:r>
            <a:r>
              <a:rPr lang="en-US" altLang="en-US" sz="2000">
                <a:solidFill>
                  <a:srgbClr val="000099"/>
                </a:solidFill>
              </a:rPr>
              <a:t>:  Đường kính của một bánh xe đạp là 0,65m.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99"/>
                </a:solidFill>
              </a:rPr>
              <a:t>a) Tính chu vi của bánh xe đó.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99"/>
                </a:solidFill>
              </a:rPr>
              <a:t>b) Người đi xe đạp sẽ đi được bao nhiêu mét nếu bánh xe lăn trên mặt đất được 10 vòng, được 100 vòng? 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381000" y="395288"/>
            <a:ext cx="106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Toán</a:t>
            </a:r>
            <a:r>
              <a:rPr lang="en-US" altLang="en-US" sz="2800"/>
              <a:t>: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3733800" y="2286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-26988" y="3046413"/>
            <a:ext cx="2214563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 d = 0,65m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/>
              <a:t>a, C = …m?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/>
              <a:t>b, 10 vòng = …m?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/>
              <a:t>   100 vòng = …m? 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312988" y="3046413"/>
            <a:ext cx="6804025" cy="420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dirty="0"/>
              <a:t>a) Chu vi </a:t>
            </a:r>
            <a:r>
              <a:rPr lang="en-US" altLang="en-US" sz="2200" dirty="0" err="1"/>
              <a:t>của</a:t>
            </a:r>
            <a:r>
              <a:rPr lang="en-US" altLang="en-US" sz="2200" dirty="0"/>
              <a:t> </a:t>
            </a:r>
            <a:r>
              <a:rPr lang="en-US" altLang="en-US" sz="2200" dirty="0" err="1"/>
              <a:t>bánh</a:t>
            </a:r>
            <a:r>
              <a:rPr lang="en-US" altLang="en-US" sz="2200" dirty="0"/>
              <a:t> </a:t>
            </a:r>
            <a:r>
              <a:rPr lang="en-US" altLang="en-US" sz="2200" dirty="0" err="1"/>
              <a:t>xe</a:t>
            </a:r>
            <a:r>
              <a:rPr lang="en-US" altLang="en-US" sz="2200" dirty="0"/>
              <a:t> </a:t>
            </a:r>
            <a:r>
              <a:rPr lang="en-US" altLang="en-US" sz="2200" dirty="0" err="1"/>
              <a:t>đạp</a:t>
            </a:r>
            <a:r>
              <a:rPr lang="en-US" altLang="en-US" sz="2200" dirty="0"/>
              <a:t> </a:t>
            </a:r>
            <a:r>
              <a:rPr lang="en-US" altLang="en-US" sz="2200" dirty="0" err="1"/>
              <a:t>là</a:t>
            </a:r>
            <a:r>
              <a:rPr lang="en-US" altLang="en-US" sz="2200" dirty="0"/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200" dirty="0"/>
              <a:t>0,65 x 3,14 = </a:t>
            </a:r>
            <a:r>
              <a:rPr lang="en-US" altLang="en-US" sz="2200" b="1" dirty="0"/>
              <a:t>2,041</a:t>
            </a:r>
            <a:r>
              <a:rPr lang="en-US" altLang="en-US" sz="2200" dirty="0"/>
              <a:t>(m)</a:t>
            </a:r>
          </a:p>
          <a:p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b)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Quãng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xe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đạp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đi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bánh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xe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lăn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đất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10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vòng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altLang="en-US" sz="2200" dirty="0"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algn="ctr"/>
            <a:r>
              <a:rPr lang="en-US" altLang="en-US" sz="2200" dirty="0">
                <a:cs typeface="Times New Roman" panose="02020603050405020304" pitchFamily="18" charset="0"/>
              </a:rPr>
              <a:t>2,041 x 10 = </a:t>
            </a:r>
            <a:r>
              <a:rPr lang="en-US" altLang="en-US" sz="2200" b="1" dirty="0">
                <a:cs typeface="Times New Roman" panose="02020603050405020304" pitchFamily="18" charset="0"/>
              </a:rPr>
              <a:t>20,41</a:t>
            </a:r>
            <a:r>
              <a:rPr lang="en-US" altLang="en-US" sz="2200" dirty="0">
                <a:cs typeface="Times New Roman" panose="02020603050405020304" pitchFamily="18" charset="0"/>
              </a:rPr>
              <a:t> ( m )</a:t>
            </a:r>
          </a:p>
          <a:p>
            <a:r>
              <a:rPr lang="en-US" altLang="en-US" sz="2200" dirty="0" err="1">
                <a:cs typeface="Times New Roman" panose="02020603050405020304" pitchFamily="18" charset="0"/>
              </a:rPr>
              <a:t>Quảng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đường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xe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đạp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đi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được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khi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bánh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xe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lăn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trên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mặt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đất</a:t>
            </a:r>
            <a:r>
              <a:rPr lang="en-US" altLang="en-US" sz="2200" dirty="0">
                <a:cs typeface="Times New Roman" panose="02020603050405020304" pitchFamily="18" charset="0"/>
              </a:rPr>
              <a:t> 100 </a:t>
            </a:r>
            <a:r>
              <a:rPr lang="en-US" altLang="en-US" sz="2200" dirty="0" err="1">
                <a:cs typeface="Times New Roman" panose="02020603050405020304" pitchFamily="18" charset="0"/>
              </a:rPr>
              <a:t>vòng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là</a:t>
            </a:r>
            <a:r>
              <a:rPr lang="en-US" altLang="en-US" sz="2200" dirty="0"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pt-BR" altLang="en-US" sz="2200" dirty="0">
                <a:cs typeface="Times New Roman" panose="02020603050405020304" pitchFamily="18" charset="0"/>
              </a:rPr>
              <a:t>2,041 x 100 = </a:t>
            </a:r>
            <a:r>
              <a:rPr lang="pt-BR" altLang="en-US" sz="2200" b="1" dirty="0">
                <a:cs typeface="Times New Roman" panose="02020603050405020304" pitchFamily="18" charset="0"/>
              </a:rPr>
              <a:t>204,1</a:t>
            </a:r>
            <a:r>
              <a:rPr lang="pt-BR" altLang="en-US" sz="2200" dirty="0">
                <a:cs typeface="Times New Roman" panose="02020603050405020304" pitchFamily="18" charset="0"/>
              </a:rPr>
              <a:t> (m )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pPr algn="ctr"/>
            <a:r>
              <a:rPr lang="pt-BR" altLang="en-US" sz="2200" dirty="0">
                <a:cs typeface="Times New Roman" panose="02020603050405020304" pitchFamily="18" charset="0"/>
              </a:rPr>
              <a:t>                          Đáp số: </a:t>
            </a:r>
            <a:r>
              <a:rPr lang="pt-BR" altLang="en-US" sz="2200" b="1" dirty="0">
                <a:cs typeface="Times New Roman" panose="02020603050405020304" pitchFamily="18" charset="0"/>
              </a:rPr>
              <a:t>a) 2,041 m</a:t>
            </a:r>
            <a:endParaRPr lang="en-US" altLang="en-US" sz="2200" dirty="0">
              <a:cs typeface="Times New Roman" panose="02020603050405020304" pitchFamily="18" charset="0"/>
            </a:endParaRPr>
          </a:p>
          <a:p>
            <a:r>
              <a:rPr lang="pt-BR" altLang="en-US" sz="2200" b="1" dirty="0">
                <a:cs typeface="Times New Roman" panose="02020603050405020304" pitchFamily="18" charset="0"/>
              </a:rPr>
              <a:t>                                                           b) 20,41 m; 204,1 m</a:t>
            </a:r>
            <a:endParaRPr lang="en-US" altLang="en-US" sz="22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                     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5184775" y="2546350"/>
            <a:ext cx="14478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u="sng"/>
              <a:t>Bài giải</a:t>
            </a:r>
            <a:r>
              <a:rPr lang="en-US" altLang="en-US" sz="220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319088" y="2573338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u="sng"/>
              <a:t>Tóm tắt</a:t>
            </a:r>
            <a:r>
              <a:rPr lang="en-US" altLang="en-US" sz="2400"/>
              <a:t>: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H="1">
            <a:off x="2201863" y="3030538"/>
            <a:ext cx="0" cy="37417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6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/>
      <p:bldP spid="20494" grpId="0"/>
      <p:bldP spid="204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13385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altLang="en-US" sz="2800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vi-VN" altLang="en-US" sz="28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2800" b="1" smtClean="0">
                <a:solidFill>
                  <a:srgbClr val="000000"/>
                </a:solidFill>
                <a:latin typeface="Open Sans" panose="020B0606030504020204" pitchFamily="34" charset="0"/>
              </a:rPr>
              <a:t> </a:t>
            </a:r>
            <a:r>
              <a:rPr lang="vi-V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Khoanh vào chữ đặt trước câu trả lời đúng:</a:t>
            </a:r>
          </a:p>
          <a:p>
            <a:pPr marL="0" indent="0">
              <a:buFontTx/>
              <a:buNone/>
            </a:pPr>
            <a:r>
              <a:rPr lang="vi-V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nửa hình tròn H (xem hình vẽ). Chu vi</a:t>
            </a:r>
            <a:r>
              <a:rPr lang="en-US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</a:t>
            </a:r>
            <a:r>
              <a:rPr lang="vi-V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 là:</a:t>
            </a:r>
            <a:endParaRPr lang="en-US" altLang="en-US" sz="2800" smtClean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   </a:t>
            </a:r>
            <a:r>
              <a:rPr lang="vi-VN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A. 18,84cm</a:t>
            </a:r>
          </a:p>
          <a:p>
            <a:pPr marL="0" indent="0"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   </a:t>
            </a:r>
            <a:r>
              <a:rPr lang="vi-VN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B. 9,42cm</a:t>
            </a:r>
          </a:p>
          <a:p>
            <a:pPr marL="0" indent="0"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   </a:t>
            </a:r>
            <a:r>
              <a:rPr lang="vi-VN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C. 24,84cm</a:t>
            </a:r>
          </a:p>
          <a:p>
            <a:pPr marL="0" indent="0">
              <a:buFontTx/>
              <a:buNone/>
            </a:pPr>
            <a:r>
              <a:rPr lang="en-US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   </a:t>
            </a:r>
            <a:r>
              <a:rPr lang="vi-VN" altLang="en-US" sz="2800" smtClean="0">
                <a:solidFill>
                  <a:srgbClr val="000000"/>
                </a:solidFill>
                <a:latin typeface="Open Sans" panose="020B0606030504020204" pitchFamily="34" charset="0"/>
              </a:rPr>
              <a:t>D. 15,42cm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590800"/>
            <a:ext cx="2743200" cy="19050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33400" y="3703638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0245" name="TextBox 2"/>
          <p:cNvSpPr txBox="1">
            <a:spLocks noChangeArrowheads="1"/>
          </p:cNvSpPr>
          <p:nvPr/>
        </p:nvSpPr>
        <p:spPr bwMode="auto">
          <a:xfrm>
            <a:off x="609600" y="4876800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6" name="TextBox 3"/>
          <p:cNvSpPr txBox="1">
            <a:spLocks noChangeArrowheads="1"/>
          </p:cNvSpPr>
          <p:nvPr/>
        </p:nvSpPr>
        <p:spPr bwMode="auto">
          <a:xfrm>
            <a:off x="2895600" y="4572000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29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</TotalTime>
  <Words>744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 Math</vt:lpstr>
      <vt:lpstr>Open Sans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kien-dev</cp:lastModifiedBy>
  <cp:revision>49</cp:revision>
  <dcterms:created xsi:type="dcterms:W3CDTF">2011-12-29T13:26:08Z</dcterms:created>
  <dcterms:modified xsi:type="dcterms:W3CDTF">2022-01-16T09:32:55Z</dcterms:modified>
</cp:coreProperties>
</file>