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84" r:id="rId11"/>
    <p:sldId id="263" r:id="rId12"/>
    <p:sldId id="272" r:id="rId13"/>
    <p:sldId id="285" r:id="rId14"/>
    <p:sldId id="274" r:id="rId15"/>
    <p:sldId id="275" r:id="rId16"/>
    <p:sldId id="277" r:id="rId17"/>
    <p:sldId id="286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F5A2978-4CCD-4003-AEB5-CB2FA92DFF19}">
          <p14:sldIdLst>
            <p14:sldId id="258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84"/>
            <p14:sldId id="263"/>
            <p14:sldId id="272"/>
            <p14:sldId id="285"/>
            <p14:sldId id="274"/>
            <p14:sldId id="275"/>
            <p14:sldId id="277"/>
            <p14:sldId id="286"/>
            <p14:sldId id="278"/>
            <p14:sldId id="279"/>
            <p14:sldId id="280"/>
            <p14:sldId id="281"/>
            <p14:sldId id="282"/>
          </p14:sldIdLst>
        </p14:section>
        <p14:section name="Mục Chưa có tên" id="{526791E7-FB70-4A06-A0AC-19860D3BA50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CC00"/>
    <a:srgbClr val="FF3399"/>
    <a:srgbClr val="0000CC"/>
    <a:srgbClr val="99CC00"/>
    <a:srgbClr val="00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A998C-C230-41A9-AC79-2286B52DD858}" type="datetimeFigureOut">
              <a:rPr lang="vi-VN" smtClean="0"/>
              <a:pPr/>
              <a:t>04/04/2022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6F3B0-1135-4CE8-8DBD-E618FF7B04B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682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SimSun" panose="02010600030101010101" pitchFamily="2" charset="-122"/>
            </a:endParaRPr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096300A-E279-49E7-AA48-2E0C3AA88D22}" type="slidenum">
              <a:rPr lang="zh-CN" altLang="en-US" sz="120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18</a:t>
            </a:fld>
            <a:endParaRPr lang="zh-CN" altLang="en-US" sz="1200">
              <a:solidFill>
                <a:srgbClr val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774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A8C35-F07B-4E3D-8D2C-B90EB84977E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F065-C9AE-4D86-AC73-B1B98500A4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7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B54DF-D756-4BC9-BF8F-F260D9C9C1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3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D0F96-AC31-46B3-B29D-9E86BD9F0A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7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F3BE2-2475-41E6-A82B-4B6DC60BDA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9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95841-C3DD-46C2-97F1-F2C1F394CF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4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9B715-356E-4D2A-AF41-20FA26F4FA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3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8A07C-C2A8-4579-9EC6-C1A2BC1B44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8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7EA16-1203-4957-BA54-DE580F8AFC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6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CC162-CE4F-457A-8CB5-15DD91BEC38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CBF0-C91D-4F35-AA97-9D38B69D99C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5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4C6A9-E66F-4E9A-91C9-CF84EB9E78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9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D4CA54-2055-4444-8702-E9DF77B635E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5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1.wav"/><Relationship Id="rId7" Type="http://schemas.openxmlformats.org/officeDocument/2006/relationships/slide" Target="slide14.xml"/><Relationship Id="rId12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11" Type="http://schemas.openxmlformats.org/officeDocument/2006/relationships/image" Target="../media/image22.wmf"/><Relationship Id="rId5" Type="http://schemas.openxmlformats.org/officeDocument/2006/relationships/audio" Target="../media/audio3.wav"/><Relationship Id="rId10" Type="http://schemas.openxmlformats.org/officeDocument/2006/relationships/oleObject" Target="../embeddings/oleObject1.bin"/><Relationship Id="rId4" Type="http://schemas.openxmlformats.org/officeDocument/2006/relationships/audio" Target="../media/audio2.wav"/><Relationship Id="rId9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slide" Target="slide3.xml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1.wav"/><Relationship Id="rId7" Type="http://schemas.openxmlformats.org/officeDocument/2006/relationships/slide" Target="slide14.xml"/><Relationship Id="rId12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4.wav"/><Relationship Id="rId11" Type="http://schemas.openxmlformats.org/officeDocument/2006/relationships/image" Target="../media/image22.wmf"/><Relationship Id="rId5" Type="http://schemas.openxmlformats.org/officeDocument/2006/relationships/audio" Target="../media/audio3.wav"/><Relationship Id="rId10" Type="http://schemas.openxmlformats.org/officeDocument/2006/relationships/oleObject" Target="../embeddings/oleObject2.bin"/><Relationship Id="rId4" Type="http://schemas.openxmlformats.org/officeDocument/2006/relationships/audio" Target="../media/audio2.wav"/><Relationship Id="rId9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1.wav"/><Relationship Id="rId7" Type="http://schemas.openxmlformats.org/officeDocument/2006/relationships/slide" Target="slide14.xml"/><Relationship Id="rId12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4.wav"/><Relationship Id="rId11" Type="http://schemas.openxmlformats.org/officeDocument/2006/relationships/image" Target="../media/image22.wmf"/><Relationship Id="rId5" Type="http://schemas.openxmlformats.org/officeDocument/2006/relationships/audio" Target="../media/audio3.wav"/><Relationship Id="rId10" Type="http://schemas.openxmlformats.org/officeDocument/2006/relationships/oleObject" Target="../embeddings/oleObject3.bin"/><Relationship Id="rId4" Type="http://schemas.openxmlformats.org/officeDocument/2006/relationships/audio" Target="../media/audio2.wav"/><Relationship Id="rId9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1.wav"/><Relationship Id="rId7" Type="http://schemas.openxmlformats.org/officeDocument/2006/relationships/slide" Target="slide14.xml"/><Relationship Id="rId12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audio" Target="../media/audio4.wav"/><Relationship Id="rId11" Type="http://schemas.openxmlformats.org/officeDocument/2006/relationships/image" Target="../media/image22.wmf"/><Relationship Id="rId5" Type="http://schemas.openxmlformats.org/officeDocument/2006/relationships/audio" Target="../media/audio3.wav"/><Relationship Id="rId10" Type="http://schemas.openxmlformats.org/officeDocument/2006/relationships/oleObject" Target="../embeddings/oleObject4.bin"/><Relationship Id="rId4" Type="http://schemas.openxmlformats.org/officeDocument/2006/relationships/audio" Target="../media/audio2.wav"/><Relationship Id="rId9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8.xml"/><Relationship Id="rId18" Type="http://schemas.openxmlformats.org/officeDocument/2006/relationships/image" Target="../media/image12.png"/><Relationship Id="rId3" Type="http://schemas.openxmlformats.org/officeDocument/2006/relationships/slide" Target="slide4.xml"/><Relationship Id="rId7" Type="http://schemas.microsoft.com/office/2007/relationships/hdphoto" Target="../media/hdphoto4.wdp"/><Relationship Id="rId12" Type="http://schemas.openxmlformats.org/officeDocument/2006/relationships/image" Target="../media/image11.gif"/><Relationship Id="rId17" Type="http://schemas.openxmlformats.org/officeDocument/2006/relationships/slide" Target="slide7.xml"/><Relationship Id="rId2" Type="http://schemas.openxmlformats.org/officeDocument/2006/relationships/image" Target="../media/image6.png"/><Relationship Id="rId16" Type="http://schemas.openxmlformats.org/officeDocument/2006/relationships/slide" Target="slide6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slide" Target="slide5.xml"/><Relationship Id="rId10" Type="http://schemas.openxmlformats.org/officeDocument/2006/relationships/image" Target="../media/image10.png"/><Relationship Id="rId19" Type="http://schemas.microsoft.com/office/2007/relationships/hdphoto" Target="../media/hdphoto7.wdp"/><Relationship Id="rId4" Type="http://schemas.openxmlformats.org/officeDocument/2006/relationships/image" Target="../media/image7.png"/><Relationship Id="rId9" Type="http://schemas.microsoft.com/office/2007/relationships/hdphoto" Target="../media/hdphoto5.wdp"/><Relationship Id="rId1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>
            <a:extLst>
              <a:ext uri="{FF2B5EF4-FFF2-40B4-BE49-F238E27FC236}">
                <a16:creationId xmlns:a16="http://schemas.microsoft.com/office/drawing/2014/main" id="{625C2589-EAAA-4574-A453-3CC381D959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6250" y="2590800"/>
            <a:ext cx="8839199" cy="19315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vi-VN" sz="3600" b="1" kern="10" baseline="3000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  <a:t>Ôn tập về đo diện tích và đo thể </a:t>
            </a:r>
            <a:r>
              <a:rPr lang="vi-VN" sz="3600" b="1" kern="10" baseline="3000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  <a:t>tích</a:t>
            </a:r>
            <a:endParaRPr lang="en-US" sz="3600" b="1" kern="10" baseline="30000" dirty="0" smtClean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Palatino Linotype"/>
            </a:endParaRPr>
          </a:p>
          <a:p>
            <a:pPr algn="ctr" eaLnBrk="0" fontAlgn="base" hangingPunct="0">
              <a:spcBef>
                <a:spcPct val="0"/>
              </a:spcBef>
            </a:pPr>
            <a:r>
              <a:rPr lang="en-US" sz="3600" b="1" kern="10" baseline="3000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  <a:t>(</a:t>
            </a:r>
            <a:r>
              <a:rPr lang="en-US" sz="3600" b="1" kern="10" baseline="3000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  <a:t>tiếp</a:t>
            </a:r>
            <a:r>
              <a:rPr lang="en-US" sz="3600" b="1" kern="10" baseline="3000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  <a:t> </a:t>
            </a:r>
            <a:r>
              <a:rPr lang="en-US" sz="3600" b="1" kern="10" baseline="3000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  <a:t>theo</a:t>
            </a:r>
            <a:r>
              <a:rPr lang="en-US" sz="3600" b="1" kern="10" baseline="3000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  <a:t>)</a:t>
            </a:r>
            <a:endParaRPr lang="en-US" sz="3600" b="1" kern="10" baseline="3000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33CC33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5" name="WordArt 6">
            <a:extLst>
              <a:ext uri="{FF2B5EF4-FFF2-40B4-BE49-F238E27FC236}">
                <a16:creationId xmlns:a16="http://schemas.microsoft.com/office/drawing/2014/main" id="{4E863355-51E2-470F-A61B-95116A0584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45875" y="1359877"/>
            <a:ext cx="2216725" cy="6975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kern="10" baseline="30000" dirty="0" err="1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b="1" u="sng" kern="10" baseline="30000" dirty="0">
              <a:ln w="9525">
                <a:solidFill>
                  <a:srgbClr val="FFFF99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893814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279400"/>
            <a:ext cx="810895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1828800" y="3810000"/>
            <a:ext cx="6172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kern="10" dirty="0" smtClean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3600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0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52400" y="1325562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u="sng" baseline="0" dirty="0" err="1" smtClean="0">
                <a:solidFill>
                  <a:srgbClr val="800000"/>
                </a:solidFill>
                <a:latin typeface="+mn-lt"/>
              </a:rPr>
              <a:t>Bài</a:t>
            </a:r>
            <a:r>
              <a:rPr lang="en-US" altLang="en-US" sz="3200" b="1" u="sng" baseline="0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en-US" altLang="en-US" sz="3200" b="1" u="sng" baseline="0" dirty="0" smtClean="0">
                <a:solidFill>
                  <a:srgbClr val="800000"/>
                </a:solidFill>
                <a:latin typeface="+mn-lt"/>
              </a:rPr>
              <a:t>1</a:t>
            </a:r>
            <a:r>
              <a:rPr lang="en-US" altLang="en-US" sz="3200" b="1" baseline="0" dirty="0" smtClean="0">
                <a:solidFill>
                  <a:srgbClr val="800000"/>
                </a:solidFill>
                <a:latin typeface="+mn-lt"/>
              </a:rPr>
              <a:t>.</a:t>
            </a:r>
            <a:endParaRPr lang="en-US" altLang="en-US" sz="3200" b="1" u="sng" baseline="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163638" y="1857367"/>
            <a:ext cx="37096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latin typeface="Times New Roman" pitchFamily="18" charset="0"/>
              </a:rPr>
              <a:t>8m</a:t>
            </a:r>
            <a:r>
              <a:rPr lang="en-US" altLang="en-US" sz="2800" b="1" dirty="0">
                <a:latin typeface="Times New Roman" pitchFamily="18" charset="0"/>
              </a:rPr>
              <a:t>2</a:t>
            </a:r>
            <a:r>
              <a:rPr lang="en-US" altLang="en-US" sz="2800" b="1" baseline="0" dirty="0">
                <a:latin typeface="Times New Roman" pitchFamily="18" charset="0"/>
              </a:rPr>
              <a:t>  5dm</a:t>
            </a:r>
            <a:r>
              <a:rPr lang="en-US" altLang="en-US" sz="2800" b="1" dirty="0">
                <a:latin typeface="Times New Roman" pitchFamily="18" charset="0"/>
              </a:rPr>
              <a:t>2</a:t>
            </a:r>
            <a:r>
              <a:rPr lang="en-US" altLang="en-US" sz="2800" b="1" baseline="0" dirty="0">
                <a:latin typeface="Times New Roman" pitchFamily="18" charset="0"/>
              </a:rPr>
              <a:t> …  8,05m</a:t>
            </a:r>
            <a:r>
              <a:rPr lang="en-US" altLang="en-US" sz="2800" b="1" dirty="0">
                <a:latin typeface="Times New Roman" pitchFamily="18" charset="0"/>
              </a:rPr>
              <a:t>2</a:t>
            </a:r>
            <a:r>
              <a:rPr lang="en-US" altLang="en-US" sz="2800" b="1" baseline="0" dirty="0">
                <a:latin typeface="Times New Roman" pitchFamily="18" charset="0"/>
              </a:rPr>
              <a:t>   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999102" y="3615890"/>
            <a:ext cx="32608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latin typeface="Times New Roman" pitchFamily="18" charset="0"/>
              </a:rPr>
              <a:t>8m</a:t>
            </a:r>
            <a:r>
              <a:rPr lang="en-US" altLang="en-US" sz="2800" b="1" dirty="0">
                <a:latin typeface="Times New Roman" pitchFamily="18" charset="0"/>
              </a:rPr>
              <a:t>2</a:t>
            </a:r>
            <a:r>
              <a:rPr lang="en-US" altLang="en-US" sz="2800" b="1" baseline="0" dirty="0">
                <a:latin typeface="Times New Roman" pitchFamily="18" charset="0"/>
              </a:rPr>
              <a:t>  5dm</a:t>
            </a:r>
            <a:r>
              <a:rPr lang="en-US" altLang="en-US" sz="2800" b="1" dirty="0">
                <a:latin typeface="Times New Roman" pitchFamily="18" charset="0"/>
              </a:rPr>
              <a:t>2</a:t>
            </a:r>
            <a:r>
              <a:rPr lang="en-US" altLang="en-US" sz="2800" b="1" baseline="0" dirty="0">
                <a:latin typeface="Times New Roman" pitchFamily="18" charset="0"/>
              </a:rPr>
              <a:t> …  8,5m</a:t>
            </a:r>
            <a:r>
              <a:rPr lang="en-US" altLang="en-US" sz="2800" b="1" dirty="0">
                <a:latin typeface="Times New Roman" pitchFamily="18" charset="0"/>
              </a:rPr>
              <a:t>2</a:t>
            </a:r>
            <a:endParaRPr lang="en-US" altLang="en-US" sz="2800" b="1" baseline="0" dirty="0">
              <a:latin typeface="Times New Roman" pitchFamily="18" charset="0"/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952098" y="5277450"/>
            <a:ext cx="3619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latin typeface="Times New Roman" pitchFamily="18" charset="0"/>
              </a:rPr>
              <a:t>8m</a:t>
            </a:r>
            <a:r>
              <a:rPr lang="en-US" altLang="en-US" sz="2800" b="1" dirty="0">
                <a:latin typeface="Times New Roman" pitchFamily="18" charset="0"/>
              </a:rPr>
              <a:t>2</a:t>
            </a:r>
            <a:r>
              <a:rPr lang="en-US" altLang="en-US" sz="2800" b="1" baseline="0" dirty="0">
                <a:latin typeface="Times New Roman" pitchFamily="18" charset="0"/>
              </a:rPr>
              <a:t> 5dm</a:t>
            </a:r>
            <a:r>
              <a:rPr lang="en-US" altLang="en-US" sz="2800" b="1" dirty="0">
                <a:latin typeface="Times New Roman" pitchFamily="18" charset="0"/>
              </a:rPr>
              <a:t>2</a:t>
            </a:r>
            <a:r>
              <a:rPr lang="en-US" altLang="en-US" sz="2800" b="1" baseline="0" dirty="0">
                <a:latin typeface="Times New Roman" pitchFamily="18" charset="0"/>
              </a:rPr>
              <a:t> …  8,005m</a:t>
            </a:r>
            <a:r>
              <a:rPr lang="en-US" altLang="en-US" sz="2800" b="1" dirty="0">
                <a:latin typeface="Times New Roman" pitchFamily="18" charset="0"/>
              </a:rPr>
              <a:t>2</a:t>
            </a:r>
            <a:endParaRPr lang="en-US" altLang="en-US" sz="2800" b="1" baseline="0" dirty="0">
              <a:latin typeface="Times New Roman" pitchFamily="18" charset="0"/>
            </a:endParaRP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5029200" y="1893033"/>
            <a:ext cx="3520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solidFill>
                  <a:srgbClr val="800000"/>
                </a:solidFill>
                <a:latin typeface="Times New Roman" pitchFamily="18" charset="0"/>
              </a:rPr>
              <a:t>7m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</a:rPr>
              <a:t>3 </a:t>
            </a:r>
            <a:r>
              <a:rPr lang="en-US" altLang="en-US" sz="2800" b="1" baseline="0" dirty="0">
                <a:solidFill>
                  <a:srgbClr val="800000"/>
                </a:solidFill>
                <a:latin typeface="Times New Roman" pitchFamily="18" charset="0"/>
              </a:rPr>
              <a:t>5dm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</a:rPr>
              <a:t>3</a:t>
            </a:r>
            <a:r>
              <a:rPr lang="en-US" altLang="en-US" sz="2800" b="1" baseline="0" dirty="0">
                <a:solidFill>
                  <a:srgbClr val="800000"/>
                </a:solidFill>
                <a:latin typeface="Times New Roman" pitchFamily="18" charset="0"/>
              </a:rPr>
              <a:t> … 7,005m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</a:rPr>
              <a:t>3</a:t>
            </a:r>
            <a:endParaRPr lang="en-US" altLang="en-US" sz="2800" b="1" baseline="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2886965" y="1772419"/>
            <a:ext cx="512972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baseline="0" dirty="0">
                <a:solidFill>
                  <a:srgbClr val="FF0000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5BD3D40C-2D3F-452F-8963-E1ABA9A6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16" y="2057400"/>
            <a:ext cx="878586" cy="1938992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  <a:extLst/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40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fontAlgn="base">
              <a:spcAft>
                <a:spcPct val="0"/>
              </a:spcAft>
            </a:pPr>
            <a:r>
              <a:rPr lang="en-US" altLang="en-US" sz="40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altLang="en-US" sz="40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40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Aft>
                <a:spcPct val="0"/>
              </a:spcAft>
            </a:pPr>
            <a:r>
              <a:rPr lang="en-US" altLang="en-US" sz="40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757DFFD2-E53A-4418-8C77-0B3C7F801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330" y="5185117"/>
            <a:ext cx="512972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baseline="0" dirty="0">
                <a:solidFill>
                  <a:srgbClr val="FF00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D79F537F-8DED-4D68-B823-F9062D494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231" y="3570051"/>
            <a:ext cx="512972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baseline="0" dirty="0">
                <a:solidFill>
                  <a:srgbClr val="FF0000"/>
                </a:solidFill>
                <a:latin typeface="Times New Roman" pitchFamily="18" charset="0"/>
              </a:rPr>
              <a:t>&lt;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0069270C-8B8C-4370-9C09-E56B91AA6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332" y="3647851"/>
            <a:ext cx="31406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solidFill>
                  <a:srgbClr val="800000"/>
                </a:solidFill>
                <a:latin typeface="Times New Roman" pitchFamily="18" charset="0"/>
              </a:rPr>
              <a:t>7m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</a:rPr>
              <a:t>3 </a:t>
            </a:r>
            <a:r>
              <a:rPr lang="en-US" altLang="en-US" sz="2800" b="1" baseline="0" dirty="0">
                <a:solidFill>
                  <a:srgbClr val="800000"/>
                </a:solidFill>
                <a:latin typeface="Times New Roman" pitchFamily="18" charset="0"/>
              </a:rPr>
              <a:t>5dm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</a:rPr>
              <a:t>3</a:t>
            </a:r>
            <a:r>
              <a:rPr lang="en-US" altLang="en-US" sz="2800" b="1" baseline="0" dirty="0">
                <a:solidFill>
                  <a:srgbClr val="800000"/>
                </a:solidFill>
                <a:latin typeface="Times New Roman" pitchFamily="18" charset="0"/>
              </a:rPr>
              <a:t> … 7,5 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</a:rPr>
              <a:t>3</a:t>
            </a:r>
            <a:endParaRPr lang="en-US" altLang="en-US" sz="2800" b="1" baseline="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8454FB65-66EF-4A3E-8CF8-DE6537E1B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2408" y="5250980"/>
            <a:ext cx="38587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solidFill>
                  <a:srgbClr val="800000"/>
                </a:solidFill>
                <a:latin typeface="Times New Roman" pitchFamily="18" charset="0"/>
              </a:rPr>
              <a:t>2,94dm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</a:rPr>
              <a:t>3</a:t>
            </a:r>
            <a:r>
              <a:rPr lang="en-US" altLang="en-US" sz="2800" b="1" baseline="0" dirty="0">
                <a:solidFill>
                  <a:srgbClr val="800000"/>
                </a:solidFill>
                <a:latin typeface="Times New Roman" pitchFamily="18" charset="0"/>
              </a:rPr>
              <a:t> …  2dm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</a:rPr>
              <a:t>3 </a:t>
            </a:r>
            <a:r>
              <a:rPr lang="en-US" altLang="en-US" sz="2800" b="1" baseline="0" dirty="0">
                <a:solidFill>
                  <a:srgbClr val="800000"/>
                </a:solidFill>
                <a:latin typeface="Times New Roman" pitchFamily="18" charset="0"/>
              </a:rPr>
              <a:t>94cm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</a:rPr>
              <a:t>3</a:t>
            </a:r>
            <a:endParaRPr lang="en-US" altLang="en-US" sz="2800" b="1" baseline="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A1C192E2-98B0-4E6E-AD69-12C899CA1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910" y="1807571"/>
            <a:ext cx="512972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baseline="0" dirty="0">
                <a:solidFill>
                  <a:srgbClr val="FF0000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2C8E4AF5-6D8E-4274-9084-661EBA81C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787" y="3553498"/>
            <a:ext cx="512972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baseline="0" dirty="0">
                <a:solidFill>
                  <a:srgbClr val="FF0000"/>
                </a:solidFill>
                <a:latin typeface="Times New Roman" pitchFamily="18" charset="0"/>
              </a:rPr>
              <a:t>&lt;</a:t>
            </a: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C00E4BF7-1B5A-4243-AE86-DE7737F42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8828" y="5171262"/>
            <a:ext cx="512972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baseline="0" dirty="0">
                <a:solidFill>
                  <a:srgbClr val="FF00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3" name="Ngoặc móc Phải 2">
            <a:extLst>
              <a:ext uri="{FF2B5EF4-FFF2-40B4-BE49-F238E27FC236}">
                <a16:creationId xmlns:a16="http://schemas.microsoft.com/office/drawing/2014/main" id="{A553B8B4-9CDC-410E-A48F-3075EF339BDF}"/>
              </a:ext>
            </a:extLst>
          </p:cNvPr>
          <p:cNvSpPr/>
          <p:nvPr/>
        </p:nvSpPr>
        <p:spPr bwMode="auto">
          <a:xfrm rot="5400000">
            <a:off x="1804804" y="1853452"/>
            <a:ext cx="329920" cy="1279587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Ngoặc móc Phải 29">
            <a:extLst>
              <a:ext uri="{FF2B5EF4-FFF2-40B4-BE49-F238E27FC236}">
                <a16:creationId xmlns:a16="http://schemas.microsoft.com/office/drawing/2014/main" id="{4726F2E1-4904-4252-A47C-4144E314E2CD}"/>
              </a:ext>
            </a:extLst>
          </p:cNvPr>
          <p:cNvSpPr/>
          <p:nvPr/>
        </p:nvSpPr>
        <p:spPr bwMode="auto">
          <a:xfrm rot="5400000">
            <a:off x="1638471" y="3561976"/>
            <a:ext cx="329920" cy="1279587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Ngoặc móc Phải 30">
            <a:extLst>
              <a:ext uri="{FF2B5EF4-FFF2-40B4-BE49-F238E27FC236}">
                <a16:creationId xmlns:a16="http://schemas.microsoft.com/office/drawing/2014/main" id="{FB3B92DB-4ACA-4E2B-A674-D7051735F96A}"/>
              </a:ext>
            </a:extLst>
          </p:cNvPr>
          <p:cNvSpPr/>
          <p:nvPr/>
        </p:nvSpPr>
        <p:spPr bwMode="auto">
          <a:xfrm rot="5400000">
            <a:off x="1565816" y="5253211"/>
            <a:ext cx="329920" cy="1279587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Ngoặc móc Phải 31">
            <a:extLst>
              <a:ext uri="{FF2B5EF4-FFF2-40B4-BE49-F238E27FC236}">
                <a16:creationId xmlns:a16="http://schemas.microsoft.com/office/drawing/2014/main" id="{1B52811B-B966-4B3A-8E98-5E96421DA32E}"/>
              </a:ext>
            </a:extLst>
          </p:cNvPr>
          <p:cNvSpPr/>
          <p:nvPr/>
        </p:nvSpPr>
        <p:spPr bwMode="auto">
          <a:xfrm rot="5400000">
            <a:off x="5617823" y="1871676"/>
            <a:ext cx="329920" cy="1279587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9ECAC9C7-E043-40AB-BA27-18FE232E1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957" y="2618733"/>
            <a:ext cx="12330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 smtClean="0">
                <a:solidFill>
                  <a:srgbClr val="00CC00"/>
                </a:solidFill>
                <a:latin typeface="Times New Roman" pitchFamily="18" charset="0"/>
              </a:rPr>
              <a:t>8,05m</a:t>
            </a:r>
            <a:r>
              <a:rPr lang="en-US" altLang="en-US" sz="2800" b="1" dirty="0" smtClean="0">
                <a:solidFill>
                  <a:srgbClr val="00CC00"/>
                </a:solidFill>
                <a:latin typeface="Times New Roman" pitchFamily="18" charset="0"/>
              </a:rPr>
              <a:t>2</a:t>
            </a:r>
            <a:endParaRPr lang="en-US" altLang="en-US" sz="2800" b="1" baseline="0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286D839E-A198-462B-BC78-ADD9EF60C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902" y="4355467"/>
            <a:ext cx="12330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 smtClean="0">
                <a:solidFill>
                  <a:srgbClr val="00CC00"/>
                </a:solidFill>
                <a:latin typeface="Times New Roman" pitchFamily="18" charset="0"/>
              </a:rPr>
              <a:t>8,05m</a:t>
            </a:r>
            <a:r>
              <a:rPr lang="en-US" altLang="en-US" sz="2800" b="1" dirty="0" smtClean="0">
                <a:solidFill>
                  <a:srgbClr val="00CC00"/>
                </a:solidFill>
                <a:latin typeface="Times New Roman" pitchFamily="18" charset="0"/>
              </a:rPr>
              <a:t>2</a:t>
            </a:r>
            <a:endParaRPr lang="en-US" altLang="en-US" sz="2800" b="1" baseline="0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36C72AC0-4C79-4AAE-A2DD-E33226D17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482" y="6016400"/>
            <a:ext cx="12330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 smtClean="0">
                <a:solidFill>
                  <a:srgbClr val="00CC00"/>
                </a:solidFill>
                <a:latin typeface="Times New Roman" pitchFamily="18" charset="0"/>
              </a:rPr>
              <a:t>8,05m</a:t>
            </a:r>
            <a:r>
              <a:rPr lang="en-US" altLang="en-US" sz="2800" b="1" dirty="0" smtClean="0">
                <a:solidFill>
                  <a:srgbClr val="00CC00"/>
                </a:solidFill>
                <a:latin typeface="Times New Roman" pitchFamily="18" charset="0"/>
              </a:rPr>
              <a:t>2</a:t>
            </a:r>
            <a:endParaRPr lang="en-US" altLang="en-US" sz="2800" b="1" baseline="0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38" name="Ngoặc móc Phải 37">
            <a:extLst>
              <a:ext uri="{FF2B5EF4-FFF2-40B4-BE49-F238E27FC236}">
                <a16:creationId xmlns:a16="http://schemas.microsoft.com/office/drawing/2014/main" id="{27D9B6A4-9C76-465D-B258-D44859A32525}"/>
              </a:ext>
            </a:extLst>
          </p:cNvPr>
          <p:cNvSpPr/>
          <p:nvPr/>
        </p:nvSpPr>
        <p:spPr bwMode="auto">
          <a:xfrm rot="5400000">
            <a:off x="5572651" y="3664277"/>
            <a:ext cx="329920" cy="1279587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Ngoặc móc Phải 38">
            <a:extLst>
              <a:ext uri="{FF2B5EF4-FFF2-40B4-BE49-F238E27FC236}">
                <a16:creationId xmlns:a16="http://schemas.microsoft.com/office/drawing/2014/main" id="{2E97BB67-8C55-49EE-8F9D-05E9A4BB13D7}"/>
              </a:ext>
            </a:extLst>
          </p:cNvPr>
          <p:cNvSpPr/>
          <p:nvPr/>
        </p:nvSpPr>
        <p:spPr bwMode="auto">
          <a:xfrm rot="5400000">
            <a:off x="7536316" y="5242855"/>
            <a:ext cx="329920" cy="1279587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0715F330-B160-49B9-9D88-E970959C5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989" y="2674524"/>
            <a:ext cx="14125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 smtClean="0">
                <a:solidFill>
                  <a:srgbClr val="FF9900"/>
                </a:solidFill>
                <a:latin typeface="Times New Roman" pitchFamily="18" charset="0"/>
              </a:rPr>
              <a:t>7,005m</a:t>
            </a:r>
            <a:r>
              <a:rPr lang="en-US" altLang="en-US" sz="2800" b="1" dirty="0" smtClean="0">
                <a:solidFill>
                  <a:srgbClr val="FF9900"/>
                </a:solidFill>
                <a:latin typeface="Times New Roman" pitchFamily="18" charset="0"/>
              </a:rPr>
              <a:t>3</a:t>
            </a:r>
            <a:endParaRPr lang="en-US" altLang="en-US" sz="2800" b="1" baseline="0" dirty="0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00B10694-FE8B-4BEC-A5BE-87A483A52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10" y="4395957"/>
            <a:ext cx="14125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 smtClean="0">
                <a:solidFill>
                  <a:srgbClr val="FF9900"/>
                </a:solidFill>
                <a:latin typeface="Times New Roman" pitchFamily="18" charset="0"/>
              </a:rPr>
              <a:t>7,005m</a:t>
            </a:r>
            <a:r>
              <a:rPr lang="en-US" altLang="en-US" sz="2800" b="1" dirty="0" smtClean="0">
                <a:solidFill>
                  <a:srgbClr val="FF9900"/>
                </a:solidFill>
                <a:latin typeface="Times New Roman" pitchFamily="18" charset="0"/>
              </a:rPr>
              <a:t>3</a:t>
            </a:r>
            <a:endParaRPr lang="en-US" altLang="en-US" sz="2800" b="1" baseline="0" dirty="0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42" name="Text Box 10">
            <a:extLst>
              <a:ext uri="{FF2B5EF4-FFF2-40B4-BE49-F238E27FC236}">
                <a16:creationId xmlns:a16="http://schemas.microsoft.com/office/drawing/2014/main" id="{36E4DD3B-EE2A-40E7-8D16-D9EE9ECF2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570" y="5937782"/>
            <a:ext cx="14125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 smtClean="0">
                <a:solidFill>
                  <a:srgbClr val="FF9900"/>
                </a:solidFill>
                <a:latin typeface="Times New Roman" pitchFamily="18" charset="0"/>
              </a:rPr>
              <a:t>2,094m</a:t>
            </a:r>
            <a:r>
              <a:rPr lang="en-US" altLang="en-US" sz="2800" b="1" dirty="0" smtClean="0">
                <a:solidFill>
                  <a:srgbClr val="FF9900"/>
                </a:solidFill>
                <a:latin typeface="Times New Roman" pitchFamily="18" charset="0"/>
              </a:rPr>
              <a:t>3</a:t>
            </a:r>
            <a:endParaRPr lang="en-US" altLang="en-US" sz="2800" b="1" baseline="0" dirty="0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04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da-DK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ÔN TẬP VỀ ĐO DIỆN TÍCH VÀ ĐO THỂ TÍCH</a:t>
            </a:r>
          </a:p>
          <a:p>
            <a:pPr algn="ctr"/>
            <a:r>
              <a:rPr lang="da-DK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(tiếp theo)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8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/>
      <p:bldP spid="6149" grpId="0"/>
      <p:bldP spid="6150" grpId="0"/>
      <p:bldP spid="6152" grpId="0"/>
      <p:bldP spid="36878" grpId="0" animBg="1"/>
      <p:bldP spid="20" grpId="0" animBg="1"/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7" grpId="0" animBg="1"/>
      <p:bldP spid="3" grpId="0" animBg="1"/>
      <p:bldP spid="30" grpId="0" animBg="1"/>
      <p:bldP spid="31" grpId="0" animBg="1"/>
      <p:bldP spid="32" grpId="0" animBg="1"/>
      <p:bldP spid="35" grpId="0"/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152400" y="1536918"/>
            <a:ext cx="8839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thửa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ruộng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chữ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nhật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chiều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dài</a:t>
            </a:r>
            <a:r>
              <a:rPr lang="en-US" altLang="vi-VN" sz="2800" b="1" dirty="0">
                <a:latin typeface="Times New Roman" panose="02020603050405020304" pitchFamily="18" charset="0"/>
              </a:rPr>
              <a:t> 150 m,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chiều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rộng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2800" b="1" dirty="0">
                <a:latin typeface="Times New Roman" panose="02020603050405020304" pitchFamily="18" charset="0"/>
              </a:rPr>
              <a:t> 2/3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chiều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dài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Trung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bình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cứ</a:t>
            </a:r>
            <a:r>
              <a:rPr lang="en-US" altLang="vi-VN" sz="2800" b="1" dirty="0">
                <a:latin typeface="Times New Roman" panose="02020603050405020304" pitchFamily="18" charset="0"/>
              </a:rPr>
              <a:t> 100m</a:t>
            </a:r>
            <a:r>
              <a:rPr lang="en-US" altLang="vi-VN" sz="28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thửa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ruộng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</a:rPr>
              <a:t> 60kg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thóc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Hỏi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trên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cả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thửa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ruộng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bao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nhiêu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tấn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thóc</a:t>
            </a:r>
            <a:r>
              <a:rPr lang="en-US" altLang="vi-VN" sz="2800" b="1" dirty="0"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9230" name="Text Box 32"/>
          <p:cNvSpPr txBox="1">
            <a:spLocks noChangeArrowheads="1"/>
          </p:cNvSpPr>
          <p:nvPr/>
        </p:nvSpPr>
        <p:spPr bwMode="auto">
          <a:xfrm>
            <a:off x="228600" y="1000780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folHlink"/>
                </a:solidFill>
              </a:rPr>
              <a:t>Bài</a:t>
            </a:r>
            <a:r>
              <a:rPr lang="en-US" altLang="vi-VN" sz="2800" b="1" u="sng" dirty="0">
                <a:solidFill>
                  <a:schemeClr val="folHlink"/>
                </a:solidFill>
              </a:rPr>
              <a:t> </a:t>
            </a:r>
            <a:r>
              <a:rPr lang="en-US" altLang="vi-VN" sz="2800" b="1" u="sng" dirty="0" smtClean="0">
                <a:solidFill>
                  <a:schemeClr val="folHlink"/>
                </a:solidFill>
              </a:rPr>
              <a:t>2</a:t>
            </a:r>
            <a:r>
              <a:rPr lang="en-US" altLang="vi-VN" sz="2800" b="1" dirty="0" smtClean="0">
                <a:solidFill>
                  <a:schemeClr val="folHlink"/>
                </a:solidFill>
              </a:rPr>
              <a:t>.</a:t>
            </a:r>
            <a:endParaRPr lang="en-US" altLang="vi-VN" sz="2800" b="1" u="sng" dirty="0">
              <a:solidFill>
                <a:schemeClr val="folHlink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91840" y="371648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u="sng" dirty="0" err="1">
                <a:solidFill>
                  <a:srgbClr val="FF0000"/>
                </a:solidFill>
              </a:rPr>
              <a:t>Tóm</a:t>
            </a:r>
            <a:r>
              <a:rPr lang="en-US" altLang="vi-VN" b="1" u="sng" dirty="0">
                <a:solidFill>
                  <a:srgbClr val="FF0000"/>
                </a:solidFill>
              </a:rPr>
              <a:t> </a:t>
            </a:r>
            <a:r>
              <a:rPr lang="en-US" altLang="vi-VN" b="1" u="sng" dirty="0" err="1">
                <a:solidFill>
                  <a:srgbClr val="FF0000"/>
                </a:solidFill>
              </a:rPr>
              <a:t>tắt</a:t>
            </a:r>
            <a:r>
              <a:rPr lang="en-US" altLang="vi-VN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374900" y="3733800"/>
            <a:ext cx="50165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 err="1"/>
              <a:t>C</a:t>
            </a:r>
            <a:r>
              <a:rPr lang="en-US" altLang="vi-VN" b="1" dirty="0" err="1" smtClean="0"/>
              <a:t>hiều</a:t>
            </a:r>
            <a:r>
              <a:rPr lang="en-US" altLang="vi-VN" b="1" dirty="0" smtClean="0"/>
              <a:t> </a:t>
            </a:r>
            <a:r>
              <a:rPr lang="en-US" altLang="vi-VN" b="1" dirty="0" err="1"/>
              <a:t>dài</a:t>
            </a:r>
            <a:r>
              <a:rPr lang="en-US" altLang="vi-VN" b="1" dirty="0"/>
              <a:t>     </a:t>
            </a:r>
            <a:r>
              <a:rPr lang="en-US" altLang="vi-VN" b="1" dirty="0" smtClean="0"/>
              <a:t>:   150m.</a:t>
            </a:r>
            <a:endParaRPr lang="en-US" altLang="vi-VN" b="1" dirty="0"/>
          </a:p>
          <a:p>
            <a:pPr eaLnBrk="1" hangingPunct="1">
              <a:spcBef>
                <a:spcPct val="50000"/>
              </a:spcBef>
            </a:pPr>
            <a:r>
              <a:rPr lang="en-US" altLang="vi-VN" b="1" dirty="0" err="1"/>
              <a:t>C</a:t>
            </a:r>
            <a:r>
              <a:rPr lang="en-US" altLang="vi-VN" b="1" dirty="0" err="1" smtClean="0"/>
              <a:t>hiều</a:t>
            </a:r>
            <a:r>
              <a:rPr lang="en-US" altLang="vi-VN" b="1" dirty="0" smtClean="0"/>
              <a:t> </a:t>
            </a:r>
            <a:r>
              <a:rPr lang="en-US" altLang="vi-VN" b="1" dirty="0" err="1"/>
              <a:t>rộng</a:t>
            </a:r>
            <a:r>
              <a:rPr lang="en-US" altLang="vi-VN" b="1" dirty="0"/>
              <a:t>  </a:t>
            </a:r>
            <a:r>
              <a:rPr lang="en-US" altLang="vi-VN" b="1" dirty="0" smtClean="0"/>
              <a:t>=  </a:t>
            </a:r>
            <a:r>
              <a:rPr lang="en-US" altLang="vi-VN" b="1" dirty="0"/>
              <a:t>2/3 </a:t>
            </a:r>
            <a:r>
              <a:rPr lang="en-US" altLang="vi-VN" b="1" dirty="0" err="1"/>
              <a:t>chiều</a:t>
            </a:r>
            <a:r>
              <a:rPr lang="en-US" altLang="vi-VN" b="1" dirty="0"/>
              <a:t> </a:t>
            </a:r>
            <a:r>
              <a:rPr lang="en-US" altLang="vi-VN" b="1" dirty="0" err="1" smtClean="0"/>
              <a:t>dài</a:t>
            </a:r>
            <a:r>
              <a:rPr lang="en-US" altLang="vi-VN" b="1" dirty="0" smtClean="0"/>
              <a:t>.</a:t>
            </a:r>
            <a:endParaRPr lang="en-US" altLang="vi-VN" b="1" dirty="0"/>
          </a:p>
          <a:p>
            <a:pPr eaLnBrk="1" hangingPunct="1">
              <a:spcBef>
                <a:spcPct val="50000"/>
              </a:spcBef>
            </a:pPr>
            <a:r>
              <a:rPr lang="en-US" altLang="vi-VN" b="1" dirty="0"/>
              <a:t>     100m</a:t>
            </a:r>
            <a:r>
              <a:rPr lang="en-US" altLang="vi-VN" b="1" baseline="30000" dirty="0"/>
              <a:t>2</a:t>
            </a:r>
            <a:r>
              <a:rPr lang="en-US" altLang="vi-VN" b="1" dirty="0"/>
              <a:t>     </a:t>
            </a:r>
            <a:r>
              <a:rPr lang="en-US" altLang="vi-VN" b="1" dirty="0" smtClean="0"/>
              <a:t>:  </a:t>
            </a:r>
            <a:r>
              <a:rPr lang="en-US" altLang="vi-VN" b="1" dirty="0"/>
              <a:t>60kg </a:t>
            </a:r>
            <a:r>
              <a:rPr lang="en-US" altLang="vi-VN" b="1" dirty="0" err="1" smtClean="0"/>
              <a:t>thóc</a:t>
            </a:r>
            <a:r>
              <a:rPr lang="en-US" altLang="vi-VN" b="1" dirty="0" smtClean="0"/>
              <a:t>.</a:t>
            </a:r>
            <a:endParaRPr lang="en-US" altLang="vi-VN" b="1" dirty="0"/>
          </a:p>
          <a:p>
            <a:pPr eaLnBrk="1" hangingPunct="1">
              <a:spcBef>
                <a:spcPct val="50000"/>
              </a:spcBef>
            </a:pPr>
            <a:r>
              <a:rPr lang="en-US" altLang="vi-VN" b="1" dirty="0" err="1"/>
              <a:t>C</a:t>
            </a:r>
            <a:r>
              <a:rPr lang="en-US" altLang="vi-VN" b="1" dirty="0" err="1" smtClean="0"/>
              <a:t>ả</a:t>
            </a:r>
            <a:r>
              <a:rPr lang="en-US" altLang="vi-VN" b="1" dirty="0" smtClean="0"/>
              <a:t> </a:t>
            </a:r>
            <a:r>
              <a:rPr lang="en-US" altLang="vi-VN" b="1" dirty="0" err="1"/>
              <a:t>thửa</a:t>
            </a:r>
            <a:r>
              <a:rPr lang="en-US" altLang="vi-VN" b="1" dirty="0"/>
              <a:t> </a:t>
            </a:r>
            <a:r>
              <a:rPr lang="en-US" altLang="vi-VN" b="1" dirty="0" err="1"/>
              <a:t>ruộng</a:t>
            </a:r>
            <a:r>
              <a:rPr lang="en-US" altLang="vi-VN" b="1" dirty="0"/>
              <a:t>: </a:t>
            </a:r>
            <a:r>
              <a:rPr lang="en-US" altLang="vi-VN" b="1" dirty="0" smtClean="0"/>
              <a:t> . </a:t>
            </a:r>
            <a:r>
              <a:rPr lang="en-US" altLang="vi-VN" b="1" dirty="0"/>
              <a:t>. </a:t>
            </a:r>
            <a:r>
              <a:rPr lang="en-US" altLang="vi-VN" b="1" dirty="0" smtClean="0"/>
              <a:t>.  </a:t>
            </a:r>
            <a:r>
              <a:rPr lang="en-US" altLang="vi-VN" b="1" dirty="0" err="1">
                <a:solidFill>
                  <a:schemeClr val="folHlink"/>
                </a:solidFill>
              </a:rPr>
              <a:t>tấn</a:t>
            </a:r>
            <a:r>
              <a:rPr lang="en-US" altLang="vi-VN" b="1" dirty="0"/>
              <a:t> </a:t>
            </a:r>
            <a:r>
              <a:rPr lang="en-US" altLang="vi-VN" b="1" dirty="0" err="1"/>
              <a:t>thóc</a:t>
            </a:r>
            <a:r>
              <a:rPr lang="en-US" altLang="vi-VN" b="1" dirty="0"/>
              <a:t> 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88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da-DK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ÔN TẬP VỀ ĐO DIỆN TÍCH VÀ ĐO THỂ TÍCH</a:t>
            </a:r>
          </a:p>
          <a:p>
            <a:pPr algn="ctr"/>
            <a:r>
              <a:rPr lang="da-DK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(tiếp theo)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8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1" grpId="0"/>
      <p:bldP spid="9230" grpId="0"/>
      <p:bldP spid="15" grpId="0" autoUpdateAnimBg="0"/>
      <p:bldP spid="1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1012614" y="1556495"/>
            <a:ext cx="4286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cs typeface="Arial" panose="020B0604020202020204" pitchFamily="34" charset="0"/>
              </a:rPr>
              <a:t>Chiều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rộng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thửa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ruộng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1763713" y="3066635"/>
            <a:ext cx="39885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cs typeface="Arial" panose="020B0604020202020204" pitchFamily="34" charset="0"/>
              </a:rPr>
              <a:t>150 </a:t>
            </a:r>
            <a:r>
              <a:rPr lang="en-US" altLang="en-US" sz="2800" b="1" dirty="0" smtClean="0">
                <a:cs typeface="Arial" panose="020B0604020202020204" pitchFamily="34" charset="0"/>
              </a:rPr>
              <a:t>x 100 = </a:t>
            </a:r>
            <a:r>
              <a:rPr lang="en-US" altLang="en-US" sz="2800" b="1" dirty="0">
                <a:cs typeface="Arial" panose="020B0604020202020204" pitchFamily="34" charset="0"/>
              </a:rPr>
              <a:t>15000 (m</a:t>
            </a:r>
            <a:r>
              <a:rPr lang="en-US" altLang="en-US" sz="2800" b="1" baseline="30000" dirty="0">
                <a:cs typeface="Arial" panose="020B0604020202020204" pitchFamily="34" charset="0"/>
              </a:rPr>
              <a:t>2</a:t>
            </a:r>
            <a:r>
              <a:rPr lang="en-US" altLang="en-US" sz="2800" b="1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971550" y="3562140"/>
            <a:ext cx="44117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cs typeface="Arial" panose="020B0604020202020204" pitchFamily="34" charset="0"/>
              </a:rPr>
              <a:t>Mỗi</a:t>
            </a:r>
            <a:r>
              <a:rPr lang="en-US" altLang="en-US" sz="2800" dirty="0">
                <a:cs typeface="Arial" panose="020B0604020202020204" pitchFamily="34" charset="0"/>
              </a:rPr>
              <a:t> m</a:t>
            </a:r>
            <a:r>
              <a:rPr lang="en-US" altLang="en-US" sz="2800" b="1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thu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hoạch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1042988" y="5113850"/>
            <a:ext cx="5801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cs typeface="Arial" panose="020B0604020202020204" pitchFamily="34" charset="0"/>
              </a:rPr>
              <a:t>    </a:t>
            </a:r>
            <a:r>
              <a:rPr lang="en-US" altLang="en-US" sz="2800" b="1" dirty="0">
                <a:cs typeface="Arial" panose="020B0604020202020204" pitchFamily="34" charset="0"/>
              </a:rPr>
              <a:t>0,6 </a:t>
            </a:r>
            <a:r>
              <a:rPr lang="en-US" altLang="en-US" sz="2800" b="1" dirty="0" smtClean="0">
                <a:cs typeface="Arial" panose="020B0604020202020204" pitchFamily="34" charset="0"/>
              </a:rPr>
              <a:t>x 15000 = 9000 </a:t>
            </a:r>
            <a:r>
              <a:rPr lang="en-US" altLang="en-US" sz="2800" b="1" dirty="0">
                <a:cs typeface="Arial" panose="020B0604020202020204" pitchFamily="34" charset="0"/>
              </a:rPr>
              <a:t>(kg) = </a:t>
            </a:r>
            <a:r>
              <a:rPr lang="en-US" altLang="en-US" sz="2800" b="1" dirty="0">
                <a:solidFill>
                  <a:srgbClr val="FF0066"/>
                </a:solidFill>
                <a:cs typeface="Arial" panose="020B0604020202020204" pitchFamily="34" charset="0"/>
              </a:rPr>
              <a:t>9 </a:t>
            </a:r>
            <a:r>
              <a:rPr lang="en-US" altLang="en-US" sz="2800" b="1" dirty="0" err="1">
                <a:solidFill>
                  <a:srgbClr val="FF0066"/>
                </a:solidFill>
                <a:cs typeface="Arial" panose="020B0604020202020204" pitchFamily="34" charset="0"/>
              </a:rPr>
              <a:t>tấn</a:t>
            </a:r>
            <a:endParaRPr lang="en-US" altLang="en-US" sz="28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4267200" y="5601355"/>
            <a:ext cx="3302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1" u="sng" dirty="0" err="1">
                <a:cs typeface="Arial" panose="020B0604020202020204" pitchFamily="34" charset="0"/>
              </a:rPr>
              <a:t>Đáp</a:t>
            </a:r>
            <a:r>
              <a:rPr lang="en-US" altLang="en-US" sz="2800" b="1" i="1" u="sng" dirty="0">
                <a:cs typeface="Arial" panose="020B0604020202020204" pitchFamily="34" charset="0"/>
              </a:rPr>
              <a:t> </a:t>
            </a:r>
            <a:r>
              <a:rPr lang="en-US" altLang="en-US" sz="2800" b="1" i="1" u="sng" dirty="0" err="1"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cs typeface="Arial" panose="020B0604020202020204" pitchFamily="34" charset="0"/>
              </a:rPr>
              <a:t>: </a:t>
            </a:r>
            <a:r>
              <a:rPr lang="en-US" altLang="en-US" sz="2800" b="1" dirty="0" smtClean="0">
                <a:solidFill>
                  <a:srgbClr val="FF0066"/>
                </a:solidFill>
                <a:cs typeface="Arial" panose="020B0604020202020204" pitchFamily="34" charset="0"/>
              </a:rPr>
              <a:t>9 </a:t>
            </a:r>
            <a:r>
              <a:rPr lang="en-US" altLang="en-US" sz="2800" b="1" dirty="0" err="1" smtClean="0">
                <a:solidFill>
                  <a:srgbClr val="FF0066"/>
                </a:solidFill>
                <a:cs typeface="Arial" panose="020B0604020202020204" pitchFamily="34" charset="0"/>
              </a:rPr>
              <a:t>tấn</a:t>
            </a:r>
            <a:r>
              <a:rPr lang="en-US" altLang="en-US" sz="2800" b="1" dirty="0" smtClean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cs typeface="Arial" panose="020B0604020202020204" pitchFamily="34" charset="0"/>
              </a:rPr>
              <a:t>thóc</a:t>
            </a:r>
            <a:endParaRPr lang="en-US" altLang="en-US" sz="2800" u="sng" dirty="0">
              <a:cs typeface="Arial" panose="020B0604020202020204" pitchFamily="34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539087" y="6120035"/>
            <a:ext cx="7002238" cy="52322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 err="1" smtClean="0">
                <a:solidFill>
                  <a:srgbClr val="6600FF"/>
                </a:solidFill>
                <a:cs typeface="Arial" panose="020B0604020202020204" pitchFamily="34" charset="0"/>
              </a:rPr>
              <a:t>Gộp</a:t>
            </a:r>
            <a:r>
              <a:rPr lang="en-US" altLang="en-US" sz="2800" dirty="0" smtClean="0">
                <a:solidFill>
                  <a:srgbClr val="6600FF"/>
                </a:solidFill>
                <a:cs typeface="Arial" panose="020B0604020202020204" pitchFamily="34" charset="0"/>
              </a:rPr>
              <a:t>: </a:t>
            </a:r>
            <a:r>
              <a:rPr lang="en-US" altLang="en-US" sz="2800" dirty="0">
                <a:solidFill>
                  <a:srgbClr val="6600FF"/>
                </a:solidFill>
                <a:cs typeface="Arial" panose="020B0604020202020204" pitchFamily="34" charset="0"/>
              </a:rPr>
              <a:t>15000 </a:t>
            </a:r>
            <a:r>
              <a:rPr lang="en-US" altLang="en-US" sz="2800" dirty="0" smtClean="0">
                <a:solidFill>
                  <a:srgbClr val="6600FF"/>
                </a:solidFill>
                <a:cs typeface="Arial" panose="020B0604020202020204" pitchFamily="34" charset="0"/>
              </a:rPr>
              <a:t>: </a:t>
            </a:r>
            <a:r>
              <a:rPr lang="en-US" altLang="en-US" sz="2800" dirty="0">
                <a:solidFill>
                  <a:srgbClr val="6600FF"/>
                </a:solidFill>
                <a:cs typeface="Arial" panose="020B0604020202020204" pitchFamily="34" charset="0"/>
              </a:rPr>
              <a:t>100 </a:t>
            </a:r>
            <a:r>
              <a:rPr lang="en-US" altLang="en-US" sz="2800" dirty="0" smtClean="0">
                <a:solidFill>
                  <a:srgbClr val="6600FF"/>
                </a:solidFill>
                <a:cs typeface="Arial" panose="020B0604020202020204" pitchFamily="34" charset="0"/>
              </a:rPr>
              <a:t>x </a:t>
            </a:r>
            <a:r>
              <a:rPr lang="en-US" altLang="en-US" sz="2800" dirty="0">
                <a:solidFill>
                  <a:srgbClr val="6600FF"/>
                </a:solidFill>
                <a:cs typeface="Arial" panose="020B0604020202020204" pitchFamily="34" charset="0"/>
              </a:rPr>
              <a:t>60 </a:t>
            </a:r>
            <a:r>
              <a:rPr lang="en-US" altLang="en-US" sz="2800" dirty="0" smtClean="0">
                <a:solidFill>
                  <a:srgbClr val="6600FF"/>
                </a:solidFill>
                <a:cs typeface="Arial" panose="020B0604020202020204" pitchFamily="34" charset="0"/>
              </a:rPr>
              <a:t>= </a:t>
            </a:r>
            <a:r>
              <a:rPr lang="en-US" altLang="en-US" sz="2800" dirty="0">
                <a:solidFill>
                  <a:srgbClr val="6600FF"/>
                </a:solidFill>
                <a:cs typeface="Arial" panose="020B0604020202020204" pitchFamily="34" charset="0"/>
              </a:rPr>
              <a:t>9000 (kg) = 9 </a:t>
            </a:r>
            <a:r>
              <a:rPr lang="en-US" altLang="en-US" sz="2800" dirty="0" err="1" smtClean="0">
                <a:solidFill>
                  <a:srgbClr val="6600FF"/>
                </a:solidFill>
                <a:cs typeface="Arial" panose="020B0604020202020204" pitchFamily="34" charset="0"/>
              </a:rPr>
              <a:t>tấn</a:t>
            </a:r>
            <a:endParaRPr lang="en-US" altLang="en-US" sz="2800" dirty="0">
              <a:solidFill>
                <a:srgbClr val="6600FF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23849" y="3803079"/>
            <a:ext cx="1187451" cy="2582493"/>
            <a:chOff x="642115" y="3356679"/>
            <a:chExt cx="1643869" cy="2630164"/>
          </a:xfrm>
        </p:grpSpPr>
        <p:sp>
          <p:nvSpPr>
            <p:cNvPr id="9" name="Left Brace 8"/>
            <p:cNvSpPr/>
            <p:nvPr/>
          </p:nvSpPr>
          <p:spPr>
            <a:xfrm>
              <a:off x="1070665" y="3356679"/>
              <a:ext cx="454919" cy="1629739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642116" y="4170251"/>
              <a:ext cx="428549" cy="14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42115" y="4159199"/>
              <a:ext cx="1" cy="18276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42116" y="5972733"/>
              <a:ext cx="1643868" cy="1401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389" name="Rectangle 13"/>
          <p:cNvSpPr>
            <a:spLocks noChangeArrowheads="1"/>
          </p:cNvSpPr>
          <p:nvPr/>
        </p:nvSpPr>
        <p:spPr bwMode="auto">
          <a:xfrm>
            <a:off x="1828800" y="2062182"/>
            <a:ext cx="40703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smtClean="0">
                <a:cs typeface="Arial" panose="020B0604020202020204" pitchFamily="34" charset="0"/>
              </a:rPr>
              <a:t>150 : 3 x 2  =  </a:t>
            </a:r>
            <a:r>
              <a:rPr lang="en-US" altLang="en-US" sz="2800" b="1" dirty="0">
                <a:cs typeface="Arial" panose="020B0604020202020204" pitchFamily="34" charset="0"/>
              </a:rPr>
              <a:t>100 (m)   </a:t>
            </a:r>
          </a:p>
        </p:txBody>
      </p:sp>
      <p:sp>
        <p:nvSpPr>
          <p:cNvPr id="229390" name="Rectangle 14"/>
          <p:cNvSpPr>
            <a:spLocks noChangeArrowheads="1"/>
          </p:cNvSpPr>
          <p:nvPr/>
        </p:nvSpPr>
        <p:spPr bwMode="auto">
          <a:xfrm>
            <a:off x="990600" y="2526308"/>
            <a:ext cx="39437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thửa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ruộng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229391" name="Rectangle 15"/>
          <p:cNvSpPr>
            <a:spLocks noChangeArrowheads="1"/>
          </p:cNvSpPr>
          <p:nvPr/>
        </p:nvSpPr>
        <p:spPr bwMode="auto">
          <a:xfrm>
            <a:off x="1763713" y="4081690"/>
            <a:ext cx="33730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 smtClean="0">
                <a:cs typeface="Arial" panose="020B0604020202020204" pitchFamily="34" charset="0"/>
              </a:rPr>
              <a:t>60 : 100  =  0,6 </a:t>
            </a:r>
            <a:r>
              <a:rPr lang="en-US" altLang="en-US" sz="2800" b="1" dirty="0">
                <a:cs typeface="Arial" panose="020B0604020202020204" pitchFamily="34" charset="0"/>
              </a:rPr>
              <a:t>(kg)</a:t>
            </a:r>
          </a:p>
        </p:txBody>
      </p:sp>
      <p:sp>
        <p:nvSpPr>
          <p:cNvPr id="229392" name="Rectangle 16"/>
          <p:cNvSpPr>
            <a:spLocks noChangeArrowheads="1"/>
          </p:cNvSpPr>
          <p:nvPr/>
        </p:nvSpPr>
        <p:spPr bwMode="auto">
          <a:xfrm>
            <a:off x="971550" y="4555995"/>
            <a:ext cx="56204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 err="1">
                <a:cs typeface="Arial" panose="020B0604020202020204" pitchFamily="34" charset="0"/>
              </a:rPr>
              <a:t>Cả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thửa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ruộng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thu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hoạch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7" name="Group 32"/>
          <p:cNvGrpSpPr>
            <a:grpSpLocks/>
          </p:cNvGrpSpPr>
          <p:nvPr/>
        </p:nvGrpSpPr>
        <p:grpSpPr bwMode="auto">
          <a:xfrm>
            <a:off x="2762249" y="493856"/>
            <a:ext cx="4248150" cy="287337"/>
            <a:chOff x="884" y="3385"/>
            <a:chExt cx="2676" cy="181"/>
          </a:xfrm>
        </p:grpSpPr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3560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884" y="3385"/>
              <a:ext cx="2676" cy="181"/>
              <a:chOff x="975" y="2886"/>
              <a:chExt cx="2676" cy="181"/>
            </a:xfrm>
          </p:grpSpPr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>
                <a:off x="1846" y="2886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>
                <a:off x="2744" y="2886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" name="Group 28"/>
              <p:cNvGrpSpPr>
                <a:grpSpLocks/>
              </p:cNvGrpSpPr>
              <p:nvPr/>
            </p:nvGrpSpPr>
            <p:grpSpPr bwMode="auto">
              <a:xfrm>
                <a:off x="975" y="2886"/>
                <a:ext cx="2676" cy="181"/>
                <a:chOff x="1247" y="2251"/>
                <a:chExt cx="2676" cy="181"/>
              </a:xfrm>
            </p:grpSpPr>
            <p:sp>
              <p:nvSpPr>
                <p:cNvPr id="24" name="Line 29"/>
                <p:cNvSpPr>
                  <a:spLocks noChangeShapeType="1"/>
                </p:cNvSpPr>
                <p:nvPr/>
              </p:nvSpPr>
              <p:spPr bwMode="auto">
                <a:xfrm>
                  <a:off x="1247" y="2341"/>
                  <a:ext cx="26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30"/>
                <p:cNvSpPr>
                  <a:spLocks noChangeShapeType="1"/>
                </p:cNvSpPr>
                <p:nvPr/>
              </p:nvSpPr>
              <p:spPr bwMode="auto">
                <a:xfrm>
                  <a:off x="1247" y="2251"/>
                  <a:ext cx="0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" name="Group 44"/>
          <p:cNvGrpSpPr>
            <a:grpSpLocks/>
          </p:cNvGrpSpPr>
          <p:nvPr/>
        </p:nvGrpSpPr>
        <p:grpSpPr bwMode="auto">
          <a:xfrm>
            <a:off x="2757055" y="845125"/>
            <a:ext cx="2822574" cy="287338"/>
            <a:chOff x="1701" y="2251"/>
            <a:chExt cx="1778" cy="181"/>
          </a:xfrm>
        </p:grpSpPr>
        <p:sp>
          <p:nvSpPr>
            <p:cNvPr id="27" name="Line 38"/>
            <p:cNvSpPr>
              <a:spLocks noChangeShapeType="1"/>
            </p:cNvSpPr>
            <p:nvPr/>
          </p:nvSpPr>
          <p:spPr bwMode="auto">
            <a:xfrm>
              <a:off x="3479" y="2251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" name="Group 39"/>
            <p:cNvGrpSpPr>
              <a:grpSpLocks/>
            </p:cNvGrpSpPr>
            <p:nvPr/>
          </p:nvGrpSpPr>
          <p:grpSpPr bwMode="auto">
            <a:xfrm>
              <a:off x="1701" y="2251"/>
              <a:ext cx="1769" cy="181"/>
              <a:chOff x="1701" y="2251"/>
              <a:chExt cx="1769" cy="181"/>
            </a:xfrm>
          </p:grpSpPr>
          <p:sp>
            <p:nvSpPr>
              <p:cNvPr id="29" name="Line 40"/>
              <p:cNvSpPr>
                <a:spLocks noChangeShapeType="1"/>
              </p:cNvSpPr>
              <p:nvPr/>
            </p:nvSpPr>
            <p:spPr bwMode="auto">
              <a:xfrm>
                <a:off x="2571" y="2251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" name="Group 41"/>
              <p:cNvGrpSpPr>
                <a:grpSpLocks/>
              </p:cNvGrpSpPr>
              <p:nvPr/>
            </p:nvGrpSpPr>
            <p:grpSpPr bwMode="auto">
              <a:xfrm>
                <a:off x="1701" y="2251"/>
                <a:ext cx="1769" cy="181"/>
                <a:chOff x="1247" y="2251"/>
                <a:chExt cx="2676" cy="181"/>
              </a:xfrm>
            </p:grpSpPr>
            <p:sp>
              <p:nvSpPr>
                <p:cNvPr id="31" name="Line 42"/>
                <p:cNvSpPr>
                  <a:spLocks noChangeShapeType="1"/>
                </p:cNvSpPr>
                <p:nvPr/>
              </p:nvSpPr>
              <p:spPr bwMode="auto">
                <a:xfrm>
                  <a:off x="1247" y="2341"/>
                  <a:ext cx="26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43"/>
                <p:cNvSpPr>
                  <a:spLocks noChangeShapeType="1"/>
                </p:cNvSpPr>
                <p:nvPr/>
              </p:nvSpPr>
              <p:spPr bwMode="auto">
                <a:xfrm>
                  <a:off x="1247" y="2251"/>
                  <a:ext cx="0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3" name="AutoShape 45"/>
          <p:cNvSpPr>
            <a:spLocks/>
          </p:cNvSpPr>
          <p:nvPr/>
        </p:nvSpPr>
        <p:spPr bwMode="auto">
          <a:xfrm rot="5400000">
            <a:off x="4764371" y="-1709452"/>
            <a:ext cx="243905" cy="4248152"/>
          </a:xfrm>
          <a:prstGeom prst="leftBrace">
            <a:avLst>
              <a:gd name="adj1" fmla="val 73546"/>
              <a:gd name="adj2" fmla="val 47657"/>
            </a:avLst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4644016" y="-27710"/>
            <a:ext cx="8402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rgbClr val="0000FF"/>
                </a:solidFill>
                <a:cs typeface="Arial" panose="020B0604020202020204" pitchFamily="34" charset="0"/>
              </a:rPr>
              <a:t>150m</a:t>
            </a:r>
          </a:p>
        </p:txBody>
      </p:sp>
      <p:sp>
        <p:nvSpPr>
          <p:cNvPr id="35" name="Text Box 47"/>
          <p:cNvSpPr txBox="1">
            <a:spLocks noChangeArrowheads="1"/>
          </p:cNvSpPr>
          <p:nvPr/>
        </p:nvSpPr>
        <p:spPr bwMode="auto">
          <a:xfrm>
            <a:off x="982951" y="396875"/>
            <a:ext cx="155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Chiều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dài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36" name="Text Box 48"/>
          <p:cNvSpPr txBox="1">
            <a:spLocks noChangeArrowheads="1"/>
          </p:cNvSpPr>
          <p:nvPr/>
        </p:nvSpPr>
        <p:spPr bwMode="auto">
          <a:xfrm>
            <a:off x="962024" y="764020"/>
            <a:ext cx="176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Chiều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rộng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37" name="AutoShape 49"/>
          <p:cNvSpPr>
            <a:spLocks/>
          </p:cNvSpPr>
          <p:nvPr/>
        </p:nvSpPr>
        <p:spPr bwMode="auto">
          <a:xfrm rot="16200000">
            <a:off x="4086221" y="-173042"/>
            <a:ext cx="162507" cy="2806126"/>
          </a:xfrm>
          <a:prstGeom prst="leftBrace">
            <a:avLst>
              <a:gd name="adj1" fmla="val 46924"/>
              <a:gd name="adj2" fmla="val 47657"/>
            </a:avLst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3912463" y="1242000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35775" y="1447795"/>
            <a:ext cx="2913062" cy="523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dirty="0">
                <a:solidFill>
                  <a:srgbClr val="0000FF"/>
                </a:solidFill>
                <a:latin typeface="Arial" charset="0"/>
                <a:cs typeface="Arial" charset="0"/>
              </a:rPr>
              <a:t>100 m</a:t>
            </a:r>
            <a:r>
              <a:rPr lang="vi-VN" sz="2800" baseline="30000" dirty="0">
                <a:solidFill>
                  <a:srgbClr val="0000FF"/>
                </a:solidFill>
                <a:latin typeface="Arial" charset="0"/>
                <a:cs typeface="Arial" charset="0"/>
              </a:rPr>
              <a:t>2 </a:t>
            </a:r>
            <a:r>
              <a:rPr lang="vi-VN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Arial" charset="0"/>
                <a:cs typeface="Arial" charset="0"/>
                <a:sym typeface="Wingdings" pitchFamily="2" charset="2"/>
              </a:rPr>
              <a:t>  60 kg</a:t>
            </a:r>
            <a:endParaRPr lang="en-US" sz="28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07212" y="2066920"/>
            <a:ext cx="2857500" cy="523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vi-VN" sz="2800">
                <a:solidFill>
                  <a:srgbClr val="0000FF"/>
                </a:solidFill>
                <a:latin typeface="Arial" charset="0"/>
                <a:cs typeface="Arial" charset="0"/>
              </a:rPr>
              <a:t>DT        </a:t>
            </a:r>
            <a:r>
              <a:rPr lang="vi-VN" sz="2800">
                <a:solidFill>
                  <a:srgbClr val="0000FF"/>
                </a:solidFill>
                <a:latin typeface="Arial" charset="0"/>
                <a:cs typeface="Arial" charset="0"/>
                <a:sym typeface="Wingdings" pitchFamily="2" charset="2"/>
              </a:rPr>
              <a:t>   ? Kg</a:t>
            </a:r>
            <a:endParaRPr lang="en-US" sz="280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83125" y="-10605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folHlink"/>
                </a:solidFill>
              </a:rPr>
              <a:t>Bài</a:t>
            </a:r>
            <a:r>
              <a:rPr lang="en-US" altLang="vi-VN" sz="2800" b="1" u="sng" dirty="0">
                <a:solidFill>
                  <a:schemeClr val="folHlink"/>
                </a:solidFill>
              </a:rPr>
              <a:t> </a:t>
            </a:r>
            <a:r>
              <a:rPr lang="en-US" altLang="vi-VN" sz="2800" b="1" u="sng" dirty="0" smtClean="0">
                <a:solidFill>
                  <a:schemeClr val="folHlink"/>
                </a:solidFill>
              </a:rPr>
              <a:t>2</a:t>
            </a:r>
            <a:r>
              <a:rPr lang="en-US" altLang="vi-VN" sz="2800" b="1" dirty="0" smtClean="0">
                <a:solidFill>
                  <a:schemeClr val="folHlink"/>
                </a:solidFill>
              </a:rPr>
              <a:t>.</a:t>
            </a:r>
            <a:endParaRPr lang="en-US" altLang="vi-VN" sz="2800" b="1" u="sng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2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2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2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4" grpId="0"/>
      <p:bldP spid="5145" grpId="0"/>
      <p:bldP spid="5146" grpId="0"/>
      <p:bldP spid="5147" grpId="0"/>
      <p:bldP spid="5148" grpId="0"/>
      <p:bldP spid="5150" grpId="0" animBg="1"/>
      <p:bldP spid="229389" grpId="0"/>
      <p:bldP spid="229390" grpId="0"/>
      <p:bldP spid="229391" grpId="0"/>
      <p:bldP spid="229392" grpId="0"/>
      <p:bldP spid="33" grpId="0" animBg="1"/>
      <p:bldP spid="34" grpId="0"/>
      <p:bldP spid="35" grpId="0"/>
      <p:bldP spid="36" grpId="0"/>
      <p:bldP spid="37" grpId="0" animBg="1"/>
      <p:bldP spid="38" grpId="0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1"/>
          <p:cNvSpPr txBox="1">
            <a:spLocks noChangeArrowheads="1"/>
          </p:cNvSpPr>
          <p:nvPr/>
        </p:nvSpPr>
        <p:spPr bwMode="auto">
          <a:xfrm>
            <a:off x="2247900" y="61913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u="sng" dirty="0" err="1">
                <a:solidFill>
                  <a:srgbClr val="FF0000"/>
                </a:solidFill>
              </a:rPr>
              <a:t>Tóm</a:t>
            </a:r>
            <a:r>
              <a:rPr lang="en-US" altLang="vi-VN" b="1" u="sng" dirty="0">
                <a:solidFill>
                  <a:srgbClr val="FF0000"/>
                </a:solidFill>
              </a:rPr>
              <a:t> </a:t>
            </a:r>
            <a:r>
              <a:rPr lang="en-US" altLang="vi-VN" b="1" u="sng" dirty="0" err="1">
                <a:solidFill>
                  <a:srgbClr val="FF0000"/>
                </a:solidFill>
              </a:rPr>
              <a:t>tắt</a:t>
            </a:r>
            <a:r>
              <a:rPr lang="en-US" altLang="vi-VN" b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2362200" y="519113"/>
            <a:ext cx="4191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 err="1"/>
              <a:t>C</a:t>
            </a:r>
            <a:r>
              <a:rPr lang="en-US" altLang="vi-VN" sz="2000" b="1" dirty="0" err="1" smtClean="0"/>
              <a:t>hiều</a:t>
            </a:r>
            <a:r>
              <a:rPr lang="en-US" altLang="vi-VN" sz="2000" b="1" dirty="0" smtClean="0"/>
              <a:t> </a:t>
            </a:r>
            <a:r>
              <a:rPr lang="en-US" altLang="vi-VN" sz="2000" b="1" dirty="0" err="1"/>
              <a:t>dài</a:t>
            </a:r>
            <a:r>
              <a:rPr lang="en-US" altLang="vi-VN" sz="2000" b="1" dirty="0"/>
              <a:t>   </a:t>
            </a:r>
            <a:r>
              <a:rPr lang="en-US" altLang="vi-VN" sz="2000" b="1" dirty="0" smtClean="0"/>
              <a:t> :   </a:t>
            </a:r>
            <a:r>
              <a:rPr lang="en-US" altLang="vi-VN" sz="2000" b="1" dirty="0"/>
              <a:t>150m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000" b="1" dirty="0" err="1"/>
              <a:t>C</a:t>
            </a:r>
            <a:r>
              <a:rPr lang="en-US" altLang="vi-VN" sz="2000" b="1" dirty="0" err="1" smtClean="0"/>
              <a:t>hiều</a:t>
            </a:r>
            <a:r>
              <a:rPr lang="en-US" altLang="vi-VN" sz="2000" b="1" dirty="0" smtClean="0"/>
              <a:t> </a:t>
            </a:r>
            <a:r>
              <a:rPr lang="en-US" altLang="vi-VN" sz="2000" b="1" dirty="0" err="1" smtClean="0"/>
              <a:t>rộng</a:t>
            </a:r>
            <a:r>
              <a:rPr lang="en-US" altLang="vi-VN" sz="2000" b="1" dirty="0" smtClean="0"/>
              <a:t> = </a:t>
            </a:r>
            <a:r>
              <a:rPr lang="en-US" altLang="vi-VN" sz="2000" b="1" dirty="0"/>
              <a:t>2/3 </a:t>
            </a:r>
            <a:r>
              <a:rPr lang="en-US" altLang="vi-VN" sz="2000" b="1" dirty="0" err="1"/>
              <a:t>chiều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dài</a:t>
            </a:r>
            <a:endParaRPr lang="en-US" altLang="vi-VN" sz="2000" b="1" dirty="0"/>
          </a:p>
          <a:p>
            <a:pPr eaLnBrk="1" hangingPunct="1">
              <a:spcBef>
                <a:spcPct val="50000"/>
              </a:spcBef>
            </a:pPr>
            <a:r>
              <a:rPr lang="en-US" altLang="vi-VN" sz="2000" b="1" dirty="0"/>
              <a:t>     100m</a:t>
            </a:r>
            <a:r>
              <a:rPr lang="en-US" altLang="vi-VN" sz="2000" b="1" baseline="30000" dirty="0"/>
              <a:t>2</a:t>
            </a:r>
            <a:r>
              <a:rPr lang="en-US" altLang="vi-VN" sz="2000" b="1" dirty="0"/>
              <a:t>  </a:t>
            </a:r>
            <a:r>
              <a:rPr lang="en-US" altLang="vi-VN" sz="2000" b="1" dirty="0" smtClean="0"/>
              <a:t>  :      </a:t>
            </a:r>
            <a:r>
              <a:rPr lang="en-US" altLang="vi-VN" sz="2000" b="1" dirty="0"/>
              <a:t>60kg </a:t>
            </a:r>
            <a:r>
              <a:rPr lang="en-US" altLang="vi-VN" sz="2000" b="1" dirty="0" err="1"/>
              <a:t>thóc</a:t>
            </a:r>
            <a:endParaRPr lang="en-US" altLang="vi-VN" sz="2000" b="1" dirty="0"/>
          </a:p>
          <a:p>
            <a:pPr eaLnBrk="1" hangingPunct="1">
              <a:spcBef>
                <a:spcPct val="50000"/>
              </a:spcBef>
            </a:pPr>
            <a:r>
              <a:rPr lang="en-US" altLang="vi-VN" sz="2000" b="1" dirty="0" err="1"/>
              <a:t>C</a:t>
            </a:r>
            <a:r>
              <a:rPr lang="en-US" altLang="vi-VN" sz="2000" b="1" dirty="0" err="1" smtClean="0"/>
              <a:t>ả</a:t>
            </a:r>
            <a:r>
              <a:rPr lang="en-US" altLang="vi-VN" sz="2000" b="1" dirty="0" smtClean="0"/>
              <a:t> </a:t>
            </a:r>
            <a:r>
              <a:rPr lang="en-US" altLang="vi-VN" sz="2000" b="1" dirty="0" err="1"/>
              <a:t>thửa</a:t>
            </a:r>
            <a:r>
              <a:rPr lang="en-US" altLang="vi-VN" sz="2000" b="1" dirty="0"/>
              <a:t> </a:t>
            </a:r>
            <a:r>
              <a:rPr lang="en-US" altLang="vi-VN" sz="2000" b="1" dirty="0" err="1" smtClean="0"/>
              <a:t>ruộng</a:t>
            </a:r>
            <a:r>
              <a:rPr lang="en-US" altLang="vi-VN" sz="2000" b="1" dirty="0" smtClean="0"/>
              <a:t> … </a:t>
            </a:r>
            <a:r>
              <a:rPr lang="en-US" altLang="vi-VN" sz="2000" b="1" dirty="0" err="1" smtClean="0">
                <a:solidFill>
                  <a:schemeClr val="folHlink"/>
                </a:solidFill>
              </a:rPr>
              <a:t>tấn</a:t>
            </a:r>
            <a:r>
              <a:rPr lang="en-US" altLang="vi-VN" sz="2000" b="1" dirty="0" smtClean="0"/>
              <a:t> </a:t>
            </a:r>
            <a:r>
              <a:rPr lang="en-US" altLang="vi-VN" sz="2000" b="1" dirty="0" err="1" smtClean="0"/>
              <a:t>thóc</a:t>
            </a:r>
            <a:r>
              <a:rPr lang="en-US" altLang="vi-VN" sz="2000" b="1" dirty="0" smtClean="0"/>
              <a:t> ?</a:t>
            </a:r>
            <a:endParaRPr lang="en-US" altLang="vi-VN" sz="2000" b="1" dirty="0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066800" y="2287588"/>
            <a:ext cx="6858000" cy="4339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u="sng" dirty="0" err="1" smtClean="0">
                <a:solidFill>
                  <a:schemeClr val="hlink"/>
                </a:solidFill>
              </a:rPr>
              <a:t>Bài</a:t>
            </a:r>
            <a:r>
              <a:rPr lang="en-US" altLang="vi-VN" b="1" u="sng" dirty="0" smtClean="0">
                <a:solidFill>
                  <a:schemeClr val="hlink"/>
                </a:solidFill>
              </a:rPr>
              <a:t> </a:t>
            </a:r>
            <a:r>
              <a:rPr lang="en-US" altLang="vi-VN" b="1" u="sng" dirty="0" err="1" smtClean="0">
                <a:solidFill>
                  <a:schemeClr val="hlink"/>
                </a:solidFill>
              </a:rPr>
              <a:t>giải</a:t>
            </a:r>
            <a:r>
              <a:rPr lang="en-US" altLang="vi-VN" b="1" u="sng" dirty="0" smtClean="0">
                <a:solidFill>
                  <a:schemeClr val="hlink"/>
                </a:solidFill>
              </a:rPr>
              <a:t> (</a:t>
            </a:r>
            <a:r>
              <a:rPr lang="en-US" altLang="vi-VN" b="1" u="sng" dirty="0" err="1" smtClean="0">
                <a:solidFill>
                  <a:schemeClr val="hlink"/>
                </a:solidFill>
              </a:rPr>
              <a:t>gộp</a:t>
            </a:r>
            <a:r>
              <a:rPr lang="en-US" altLang="vi-VN" b="1" u="sng" dirty="0" smtClean="0">
                <a:solidFill>
                  <a:schemeClr val="hlink"/>
                </a:solidFill>
              </a:rPr>
              <a:t> </a:t>
            </a:r>
            <a:r>
              <a:rPr lang="en-US" altLang="vi-VN" b="1" u="sng" dirty="0" err="1" smtClean="0">
                <a:solidFill>
                  <a:schemeClr val="hlink"/>
                </a:solidFill>
              </a:rPr>
              <a:t>bước</a:t>
            </a:r>
            <a:r>
              <a:rPr lang="en-US" altLang="vi-VN" b="1" u="sng" dirty="0" smtClean="0">
                <a:solidFill>
                  <a:schemeClr val="hlink"/>
                </a:solidFill>
              </a:rPr>
              <a:t> 3&amp;4)</a:t>
            </a:r>
            <a:endParaRPr lang="en-US" altLang="vi-VN" b="1" u="sng" dirty="0">
              <a:solidFill>
                <a:schemeClr val="hlink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b="1" dirty="0" err="1">
                <a:solidFill>
                  <a:schemeClr val="folHlink"/>
                </a:solidFill>
              </a:rPr>
              <a:t>Chiều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rộng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của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thửa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ruộng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là</a:t>
            </a:r>
            <a:r>
              <a:rPr lang="en-US" altLang="vi-VN" b="1" dirty="0">
                <a:solidFill>
                  <a:schemeClr val="folHlink"/>
                </a:solidFill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chemeClr val="folHlink"/>
                </a:solidFill>
              </a:rPr>
              <a:t>150 : 3 </a:t>
            </a:r>
            <a:r>
              <a:rPr lang="en-US" altLang="vi-VN" b="1" dirty="0">
                <a:solidFill>
                  <a:schemeClr val="folHlink"/>
                </a:solidFill>
              </a:rPr>
              <a:t>x</a:t>
            </a:r>
            <a:r>
              <a:rPr lang="en-US" altLang="vi-VN" b="1" dirty="0" smtClean="0">
                <a:solidFill>
                  <a:schemeClr val="folHlink"/>
                </a:solidFill>
              </a:rPr>
              <a:t> </a:t>
            </a:r>
            <a:r>
              <a:rPr lang="en-US" altLang="vi-VN" b="1" dirty="0">
                <a:solidFill>
                  <a:schemeClr val="folHlink"/>
                </a:solidFill>
              </a:rPr>
              <a:t>2 = 100 (m)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b="1" dirty="0" err="1">
                <a:solidFill>
                  <a:schemeClr val="folHlink"/>
                </a:solidFill>
              </a:rPr>
              <a:t>Diện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tích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của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thửa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ruộng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là</a:t>
            </a:r>
            <a:r>
              <a:rPr lang="en-US" altLang="vi-VN" b="1" dirty="0">
                <a:solidFill>
                  <a:schemeClr val="folHlink"/>
                </a:solidFill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chemeClr val="folHlink"/>
                </a:solidFill>
              </a:rPr>
              <a:t>150 </a:t>
            </a:r>
            <a:r>
              <a:rPr lang="en-US" altLang="vi-VN" b="1" dirty="0" smtClean="0">
                <a:solidFill>
                  <a:schemeClr val="folHlink"/>
                </a:solidFill>
              </a:rPr>
              <a:t>x </a:t>
            </a:r>
            <a:r>
              <a:rPr lang="en-US" altLang="vi-VN" b="1" dirty="0">
                <a:solidFill>
                  <a:schemeClr val="folHlink"/>
                </a:solidFill>
              </a:rPr>
              <a:t>100 = </a:t>
            </a:r>
            <a:r>
              <a:rPr lang="en-US" altLang="vi-VN" b="1" dirty="0" smtClean="0">
                <a:solidFill>
                  <a:schemeClr val="folHlink"/>
                </a:solidFill>
              </a:rPr>
              <a:t>15000 </a:t>
            </a:r>
            <a:r>
              <a:rPr lang="en-US" altLang="vi-VN" b="1" dirty="0">
                <a:solidFill>
                  <a:schemeClr val="folHlink"/>
                </a:solidFill>
              </a:rPr>
              <a:t>(m</a:t>
            </a:r>
            <a:r>
              <a:rPr lang="en-US" altLang="vi-VN" b="1" baseline="30000" dirty="0">
                <a:solidFill>
                  <a:schemeClr val="folHlink"/>
                </a:solidFill>
              </a:rPr>
              <a:t>2</a:t>
            </a:r>
            <a:r>
              <a:rPr lang="en-US" altLang="vi-VN" b="1" dirty="0">
                <a:solidFill>
                  <a:schemeClr val="folHlink"/>
                </a:solidFill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b="1" dirty="0" err="1">
                <a:solidFill>
                  <a:schemeClr val="folHlink"/>
                </a:solidFill>
              </a:rPr>
              <a:t>Số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tấn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thóc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thu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được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 smtClean="0">
                <a:solidFill>
                  <a:schemeClr val="folHlink"/>
                </a:solidFill>
              </a:rPr>
              <a:t>trên</a:t>
            </a:r>
            <a:r>
              <a:rPr lang="en-US" altLang="vi-VN" b="1" dirty="0" smtClean="0">
                <a:solidFill>
                  <a:schemeClr val="folHlink"/>
                </a:solidFill>
              </a:rPr>
              <a:t> </a:t>
            </a:r>
            <a:r>
              <a:rPr lang="en-US" altLang="vi-VN" b="1" dirty="0" err="1" smtClean="0">
                <a:solidFill>
                  <a:schemeClr val="folHlink"/>
                </a:solidFill>
              </a:rPr>
              <a:t>thửa</a:t>
            </a:r>
            <a:r>
              <a:rPr lang="en-US" altLang="vi-VN" b="1" dirty="0" smtClean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ruộng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đó</a:t>
            </a:r>
            <a:r>
              <a:rPr lang="en-US" altLang="vi-VN" b="1" dirty="0">
                <a:solidFill>
                  <a:schemeClr val="folHlink"/>
                </a:solidFill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</a:rPr>
              <a:t>là</a:t>
            </a:r>
            <a:r>
              <a:rPr lang="en-US" altLang="vi-VN" b="1" dirty="0">
                <a:solidFill>
                  <a:schemeClr val="folHlink"/>
                </a:solidFill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chemeClr val="folHlink"/>
                </a:solidFill>
              </a:rPr>
              <a:t>15000 : 100 </a:t>
            </a:r>
            <a:r>
              <a:rPr lang="en-US" altLang="vi-VN" b="1" dirty="0" smtClean="0">
                <a:solidFill>
                  <a:schemeClr val="folHlink"/>
                </a:solidFill>
              </a:rPr>
              <a:t>x </a:t>
            </a:r>
            <a:r>
              <a:rPr lang="en-US" altLang="vi-VN" b="1" dirty="0">
                <a:solidFill>
                  <a:schemeClr val="folHlink"/>
                </a:solidFill>
              </a:rPr>
              <a:t>60 = </a:t>
            </a:r>
            <a:r>
              <a:rPr lang="en-US" altLang="vi-VN" b="1" dirty="0" smtClean="0">
                <a:solidFill>
                  <a:schemeClr val="folHlink"/>
                </a:solidFill>
              </a:rPr>
              <a:t>9000 (</a:t>
            </a:r>
            <a:r>
              <a:rPr lang="en-US" altLang="vi-VN" b="1" dirty="0">
                <a:solidFill>
                  <a:schemeClr val="folHlink"/>
                </a:solidFill>
              </a:rPr>
              <a:t>kg</a:t>
            </a:r>
            <a:r>
              <a:rPr lang="en-US" altLang="vi-VN" b="1" dirty="0" smtClean="0">
                <a:solidFill>
                  <a:schemeClr val="folHlink"/>
                </a:solidFill>
              </a:rPr>
              <a:t>) = </a:t>
            </a:r>
            <a:r>
              <a:rPr lang="en-US" altLang="vi-VN" b="1" dirty="0">
                <a:solidFill>
                  <a:schemeClr val="folHlink"/>
                </a:solidFill>
              </a:rPr>
              <a:t>9 </a:t>
            </a:r>
            <a:r>
              <a:rPr lang="en-US" altLang="vi-VN" b="1" dirty="0" err="1">
                <a:solidFill>
                  <a:schemeClr val="folHlink"/>
                </a:solidFill>
              </a:rPr>
              <a:t>tấn</a:t>
            </a:r>
            <a:endParaRPr lang="en-US" altLang="vi-VN" b="1" dirty="0">
              <a:solidFill>
                <a:schemeClr val="folHlink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chemeClr val="folHlink"/>
                </a:solidFill>
              </a:rPr>
              <a:t>                  </a:t>
            </a:r>
            <a:r>
              <a:rPr lang="en-US" altLang="vi-VN" b="1" i="1" u="sng" dirty="0" err="1">
                <a:solidFill>
                  <a:schemeClr val="folHlink"/>
                </a:solidFill>
              </a:rPr>
              <a:t>Đáp</a:t>
            </a:r>
            <a:r>
              <a:rPr lang="en-US" altLang="vi-VN" b="1" i="1" u="sng" dirty="0">
                <a:solidFill>
                  <a:schemeClr val="folHlink"/>
                </a:solidFill>
              </a:rPr>
              <a:t> </a:t>
            </a:r>
            <a:r>
              <a:rPr lang="en-US" altLang="vi-VN" b="1" i="1" u="sng" dirty="0" err="1">
                <a:solidFill>
                  <a:schemeClr val="folHlink"/>
                </a:solidFill>
              </a:rPr>
              <a:t>số</a:t>
            </a:r>
            <a:r>
              <a:rPr lang="en-US" altLang="vi-VN" b="1" dirty="0">
                <a:solidFill>
                  <a:schemeClr val="folHlink"/>
                </a:solidFill>
              </a:rPr>
              <a:t>: </a:t>
            </a:r>
            <a:r>
              <a:rPr lang="en-US" altLang="vi-VN" b="1" dirty="0">
                <a:solidFill>
                  <a:srgbClr val="FF0000"/>
                </a:solidFill>
              </a:rPr>
              <a:t>9 </a:t>
            </a:r>
            <a:r>
              <a:rPr lang="en-US" altLang="vi-VN" b="1" dirty="0" err="1" smtClean="0">
                <a:solidFill>
                  <a:srgbClr val="FF0000"/>
                </a:solidFill>
              </a:rPr>
              <a:t>tấn</a:t>
            </a:r>
            <a:r>
              <a:rPr lang="en-US" altLang="vi-VN" b="1" dirty="0" smtClean="0">
                <a:solidFill>
                  <a:srgbClr val="FF0000"/>
                </a:solidFill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</a:rPr>
              <a:t>thóc</a:t>
            </a:r>
            <a:endParaRPr lang="en-US" altLang="vi-VN" b="1" dirty="0">
              <a:solidFill>
                <a:srgbClr val="FF0000"/>
              </a:solidFill>
            </a:endParaRPr>
          </a:p>
        </p:txBody>
      </p:sp>
      <p:sp>
        <p:nvSpPr>
          <p:cNvPr id="11269" name="Text Box 32"/>
          <p:cNvSpPr txBox="1">
            <a:spLocks noChangeArrowheads="1"/>
          </p:cNvSpPr>
          <p:nvPr/>
        </p:nvSpPr>
        <p:spPr bwMode="auto">
          <a:xfrm>
            <a:off x="533400" y="762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folHlink"/>
                </a:solidFill>
              </a:rPr>
              <a:t>Bài</a:t>
            </a:r>
            <a:r>
              <a:rPr lang="en-US" altLang="vi-VN" sz="2800" b="1" u="sng" dirty="0">
                <a:solidFill>
                  <a:schemeClr val="folHlink"/>
                </a:solidFill>
              </a:rPr>
              <a:t> </a:t>
            </a:r>
            <a:r>
              <a:rPr lang="en-US" altLang="vi-VN" sz="2800" b="1" u="sng" dirty="0" smtClean="0">
                <a:solidFill>
                  <a:schemeClr val="folHlink"/>
                </a:solidFill>
              </a:rPr>
              <a:t>2</a:t>
            </a:r>
            <a:r>
              <a:rPr lang="en-US" altLang="vi-VN" sz="2800" b="1" dirty="0">
                <a:solidFill>
                  <a:schemeClr val="folHlink"/>
                </a:solidFill>
              </a:rPr>
              <a:t>.</a:t>
            </a:r>
            <a:endParaRPr lang="en-US" altLang="vi-VN" sz="28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0" y="1336119"/>
            <a:ext cx="9144000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algn="just" eaLnBrk="1" hangingPunct="1">
              <a:spcBef>
                <a:spcPts val="600"/>
              </a:spcBef>
            </a:pPr>
            <a:r>
              <a:rPr lang="en-US" altLang="vi-VN" b="1" u="sng" dirty="0" err="1" smtClean="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vi-VN" b="1" u="sng" dirty="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u="sng" dirty="0" smtClean="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vi-VN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vi-VN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vi-VN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4m,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3m,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2,5m.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smtClean="0">
                <a:latin typeface="Arial" panose="020B0604020202020204" pitchFamily="34" charset="0"/>
                <a:cs typeface="Arial" panose="020B0604020202020204" pitchFamily="34" charset="0"/>
              </a:rPr>
              <a:t>80%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vi-VN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vi-VN" b="1" dirty="0" smtClean="0">
                <a:latin typeface="Arial" panose="020B0604020202020204" pitchFamily="34" charset="0"/>
                <a:cs typeface="Arial" panose="020B0604020202020204" pitchFamily="34" charset="0"/>
              </a:rPr>
              <a:t>:	a) </a:t>
            </a:r>
            <a:r>
              <a:rPr lang="en-US" altLang="vi-VN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vi-VN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? ( 1</a:t>
            </a:r>
            <a:r>
              <a:rPr lang="en-US" altLang="vi-VN" b="1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vi-VN" b="1" dirty="0" smtClean="0">
                <a:latin typeface="Arial" panose="020B0604020202020204" pitchFamily="34" charset="0"/>
                <a:cs typeface="Arial" panose="020B0604020202020204" pitchFamily="34" charset="0"/>
              </a:rPr>
              <a:t>1dm</a:t>
            </a:r>
            <a:r>
              <a:rPr lang="en-US" altLang="vi-VN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vi-VN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 eaLnBrk="1" hangingPunct="1">
              <a:spcBef>
                <a:spcPts val="600"/>
              </a:spcBef>
            </a:pP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vi-VN" b="1" dirty="0" smtClean="0">
                <a:latin typeface="Arial" panose="020B0604020202020204" pitchFamily="34" charset="0"/>
                <a:cs typeface="Arial" panose="020B0604020202020204" pitchFamily="34" charset="0"/>
              </a:rPr>
              <a:t>	b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altLang="vi-VN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04800" y="3200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u="sng" dirty="0" err="1">
                <a:solidFill>
                  <a:srgbClr val="FF0000"/>
                </a:solidFill>
              </a:rPr>
              <a:t>Tóm</a:t>
            </a:r>
            <a:r>
              <a:rPr lang="en-US" altLang="vi-VN" b="1" u="sng" dirty="0">
                <a:solidFill>
                  <a:srgbClr val="FF0000"/>
                </a:solidFill>
              </a:rPr>
              <a:t> </a:t>
            </a:r>
            <a:r>
              <a:rPr lang="en-US" altLang="vi-VN" b="1" u="sng" dirty="0" err="1">
                <a:solidFill>
                  <a:srgbClr val="FF0000"/>
                </a:solidFill>
              </a:rPr>
              <a:t>tắt</a:t>
            </a:r>
            <a:r>
              <a:rPr lang="en-US" altLang="vi-VN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5181600" y="3352055"/>
            <a:ext cx="19596" cy="3505945"/>
          </a:xfrm>
          <a:prstGeom prst="line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001000" y="5715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/>
              <a:t>3 m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324600" y="6172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/>
              <a:t>4 m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5676900" y="4400549"/>
            <a:ext cx="2590800" cy="1790699"/>
          </a:xfrm>
          <a:prstGeom prst="cube">
            <a:avLst>
              <a:gd name="adj" fmla="val 34963"/>
            </a:avLst>
          </a:prstGeom>
          <a:solidFill>
            <a:srgbClr val="C1E2E5"/>
          </a:solidFill>
          <a:ln w="3810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6248535" y="3895879"/>
            <a:ext cx="10409" cy="520225"/>
          </a:xfrm>
          <a:prstGeom prst="line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5691910" y="5579953"/>
            <a:ext cx="582612" cy="54976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6246813" y="5568948"/>
            <a:ext cx="20081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5664200" y="3924301"/>
            <a:ext cx="2590800" cy="2260596"/>
          </a:xfrm>
          <a:prstGeom prst="cube">
            <a:avLst>
              <a:gd name="adj" fmla="val 25000"/>
            </a:avLst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8229600" y="4667249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/>
              <a:t>2,5 m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6400800" y="5124449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/>
              <a:t>80 %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04800" y="3692235"/>
            <a:ext cx="4716463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 b="1" dirty="0" err="1" smtClean="0">
                <a:solidFill>
                  <a:srgbClr val="0000FF"/>
                </a:solidFill>
                <a:latin typeface="+mj-lt"/>
              </a:rPr>
              <a:t>chiều</a:t>
            </a:r>
            <a:r>
              <a:rPr lang="en-US" altLang="vi-VN" sz="2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dài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  :  </a:t>
            </a:r>
            <a:r>
              <a:rPr lang="en-US" altLang="vi-VN" sz="2200" b="1" dirty="0" smtClean="0">
                <a:solidFill>
                  <a:srgbClr val="0000FF"/>
                </a:solidFill>
                <a:latin typeface="+mj-lt"/>
              </a:rPr>
              <a:t>4m.</a:t>
            </a:r>
            <a:endParaRPr lang="en-US" altLang="vi-VN" sz="2200" b="1" dirty="0">
              <a:solidFill>
                <a:srgbClr val="0000FF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chiều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rộng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: </a:t>
            </a:r>
            <a:r>
              <a:rPr lang="en-US" altLang="vi-VN" sz="2200" b="1" dirty="0" smtClean="0">
                <a:solidFill>
                  <a:srgbClr val="0000FF"/>
                </a:solidFill>
                <a:latin typeface="+mj-lt"/>
              </a:rPr>
              <a:t>3m.</a:t>
            </a:r>
            <a:endParaRPr lang="en-US" altLang="vi-VN" sz="2200" b="1" dirty="0">
              <a:solidFill>
                <a:srgbClr val="0000FF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200" b="1" dirty="0" err="1" smtClean="0">
                <a:solidFill>
                  <a:srgbClr val="0000FF"/>
                </a:solidFill>
                <a:latin typeface="+mj-lt"/>
              </a:rPr>
              <a:t>chiều</a:t>
            </a:r>
            <a:r>
              <a:rPr lang="en-US" altLang="vi-VN" sz="2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cao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: </a:t>
            </a:r>
            <a:r>
              <a:rPr lang="en-US" altLang="vi-VN" sz="2200" b="1" dirty="0" smtClean="0">
                <a:solidFill>
                  <a:srgbClr val="0000FF"/>
                </a:solidFill>
                <a:latin typeface="+mj-lt"/>
              </a:rPr>
              <a:t>2,5m.</a:t>
            </a:r>
            <a:endParaRPr lang="en-US" altLang="vi-VN" sz="2200" b="1" dirty="0">
              <a:solidFill>
                <a:srgbClr val="0000FF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200" b="1" dirty="0" smtClean="0">
                <a:solidFill>
                  <a:srgbClr val="0000FF"/>
                </a:solidFill>
                <a:latin typeface="+mj-lt"/>
              </a:rPr>
              <a:t>80 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%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thể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tích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bể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đang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chứa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vi-VN" sz="2200" b="1" dirty="0" err="1" smtClean="0">
                <a:solidFill>
                  <a:srgbClr val="0000FF"/>
                </a:solidFill>
                <a:latin typeface="+mj-lt"/>
              </a:rPr>
              <a:t>nước</a:t>
            </a:r>
            <a:r>
              <a:rPr lang="en-US" altLang="vi-VN" sz="2200" b="1" dirty="0" smtClean="0">
                <a:solidFill>
                  <a:srgbClr val="0000FF"/>
                </a:solidFill>
                <a:latin typeface="+mj-lt"/>
              </a:rPr>
              <a:t>.</a:t>
            </a:r>
            <a:endParaRPr lang="en-US" altLang="vi-VN" sz="2200" b="1" dirty="0">
              <a:solidFill>
                <a:srgbClr val="0000FF"/>
              </a:solidFill>
              <a:latin typeface="+mj-lt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en-US" altLang="vi-VN" sz="2200" b="1" dirty="0" smtClean="0">
                <a:solidFill>
                  <a:srgbClr val="0000FF"/>
                </a:solidFill>
                <a:latin typeface="+mj-lt"/>
              </a:rPr>
              <a:t>a) </a:t>
            </a:r>
            <a:r>
              <a:rPr lang="en-US" altLang="vi-VN" sz="2200" b="1" dirty="0" err="1" smtClean="0">
                <a:solidFill>
                  <a:srgbClr val="0000FF"/>
                </a:solidFill>
                <a:latin typeface="+mj-lt"/>
              </a:rPr>
              <a:t>Trong</a:t>
            </a:r>
            <a:r>
              <a:rPr lang="en-US" altLang="vi-VN" sz="2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bể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có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: . . </a:t>
            </a:r>
            <a:r>
              <a:rPr lang="en-US" altLang="vi-VN" sz="2200" b="1" dirty="0" smtClean="0">
                <a:solidFill>
                  <a:srgbClr val="0000FF"/>
                </a:solidFill>
                <a:latin typeface="+mj-lt"/>
              </a:rPr>
              <a:t>. </a:t>
            </a:r>
            <a:r>
              <a:rPr lang="en-US" altLang="vi-VN" sz="2200" b="1" dirty="0" err="1" smtClean="0">
                <a:solidFill>
                  <a:srgbClr val="0000FF"/>
                </a:solidFill>
                <a:latin typeface="+mj-lt"/>
              </a:rPr>
              <a:t>lít</a:t>
            </a:r>
            <a:r>
              <a:rPr lang="en-US" altLang="vi-VN" sz="2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nước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b)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Mức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nước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+mj-lt"/>
              </a:rPr>
              <a:t>cao</a:t>
            </a:r>
            <a:r>
              <a:rPr lang="en-US" altLang="vi-VN" sz="2200" b="1" dirty="0">
                <a:solidFill>
                  <a:srgbClr val="0000FF"/>
                </a:solidFill>
                <a:latin typeface="+mj-lt"/>
              </a:rPr>
              <a:t>: . . . m </a:t>
            </a:r>
            <a:r>
              <a:rPr lang="en-US" altLang="vi-VN" sz="2200" b="1" dirty="0" smtClean="0">
                <a:solidFill>
                  <a:srgbClr val="0000FF"/>
                </a:solidFill>
                <a:latin typeface="+mj-lt"/>
              </a:rPr>
              <a:t>?</a:t>
            </a:r>
            <a:endParaRPr lang="en-US" altLang="vi-VN" sz="2200" b="1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260668" y="4522933"/>
            <a:ext cx="0" cy="10621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0" y="188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da-DK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ÔN TẬP VỀ ĐO DIỆN TÍCH VÀ ĐO THỂ TÍCH</a:t>
            </a:r>
          </a:p>
          <a:p>
            <a:pPr algn="ctr"/>
            <a:r>
              <a:rPr lang="da-DK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(tiếp theo)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56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utoUpdateAnimBg="0"/>
      <p:bldP spid="12" grpId="0" autoUpdateAnimBg="0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0" y="1120149"/>
            <a:ext cx="91440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algn="ctr" eaLnBrk="1" hangingPunct="1">
              <a:spcBef>
                <a:spcPts val="600"/>
              </a:spcBef>
            </a:pPr>
            <a:r>
              <a:rPr lang="en-US" altLang="vi-VN" b="1" u="sng" dirty="0" err="1" smtClean="0">
                <a:solidFill>
                  <a:srgbClr val="C00000"/>
                </a:solidFill>
              </a:rPr>
              <a:t>Bài</a:t>
            </a:r>
            <a:r>
              <a:rPr lang="en-US" altLang="vi-VN" b="1" u="sng" dirty="0" smtClean="0">
                <a:solidFill>
                  <a:srgbClr val="C00000"/>
                </a:solidFill>
              </a:rPr>
              <a:t> </a:t>
            </a:r>
            <a:r>
              <a:rPr lang="en-US" altLang="vi-VN" b="1" u="sng" dirty="0" err="1" smtClean="0">
                <a:solidFill>
                  <a:srgbClr val="C00000"/>
                </a:solidFill>
              </a:rPr>
              <a:t>giải</a:t>
            </a:r>
            <a:r>
              <a:rPr lang="en-US" altLang="vi-VN" b="1" u="sng" dirty="0" smtClean="0">
                <a:solidFill>
                  <a:srgbClr val="C00000"/>
                </a:solidFill>
              </a:rPr>
              <a:t> (</a:t>
            </a:r>
            <a:r>
              <a:rPr lang="en-US" altLang="vi-VN" b="1" u="sng" dirty="0" err="1" smtClean="0">
                <a:solidFill>
                  <a:srgbClr val="C00000"/>
                </a:solidFill>
              </a:rPr>
              <a:t>kiểu</a:t>
            </a:r>
            <a:r>
              <a:rPr lang="en-US" altLang="vi-VN" b="1" u="sng" dirty="0" smtClean="0">
                <a:solidFill>
                  <a:srgbClr val="C00000"/>
                </a:solidFill>
              </a:rPr>
              <a:t> 1)</a:t>
            </a:r>
            <a:endParaRPr lang="en-US" altLang="vi-VN" b="1" u="sng" dirty="0">
              <a:solidFill>
                <a:srgbClr val="C00000"/>
              </a:solidFill>
            </a:endParaRP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 err="1">
                <a:solidFill>
                  <a:srgbClr val="00CC00"/>
                </a:solidFill>
              </a:rPr>
              <a:t>Thể</a:t>
            </a:r>
            <a:r>
              <a:rPr lang="en-US" altLang="vi-VN" b="1" dirty="0">
                <a:solidFill>
                  <a:srgbClr val="00CC00"/>
                </a:solidFill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</a:rPr>
              <a:t>tích</a:t>
            </a:r>
            <a:r>
              <a:rPr lang="en-US" altLang="vi-VN" b="1" dirty="0">
                <a:solidFill>
                  <a:srgbClr val="00CC00"/>
                </a:solidFill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</a:rPr>
              <a:t>của</a:t>
            </a:r>
            <a:r>
              <a:rPr lang="en-US" altLang="vi-VN" b="1" dirty="0">
                <a:solidFill>
                  <a:srgbClr val="00CC00"/>
                </a:solidFill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</a:rPr>
              <a:t>bể</a:t>
            </a:r>
            <a:r>
              <a:rPr lang="en-US" altLang="vi-VN" b="1" dirty="0">
                <a:solidFill>
                  <a:srgbClr val="00CC00"/>
                </a:solidFill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</a:rPr>
              <a:t>nước</a:t>
            </a:r>
            <a:r>
              <a:rPr lang="en-US" altLang="vi-VN" b="1" dirty="0">
                <a:solidFill>
                  <a:srgbClr val="00CC00"/>
                </a:solidFill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</a:rPr>
              <a:t>là</a:t>
            </a:r>
            <a:r>
              <a:rPr lang="en-US" altLang="vi-VN" b="1" dirty="0">
                <a:solidFill>
                  <a:srgbClr val="00CC00"/>
                </a:solidFill>
              </a:rPr>
              <a:t> </a:t>
            </a:r>
            <a:r>
              <a:rPr lang="en-US" altLang="vi-VN" b="1" dirty="0" smtClean="0">
                <a:solidFill>
                  <a:srgbClr val="00CC00"/>
                </a:solidFill>
              </a:rPr>
              <a:t>: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 smtClean="0">
                <a:solidFill>
                  <a:srgbClr val="00CC00"/>
                </a:solidFill>
              </a:rPr>
              <a:t>4 x </a:t>
            </a:r>
            <a:r>
              <a:rPr lang="en-US" altLang="vi-VN" b="1" dirty="0">
                <a:solidFill>
                  <a:srgbClr val="00CC00"/>
                </a:solidFill>
              </a:rPr>
              <a:t>3 </a:t>
            </a:r>
            <a:r>
              <a:rPr lang="en-US" altLang="vi-VN" b="1" dirty="0" smtClean="0">
                <a:solidFill>
                  <a:srgbClr val="00CC00"/>
                </a:solidFill>
              </a:rPr>
              <a:t>x </a:t>
            </a:r>
            <a:r>
              <a:rPr lang="en-US" altLang="vi-VN" b="1" dirty="0">
                <a:solidFill>
                  <a:srgbClr val="00CC00"/>
                </a:solidFill>
              </a:rPr>
              <a:t>2,5 = 30 (m</a:t>
            </a:r>
            <a:r>
              <a:rPr lang="en-US" altLang="vi-VN" b="1" baseline="30000" dirty="0">
                <a:solidFill>
                  <a:srgbClr val="00CC00"/>
                </a:solidFill>
              </a:rPr>
              <a:t>3</a:t>
            </a:r>
            <a:r>
              <a:rPr lang="en-US" altLang="vi-VN" b="1" dirty="0">
                <a:solidFill>
                  <a:srgbClr val="00CC00"/>
                </a:solidFill>
              </a:rPr>
              <a:t>)</a:t>
            </a:r>
          </a:p>
          <a:p>
            <a:pPr marL="0" algn="ctr" eaLnBrk="1" hangingPunct="1">
              <a:spcBef>
                <a:spcPts val="600"/>
              </a:spcBef>
              <a:buAutoNum type="alphaLcParenR"/>
            </a:pPr>
            <a:r>
              <a:rPr lang="en-US" altLang="vi-VN" b="1" dirty="0" err="1" smtClean="0">
                <a:solidFill>
                  <a:srgbClr val="0000CC"/>
                </a:solidFill>
              </a:rPr>
              <a:t>Thể</a:t>
            </a:r>
            <a:r>
              <a:rPr lang="en-US" altLang="vi-VN" b="1" dirty="0" smtClean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tích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của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phần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bể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có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chứa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nước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là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smtClean="0">
                <a:solidFill>
                  <a:srgbClr val="0000CC"/>
                </a:solidFill>
              </a:rPr>
              <a:t>:</a:t>
            </a:r>
          </a:p>
          <a:p>
            <a:pPr marL="0" indent="0" algn="ctr" eaLnBrk="1" hangingPunct="1">
              <a:spcBef>
                <a:spcPts val="600"/>
              </a:spcBef>
            </a:pPr>
            <a:r>
              <a:rPr lang="en-US" altLang="vi-VN" b="1" dirty="0" smtClean="0">
                <a:solidFill>
                  <a:srgbClr val="0000CC"/>
                </a:solidFill>
              </a:rPr>
              <a:t>30 x </a:t>
            </a:r>
            <a:r>
              <a:rPr lang="en-US" altLang="vi-VN" b="1" dirty="0">
                <a:solidFill>
                  <a:srgbClr val="0000CC"/>
                </a:solidFill>
              </a:rPr>
              <a:t>80 : 100 = 24 (</a:t>
            </a:r>
            <a:r>
              <a:rPr lang="en-US" altLang="vi-VN" b="1" dirty="0" smtClean="0">
                <a:solidFill>
                  <a:srgbClr val="0000CC"/>
                </a:solidFill>
              </a:rPr>
              <a:t>m</a:t>
            </a:r>
            <a:r>
              <a:rPr lang="en-US" altLang="vi-VN" b="1" baseline="30000" dirty="0" smtClean="0">
                <a:solidFill>
                  <a:srgbClr val="0000CC"/>
                </a:solidFill>
              </a:rPr>
              <a:t>3</a:t>
            </a:r>
            <a:r>
              <a:rPr lang="en-US" altLang="vi-VN" b="1" dirty="0" smtClean="0">
                <a:solidFill>
                  <a:srgbClr val="0000CC"/>
                </a:solidFill>
              </a:rPr>
              <a:t>)</a:t>
            </a:r>
            <a:endParaRPr lang="en-US" altLang="vi-VN" b="1" dirty="0">
              <a:solidFill>
                <a:srgbClr val="0000CC"/>
              </a:solidFill>
            </a:endParaRP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>
                <a:solidFill>
                  <a:srgbClr val="0000CC"/>
                </a:solidFill>
              </a:rPr>
              <a:t>  </a:t>
            </a:r>
            <a:r>
              <a:rPr lang="en-US" altLang="vi-VN" b="1" dirty="0" err="1">
                <a:solidFill>
                  <a:srgbClr val="0000CC"/>
                </a:solidFill>
              </a:rPr>
              <a:t>Số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lít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nước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chứa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trong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bể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 smtClean="0">
                <a:solidFill>
                  <a:srgbClr val="0000CC"/>
                </a:solidFill>
              </a:rPr>
              <a:t>là</a:t>
            </a:r>
            <a:r>
              <a:rPr lang="en-US" altLang="vi-VN" b="1" dirty="0" smtClean="0">
                <a:solidFill>
                  <a:srgbClr val="0000CC"/>
                </a:solidFill>
              </a:rPr>
              <a:t>: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 smtClean="0">
                <a:solidFill>
                  <a:srgbClr val="0000CC"/>
                </a:solidFill>
              </a:rPr>
              <a:t>24 m</a:t>
            </a:r>
            <a:r>
              <a:rPr lang="en-US" altLang="vi-VN" b="1" baseline="30000" dirty="0" smtClean="0">
                <a:solidFill>
                  <a:srgbClr val="0000CC"/>
                </a:solidFill>
              </a:rPr>
              <a:t>3 </a:t>
            </a:r>
            <a:r>
              <a:rPr lang="en-US" altLang="vi-VN" b="1" dirty="0">
                <a:solidFill>
                  <a:srgbClr val="0000CC"/>
                </a:solidFill>
              </a:rPr>
              <a:t>= 24000 dm</a:t>
            </a:r>
            <a:r>
              <a:rPr lang="en-US" altLang="vi-VN" b="1" baseline="30000" dirty="0">
                <a:solidFill>
                  <a:srgbClr val="0000CC"/>
                </a:solidFill>
              </a:rPr>
              <a:t>3  </a:t>
            </a:r>
            <a:r>
              <a:rPr lang="en-US" altLang="vi-VN" b="1" dirty="0">
                <a:solidFill>
                  <a:srgbClr val="0000CC"/>
                </a:solidFill>
              </a:rPr>
              <a:t>= </a:t>
            </a:r>
            <a:r>
              <a:rPr lang="en-US" altLang="vi-VN" b="1" dirty="0" smtClean="0">
                <a:solidFill>
                  <a:srgbClr val="0000CC"/>
                </a:solidFill>
              </a:rPr>
              <a:t>24000 </a:t>
            </a:r>
            <a:r>
              <a:rPr lang="en-US" altLang="vi-VN" b="1" dirty="0" err="1" smtClean="0">
                <a:solidFill>
                  <a:srgbClr val="0000CC"/>
                </a:solidFill>
              </a:rPr>
              <a:t>lít</a:t>
            </a:r>
            <a:endParaRPr lang="en-US" altLang="vi-VN" b="1" dirty="0">
              <a:solidFill>
                <a:srgbClr val="0000CC"/>
              </a:solidFill>
            </a:endParaRP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 smtClean="0"/>
              <a:t>b</a:t>
            </a:r>
            <a:r>
              <a:rPr lang="en-US" altLang="vi-VN" b="1" dirty="0"/>
              <a:t>) </a:t>
            </a:r>
            <a:r>
              <a:rPr lang="en-US" altLang="vi-VN" b="1" dirty="0" err="1"/>
              <a:t>Diện</a:t>
            </a:r>
            <a:r>
              <a:rPr lang="en-US" altLang="vi-VN" b="1" dirty="0"/>
              <a:t> </a:t>
            </a:r>
            <a:r>
              <a:rPr lang="en-US" altLang="vi-VN" b="1" dirty="0" err="1"/>
              <a:t>tích</a:t>
            </a:r>
            <a:r>
              <a:rPr lang="en-US" altLang="vi-VN" b="1" dirty="0"/>
              <a:t> </a:t>
            </a:r>
            <a:r>
              <a:rPr lang="en-US" altLang="vi-VN" b="1" dirty="0" err="1"/>
              <a:t>đáy</a:t>
            </a:r>
            <a:r>
              <a:rPr lang="en-US" altLang="vi-VN" b="1" dirty="0"/>
              <a:t> </a:t>
            </a:r>
            <a:r>
              <a:rPr lang="en-US" altLang="vi-VN" b="1" dirty="0" err="1"/>
              <a:t>bể</a:t>
            </a:r>
            <a:r>
              <a:rPr lang="en-US" altLang="vi-VN" b="1" dirty="0"/>
              <a:t> </a:t>
            </a:r>
            <a:r>
              <a:rPr lang="en-US" altLang="vi-VN" b="1" dirty="0" err="1" smtClean="0"/>
              <a:t>là</a:t>
            </a:r>
            <a:r>
              <a:rPr lang="en-US" altLang="vi-VN" b="1" dirty="0" smtClean="0"/>
              <a:t>: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 smtClean="0"/>
              <a:t>4 </a:t>
            </a:r>
            <a:r>
              <a:rPr lang="en-US" altLang="vi-VN" b="1" dirty="0"/>
              <a:t>x 3 = 12 (</a:t>
            </a:r>
            <a:r>
              <a:rPr lang="en-US" altLang="vi-VN" b="1" dirty="0" smtClean="0"/>
              <a:t>m</a:t>
            </a:r>
            <a:r>
              <a:rPr lang="en-US" altLang="vi-VN" b="1" baseline="30000" dirty="0" smtClean="0"/>
              <a:t>2</a:t>
            </a:r>
            <a:r>
              <a:rPr lang="en-US" altLang="vi-VN" b="1" dirty="0" smtClean="0"/>
              <a:t>)</a:t>
            </a:r>
            <a:endParaRPr lang="en-US" altLang="vi-VN" b="1" dirty="0"/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 err="1" smtClean="0"/>
              <a:t>Chiều</a:t>
            </a:r>
            <a:r>
              <a:rPr lang="en-US" altLang="vi-VN" b="1" dirty="0" smtClean="0"/>
              <a:t> </a:t>
            </a:r>
            <a:r>
              <a:rPr lang="en-US" altLang="vi-VN" b="1" dirty="0" err="1"/>
              <a:t>cao</a:t>
            </a:r>
            <a:r>
              <a:rPr lang="en-US" altLang="vi-VN" b="1" dirty="0"/>
              <a:t> </a:t>
            </a:r>
            <a:r>
              <a:rPr lang="en-US" altLang="vi-VN" b="1" dirty="0" err="1"/>
              <a:t>của</a:t>
            </a:r>
            <a:r>
              <a:rPr lang="en-US" altLang="vi-VN" b="1" dirty="0"/>
              <a:t> </a:t>
            </a:r>
            <a:r>
              <a:rPr lang="en-US" altLang="vi-VN" b="1" dirty="0" err="1"/>
              <a:t>mực</a:t>
            </a:r>
            <a:r>
              <a:rPr lang="en-US" altLang="vi-VN" b="1" dirty="0"/>
              <a:t> </a:t>
            </a:r>
            <a:r>
              <a:rPr lang="en-US" altLang="vi-VN" b="1" dirty="0" err="1"/>
              <a:t>nước</a:t>
            </a:r>
            <a:r>
              <a:rPr lang="en-US" altLang="vi-VN" b="1" dirty="0"/>
              <a:t> </a:t>
            </a:r>
            <a:r>
              <a:rPr lang="en-US" altLang="vi-VN" b="1" dirty="0" err="1"/>
              <a:t>chứa</a:t>
            </a:r>
            <a:r>
              <a:rPr lang="en-US" altLang="vi-VN" b="1" dirty="0"/>
              <a:t> </a:t>
            </a:r>
            <a:r>
              <a:rPr lang="en-US" altLang="vi-VN" b="1" dirty="0" err="1"/>
              <a:t>trong</a:t>
            </a:r>
            <a:r>
              <a:rPr lang="en-US" altLang="vi-VN" b="1" dirty="0"/>
              <a:t> </a:t>
            </a:r>
            <a:r>
              <a:rPr lang="en-US" altLang="vi-VN" b="1" dirty="0" err="1"/>
              <a:t>bể</a:t>
            </a:r>
            <a:r>
              <a:rPr lang="en-US" altLang="vi-VN" b="1" dirty="0"/>
              <a:t> </a:t>
            </a:r>
            <a:r>
              <a:rPr lang="en-US" altLang="vi-VN" b="1" dirty="0" err="1" smtClean="0"/>
              <a:t>là</a:t>
            </a:r>
            <a:r>
              <a:rPr lang="en-US" altLang="vi-VN" b="1" dirty="0" smtClean="0"/>
              <a:t>: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 smtClean="0"/>
              <a:t>24 </a:t>
            </a:r>
            <a:r>
              <a:rPr lang="en-US" altLang="vi-VN" b="1" dirty="0"/>
              <a:t>: 12 = 2 (</a:t>
            </a:r>
            <a:r>
              <a:rPr lang="en-US" altLang="vi-VN" b="1" dirty="0" smtClean="0"/>
              <a:t>m)</a:t>
            </a:r>
            <a:endParaRPr lang="en-US" altLang="vi-VN" b="1" dirty="0"/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i="1" u="sng" dirty="0" err="1">
                <a:solidFill>
                  <a:srgbClr val="FF3399"/>
                </a:solidFill>
              </a:rPr>
              <a:t>Đáp</a:t>
            </a:r>
            <a:r>
              <a:rPr lang="en-US" altLang="vi-VN" b="1" i="1" u="sng" dirty="0">
                <a:solidFill>
                  <a:srgbClr val="FF3399"/>
                </a:solidFill>
              </a:rPr>
              <a:t> </a:t>
            </a:r>
            <a:r>
              <a:rPr lang="en-US" altLang="vi-VN" b="1" i="1" u="sng" dirty="0" err="1" smtClean="0">
                <a:solidFill>
                  <a:srgbClr val="FF3399"/>
                </a:solidFill>
              </a:rPr>
              <a:t>số</a:t>
            </a:r>
            <a:r>
              <a:rPr lang="en-US" altLang="vi-VN" b="1" dirty="0" smtClean="0">
                <a:solidFill>
                  <a:srgbClr val="FF3399"/>
                </a:solidFill>
              </a:rPr>
              <a:t>: a</a:t>
            </a:r>
            <a:r>
              <a:rPr lang="en-US" altLang="vi-VN" b="1" dirty="0">
                <a:solidFill>
                  <a:srgbClr val="FF3399"/>
                </a:solidFill>
              </a:rPr>
              <a:t>) 24000 </a:t>
            </a:r>
            <a:r>
              <a:rPr lang="en-US" altLang="vi-VN" b="1" dirty="0" err="1" smtClean="0">
                <a:solidFill>
                  <a:srgbClr val="FF3399"/>
                </a:solidFill>
              </a:rPr>
              <a:t>lít</a:t>
            </a:r>
            <a:r>
              <a:rPr lang="en-US" altLang="vi-VN" b="1" dirty="0" smtClean="0">
                <a:solidFill>
                  <a:srgbClr val="FF3399"/>
                </a:solidFill>
              </a:rPr>
              <a:t>.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 smtClean="0">
                <a:solidFill>
                  <a:srgbClr val="FF3399"/>
                </a:solidFill>
              </a:rPr>
              <a:t>    b</a:t>
            </a:r>
            <a:r>
              <a:rPr lang="en-US" altLang="vi-VN" b="1" dirty="0">
                <a:solidFill>
                  <a:srgbClr val="FF3399"/>
                </a:solidFill>
              </a:rPr>
              <a:t>) </a:t>
            </a:r>
            <a:r>
              <a:rPr lang="en-US" altLang="vi-VN" b="1" dirty="0" smtClean="0">
                <a:solidFill>
                  <a:srgbClr val="FF3399"/>
                </a:solidFill>
              </a:rPr>
              <a:t>2m.</a:t>
            </a:r>
            <a:endParaRPr lang="en-US" altLang="vi-VN" b="1" dirty="0">
              <a:solidFill>
                <a:srgbClr val="FF3399"/>
              </a:solidFill>
            </a:endParaRPr>
          </a:p>
        </p:txBody>
      </p:sp>
      <p:sp>
        <p:nvSpPr>
          <p:cNvPr id="14339" name="Text Box 32"/>
          <p:cNvSpPr txBox="1">
            <a:spLocks noChangeArrowheads="1"/>
          </p:cNvSpPr>
          <p:nvPr/>
        </p:nvSpPr>
        <p:spPr bwMode="auto">
          <a:xfrm>
            <a:off x="533400" y="121919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u="sng" dirty="0" err="1">
                <a:solidFill>
                  <a:schemeClr val="folHlink"/>
                </a:solidFill>
              </a:rPr>
              <a:t>Bài</a:t>
            </a:r>
            <a:r>
              <a:rPr lang="en-US" altLang="vi-VN" b="1" u="sng" dirty="0">
                <a:solidFill>
                  <a:schemeClr val="folHlink"/>
                </a:solidFill>
              </a:rPr>
              <a:t> </a:t>
            </a:r>
            <a:r>
              <a:rPr lang="en-US" altLang="vi-VN" b="1" u="sng" dirty="0" smtClean="0">
                <a:solidFill>
                  <a:schemeClr val="folHlink"/>
                </a:solidFill>
              </a:rPr>
              <a:t>3</a:t>
            </a:r>
            <a:r>
              <a:rPr lang="en-US" altLang="vi-VN" b="1" dirty="0" smtClean="0">
                <a:solidFill>
                  <a:schemeClr val="folHlink"/>
                </a:solidFill>
              </a:rPr>
              <a:t>.</a:t>
            </a:r>
            <a:endParaRPr lang="en-US" altLang="vi-VN" b="1" u="sng" dirty="0">
              <a:solidFill>
                <a:schemeClr val="folHlin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8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da-DK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ÔN TẬP VỀ ĐO DIỆN TÍCH VÀ ĐO THỂ TÍCH</a:t>
            </a:r>
          </a:p>
          <a:p>
            <a:pPr algn="ctr"/>
            <a:r>
              <a:rPr lang="da-DK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(tiếp theo)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5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6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6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6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6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6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6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6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6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0" y="1530727"/>
            <a:ext cx="9144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algn="ctr" eaLnBrk="1" hangingPunct="1">
              <a:spcBef>
                <a:spcPts val="600"/>
              </a:spcBef>
            </a:pPr>
            <a:r>
              <a:rPr lang="en-US" altLang="vi-VN" b="1" u="sng" dirty="0" err="1" smtClean="0">
                <a:solidFill>
                  <a:srgbClr val="C00000"/>
                </a:solidFill>
              </a:rPr>
              <a:t>Bài</a:t>
            </a:r>
            <a:r>
              <a:rPr lang="en-US" altLang="vi-VN" b="1" u="sng" dirty="0" smtClean="0">
                <a:solidFill>
                  <a:srgbClr val="C00000"/>
                </a:solidFill>
              </a:rPr>
              <a:t> </a:t>
            </a:r>
            <a:r>
              <a:rPr lang="en-US" altLang="vi-VN" b="1" u="sng" dirty="0" err="1" smtClean="0">
                <a:solidFill>
                  <a:srgbClr val="C00000"/>
                </a:solidFill>
              </a:rPr>
              <a:t>giải</a:t>
            </a:r>
            <a:r>
              <a:rPr lang="en-US" altLang="vi-VN" b="1" u="sng" dirty="0" smtClean="0">
                <a:solidFill>
                  <a:srgbClr val="C00000"/>
                </a:solidFill>
              </a:rPr>
              <a:t> (</a:t>
            </a:r>
            <a:r>
              <a:rPr lang="en-US" altLang="vi-VN" b="1" u="sng" dirty="0" err="1" smtClean="0">
                <a:solidFill>
                  <a:srgbClr val="C00000"/>
                </a:solidFill>
              </a:rPr>
              <a:t>kiểu</a:t>
            </a:r>
            <a:r>
              <a:rPr lang="en-US" altLang="vi-VN" b="1" u="sng" dirty="0" smtClean="0">
                <a:solidFill>
                  <a:srgbClr val="C00000"/>
                </a:solidFill>
              </a:rPr>
              <a:t> 2)</a:t>
            </a:r>
            <a:endParaRPr lang="en-US" altLang="vi-VN" b="1" u="sng" dirty="0">
              <a:solidFill>
                <a:srgbClr val="C00000"/>
              </a:solidFill>
            </a:endParaRP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 err="1">
                <a:solidFill>
                  <a:srgbClr val="00CC00"/>
                </a:solidFill>
              </a:rPr>
              <a:t>Thể</a:t>
            </a:r>
            <a:r>
              <a:rPr lang="en-US" altLang="vi-VN" b="1" dirty="0">
                <a:solidFill>
                  <a:srgbClr val="00CC00"/>
                </a:solidFill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</a:rPr>
              <a:t>tích</a:t>
            </a:r>
            <a:r>
              <a:rPr lang="en-US" altLang="vi-VN" b="1" dirty="0">
                <a:solidFill>
                  <a:srgbClr val="00CC00"/>
                </a:solidFill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</a:rPr>
              <a:t>của</a:t>
            </a:r>
            <a:r>
              <a:rPr lang="en-US" altLang="vi-VN" b="1" dirty="0">
                <a:solidFill>
                  <a:srgbClr val="00CC00"/>
                </a:solidFill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</a:rPr>
              <a:t>bể</a:t>
            </a:r>
            <a:r>
              <a:rPr lang="en-US" altLang="vi-VN" b="1" dirty="0">
                <a:solidFill>
                  <a:srgbClr val="00CC00"/>
                </a:solidFill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</a:rPr>
              <a:t>nước</a:t>
            </a:r>
            <a:r>
              <a:rPr lang="en-US" altLang="vi-VN" b="1" dirty="0">
                <a:solidFill>
                  <a:srgbClr val="00CC00"/>
                </a:solidFill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</a:rPr>
              <a:t>là</a:t>
            </a:r>
            <a:r>
              <a:rPr lang="en-US" altLang="vi-VN" b="1" dirty="0">
                <a:solidFill>
                  <a:srgbClr val="00CC00"/>
                </a:solidFill>
              </a:rPr>
              <a:t> </a:t>
            </a:r>
            <a:r>
              <a:rPr lang="en-US" altLang="vi-VN" b="1" dirty="0" smtClean="0">
                <a:solidFill>
                  <a:srgbClr val="00CC00"/>
                </a:solidFill>
              </a:rPr>
              <a:t>: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 smtClean="0">
                <a:solidFill>
                  <a:srgbClr val="00CC00"/>
                </a:solidFill>
              </a:rPr>
              <a:t>4 x </a:t>
            </a:r>
            <a:r>
              <a:rPr lang="en-US" altLang="vi-VN" b="1" dirty="0">
                <a:solidFill>
                  <a:srgbClr val="00CC00"/>
                </a:solidFill>
              </a:rPr>
              <a:t>3 </a:t>
            </a:r>
            <a:r>
              <a:rPr lang="en-US" altLang="vi-VN" b="1" dirty="0" smtClean="0">
                <a:solidFill>
                  <a:srgbClr val="00CC00"/>
                </a:solidFill>
              </a:rPr>
              <a:t>x </a:t>
            </a:r>
            <a:r>
              <a:rPr lang="en-US" altLang="vi-VN" b="1" dirty="0">
                <a:solidFill>
                  <a:srgbClr val="00CC00"/>
                </a:solidFill>
              </a:rPr>
              <a:t>2,5 = 30 (m</a:t>
            </a:r>
            <a:r>
              <a:rPr lang="en-US" altLang="vi-VN" b="1" baseline="30000" dirty="0">
                <a:solidFill>
                  <a:srgbClr val="00CC00"/>
                </a:solidFill>
              </a:rPr>
              <a:t>3</a:t>
            </a:r>
            <a:r>
              <a:rPr lang="en-US" altLang="vi-VN" b="1" dirty="0">
                <a:solidFill>
                  <a:srgbClr val="00CC00"/>
                </a:solidFill>
              </a:rPr>
              <a:t>)</a:t>
            </a:r>
          </a:p>
          <a:p>
            <a:pPr marL="0" algn="ctr" eaLnBrk="1" hangingPunct="1">
              <a:spcBef>
                <a:spcPts val="600"/>
              </a:spcBef>
              <a:buAutoNum type="alphaLcParenR"/>
            </a:pPr>
            <a:r>
              <a:rPr lang="en-US" altLang="vi-VN" b="1" dirty="0" err="1" smtClean="0">
                <a:solidFill>
                  <a:srgbClr val="0000CC"/>
                </a:solidFill>
              </a:rPr>
              <a:t>Thể</a:t>
            </a:r>
            <a:r>
              <a:rPr lang="en-US" altLang="vi-VN" b="1" dirty="0" smtClean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tích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của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phần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bể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có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chứa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nước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</a:rPr>
              <a:t>là</a:t>
            </a:r>
            <a:r>
              <a:rPr lang="en-US" altLang="vi-VN" b="1" dirty="0">
                <a:solidFill>
                  <a:srgbClr val="0000CC"/>
                </a:solidFill>
              </a:rPr>
              <a:t> </a:t>
            </a:r>
            <a:r>
              <a:rPr lang="en-US" altLang="vi-VN" b="1" dirty="0" smtClean="0">
                <a:solidFill>
                  <a:srgbClr val="0000CC"/>
                </a:solidFill>
              </a:rPr>
              <a:t>:</a:t>
            </a:r>
          </a:p>
          <a:p>
            <a:pPr marL="0" indent="0" algn="ctr" eaLnBrk="1" hangingPunct="1">
              <a:spcBef>
                <a:spcPts val="600"/>
              </a:spcBef>
            </a:pPr>
            <a:r>
              <a:rPr lang="en-US" altLang="vi-VN" b="1" dirty="0" smtClean="0">
                <a:solidFill>
                  <a:srgbClr val="0000CC"/>
                </a:solidFill>
              </a:rPr>
              <a:t>30 x 80% </a:t>
            </a:r>
            <a:r>
              <a:rPr lang="en-US" altLang="vi-VN" b="1" dirty="0">
                <a:solidFill>
                  <a:srgbClr val="0000CC"/>
                </a:solidFill>
              </a:rPr>
              <a:t>= 24 (</a:t>
            </a:r>
            <a:r>
              <a:rPr lang="en-US" altLang="vi-VN" b="1" dirty="0" smtClean="0">
                <a:solidFill>
                  <a:srgbClr val="0000CC"/>
                </a:solidFill>
              </a:rPr>
              <a:t>m</a:t>
            </a:r>
            <a:r>
              <a:rPr lang="en-US" altLang="vi-VN" b="1" baseline="30000" dirty="0" smtClean="0">
                <a:solidFill>
                  <a:srgbClr val="0000CC"/>
                </a:solidFill>
              </a:rPr>
              <a:t>3</a:t>
            </a:r>
            <a:r>
              <a:rPr lang="en-US" altLang="vi-VN" b="1" dirty="0">
                <a:solidFill>
                  <a:srgbClr val="0000CC"/>
                </a:solidFill>
              </a:rPr>
              <a:t>) = 24000 dm</a:t>
            </a:r>
            <a:r>
              <a:rPr lang="en-US" altLang="vi-VN" b="1" baseline="30000" dirty="0">
                <a:solidFill>
                  <a:srgbClr val="0000CC"/>
                </a:solidFill>
              </a:rPr>
              <a:t>3 </a:t>
            </a:r>
            <a:r>
              <a:rPr lang="en-US" altLang="vi-VN" b="1" dirty="0" smtClean="0">
                <a:solidFill>
                  <a:srgbClr val="0000CC"/>
                </a:solidFill>
              </a:rPr>
              <a:t>= </a:t>
            </a:r>
            <a:r>
              <a:rPr lang="en-US" altLang="vi-VN" b="1" dirty="0">
                <a:solidFill>
                  <a:srgbClr val="0000CC"/>
                </a:solidFill>
              </a:rPr>
              <a:t>24000 </a:t>
            </a:r>
            <a:r>
              <a:rPr lang="en-US" altLang="vi-VN" b="1" dirty="0" err="1" smtClean="0">
                <a:solidFill>
                  <a:srgbClr val="0000CC"/>
                </a:solidFill>
              </a:rPr>
              <a:t>lít</a:t>
            </a:r>
            <a:endParaRPr lang="en-US" altLang="vi-VN" b="1" dirty="0">
              <a:solidFill>
                <a:srgbClr val="0000CC"/>
              </a:solidFill>
            </a:endParaRPr>
          </a:p>
          <a:p>
            <a:pPr marL="0" indent="0" algn="ctr" eaLnBrk="1" hangingPunct="1">
              <a:spcBef>
                <a:spcPts val="600"/>
              </a:spcBef>
            </a:pPr>
            <a:r>
              <a:rPr lang="en-US" altLang="vi-VN" b="1" dirty="0" smtClean="0"/>
              <a:t>b</a:t>
            </a:r>
            <a:r>
              <a:rPr lang="en-US" altLang="vi-VN" b="1" dirty="0"/>
              <a:t>) </a:t>
            </a:r>
            <a:r>
              <a:rPr lang="en-US" altLang="vi-VN" b="1" dirty="0" err="1" smtClean="0"/>
              <a:t>Chiều</a:t>
            </a:r>
            <a:r>
              <a:rPr lang="en-US" altLang="vi-VN" b="1" dirty="0" smtClean="0"/>
              <a:t> </a:t>
            </a:r>
            <a:r>
              <a:rPr lang="en-US" altLang="vi-VN" b="1" dirty="0" err="1"/>
              <a:t>cao</a:t>
            </a:r>
            <a:r>
              <a:rPr lang="en-US" altLang="vi-VN" b="1" dirty="0"/>
              <a:t> </a:t>
            </a:r>
            <a:r>
              <a:rPr lang="en-US" altLang="vi-VN" b="1" dirty="0" err="1"/>
              <a:t>của</a:t>
            </a:r>
            <a:r>
              <a:rPr lang="en-US" altLang="vi-VN" b="1" dirty="0"/>
              <a:t> </a:t>
            </a:r>
            <a:r>
              <a:rPr lang="en-US" altLang="vi-VN" b="1" dirty="0" err="1"/>
              <a:t>mực</a:t>
            </a:r>
            <a:r>
              <a:rPr lang="en-US" altLang="vi-VN" b="1" dirty="0"/>
              <a:t> </a:t>
            </a:r>
            <a:r>
              <a:rPr lang="en-US" altLang="vi-VN" b="1" dirty="0" err="1"/>
              <a:t>nước</a:t>
            </a:r>
            <a:r>
              <a:rPr lang="en-US" altLang="vi-VN" b="1" dirty="0"/>
              <a:t> </a:t>
            </a:r>
            <a:r>
              <a:rPr lang="en-US" altLang="vi-VN" b="1" dirty="0" err="1"/>
              <a:t>chứa</a:t>
            </a:r>
            <a:r>
              <a:rPr lang="en-US" altLang="vi-VN" b="1" dirty="0"/>
              <a:t> </a:t>
            </a:r>
            <a:r>
              <a:rPr lang="en-US" altLang="vi-VN" b="1" dirty="0" err="1"/>
              <a:t>trong</a:t>
            </a:r>
            <a:r>
              <a:rPr lang="en-US" altLang="vi-VN" b="1" dirty="0"/>
              <a:t> </a:t>
            </a:r>
            <a:r>
              <a:rPr lang="en-US" altLang="vi-VN" b="1" dirty="0" err="1"/>
              <a:t>bể</a:t>
            </a:r>
            <a:r>
              <a:rPr lang="en-US" altLang="vi-VN" b="1" dirty="0"/>
              <a:t> </a:t>
            </a:r>
            <a:r>
              <a:rPr lang="en-US" altLang="vi-VN" b="1" dirty="0" err="1" smtClean="0"/>
              <a:t>là</a:t>
            </a:r>
            <a:r>
              <a:rPr lang="en-US" altLang="vi-VN" b="1" dirty="0" smtClean="0"/>
              <a:t>:</a:t>
            </a:r>
          </a:p>
          <a:p>
            <a:pPr marL="0" indent="0" algn="ctr" eaLnBrk="1" hangingPunct="1">
              <a:spcBef>
                <a:spcPts val="600"/>
              </a:spcBef>
            </a:pPr>
            <a:r>
              <a:rPr lang="en-US" altLang="vi-VN" b="1" dirty="0" smtClean="0"/>
              <a:t>2,5 x 80%</a:t>
            </a:r>
            <a:r>
              <a:rPr lang="en-US" altLang="vi-VN" b="1" dirty="0" smtClean="0"/>
              <a:t> </a:t>
            </a:r>
            <a:r>
              <a:rPr lang="en-US" altLang="vi-VN" b="1" dirty="0"/>
              <a:t>= 2 (</a:t>
            </a:r>
            <a:r>
              <a:rPr lang="en-US" altLang="vi-VN" b="1" dirty="0" smtClean="0"/>
              <a:t>m)</a:t>
            </a:r>
            <a:endParaRPr lang="en-US" altLang="vi-VN" b="1" dirty="0"/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i="1" u="sng" dirty="0" err="1">
                <a:solidFill>
                  <a:srgbClr val="FF3399"/>
                </a:solidFill>
              </a:rPr>
              <a:t>Đáp</a:t>
            </a:r>
            <a:r>
              <a:rPr lang="en-US" altLang="vi-VN" b="1" i="1" u="sng" dirty="0">
                <a:solidFill>
                  <a:srgbClr val="FF3399"/>
                </a:solidFill>
              </a:rPr>
              <a:t> </a:t>
            </a:r>
            <a:r>
              <a:rPr lang="en-US" altLang="vi-VN" b="1" i="1" u="sng" dirty="0" err="1" smtClean="0">
                <a:solidFill>
                  <a:srgbClr val="FF3399"/>
                </a:solidFill>
              </a:rPr>
              <a:t>số</a:t>
            </a:r>
            <a:r>
              <a:rPr lang="en-US" altLang="vi-VN" b="1" dirty="0" smtClean="0">
                <a:solidFill>
                  <a:srgbClr val="FF3399"/>
                </a:solidFill>
              </a:rPr>
              <a:t>: a</a:t>
            </a:r>
            <a:r>
              <a:rPr lang="en-US" altLang="vi-VN" b="1" dirty="0">
                <a:solidFill>
                  <a:srgbClr val="FF3399"/>
                </a:solidFill>
              </a:rPr>
              <a:t>) 24000 </a:t>
            </a:r>
            <a:r>
              <a:rPr lang="en-US" altLang="vi-VN" b="1" dirty="0" err="1" smtClean="0">
                <a:solidFill>
                  <a:srgbClr val="FF3399"/>
                </a:solidFill>
              </a:rPr>
              <a:t>lít</a:t>
            </a:r>
            <a:r>
              <a:rPr lang="en-US" altLang="vi-VN" b="1" dirty="0" smtClean="0">
                <a:solidFill>
                  <a:srgbClr val="FF3399"/>
                </a:solidFill>
              </a:rPr>
              <a:t>.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 smtClean="0">
                <a:solidFill>
                  <a:srgbClr val="FF3399"/>
                </a:solidFill>
              </a:rPr>
              <a:t>    b</a:t>
            </a:r>
            <a:r>
              <a:rPr lang="en-US" altLang="vi-VN" b="1" dirty="0">
                <a:solidFill>
                  <a:srgbClr val="FF3399"/>
                </a:solidFill>
              </a:rPr>
              <a:t>) </a:t>
            </a:r>
            <a:r>
              <a:rPr lang="en-US" altLang="vi-VN" b="1" dirty="0" smtClean="0">
                <a:solidFill>
                  <a:srgbClr val="FF3399"/>
                </a:solidFill>
              </a:rPr>
              <a:t>2m.</a:t>
            </a:r>
            <a:endParaRPr lang="en-US" altLang="vi-VN" b="1" dirty="0">
              <a:solidFill>
                <a:srgbClr val="FF3399"/>
              </a:solidFill>
            </a:endParaRPr>
          </a:p>
        </p:txBody>
      </p:sp>
      <p:sp>
        <p:nvSpPr>
          <p:cNvPr id="14339" name="Text Box 32"/>
          <p:cNvSpPr txBox="1">
            <a:spLocks noChangeArrowheads="1"/>
          </p:cNvSpPr>
          <p:nvPr/>
        </p:nvSpPr>
        <p:spPr bwMode="auto">
          <a:xfrm>
            <a:off x="533400" y="121919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u="sng" dirty="0" err="1">
                <a:solidFill>
                  <a:schemeClr val="folHlink"/>
                </a:solidFill>
              </a:rPr>
              <a:t>Bài</a:t>
            </a:r>
            <a:r>
              <a:rPr lang="en-US" altLang="vi-VN" b="1" u="sng" dirty="0">
                <a:solidFill>
                  <a:schemeClr val="folHlink"/>
                </a:solidFill>
              </a:rPr>
              <a:t> </a:t>
            </a:r>
            <a:r>
              <a:rPr lang="en-US" altLang="vi-VN" b="1" u="sng" dirty="0" smtClean="0">
                <a:solidFill>
                  <a:schemeClr val="folHlink"/>
                </a:solidFill>
              </a:rPr>
              <a:t>3</a:t>
            </a:r>
            <a:r>
              <a:rPr lang="en-US" altLang="vi-VN" b="1" dirty="0" smtClean="0">
                <a:solidFill>
                  <a:schemeClr val="folHlink"/>
                </a:solidFill>
              </a:rPr>
              <a:t>.</a:t>
            </a:r>
            <a:endParaRPr lang="en-US" altLang="vi-VN" b="1" u="sng" dirty="0">
              <a:solidFill>
                <a:schemeClr val="folHlin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8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da-DK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ÔN TẬP VỀ ĐO DIỆN TÍCH VÀ ĐO THỂ TÍCH</a:t>
            </a:r>
          </a:p>
          <a:p>
            <a:pPr algn="ctr"/>
            <a:r>
              <a:rPr lang="da-DK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(tiếp theo)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72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6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136650"/>
            <a:ext cx="75311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5065713"/>
            <a:ext cx="16033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4064000"/>
            <a:ext cx="126047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-34925" y="4306888"/>
            <a:ext cx="917892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484688"/>
            <a:ext cx="5318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752600" y="3067050"/>
            <a:ext cx="6002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zh-CN" sz="7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3. </a:t>
            </a:r>
            <a:r>
              <a:rPr lang="en-US" altLang="zh-CN" sz="7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Vận</a:t>
            </a:r>
            <a:r>
              <a:rPr lang="en-US" altLang="zh-CN" sz="7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endParaRPr lang="en-US" altLang="zh-CN" sz="72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6099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9775" y="6248400"/>
            <a:ext cx="457200" cy="5159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101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FF3399"/>
                </a:solidFill>
                <a:latin typeface="Times New Roman" panose="02020603050405020304" pitchFamily="18" charset="0"/>
              </a:rPr>
              <a:t>TRÒ CHƠI RUNG CHUÔNG VÀNG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73100" y="574675"/>
            <a:ext cx="8321675" cy="543242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990600" y="1574800"/>
            <a:ext cx="7867650" cy="36068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066800" y="1598612"/>
            <a:ext cx="76200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300" b="1" dirty="0">
                <a:latin typeface=".VnTime" panose="020B7200000000000000" pitchFamily="34" charset="0"/>
              </a:rPr>
              <a:t>          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8 m</a:t>
            </a:r>
            <a:r>
              <a:rPr lang="en-US" altLang="vi-VN" sz="33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2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 5 dm</a:t>
            </a:r>
            <a:r>
              <a:rPr lang="en-US" altLang="vi-VN" sz="33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2 </a:t>
            </a:r>
            <a:r>
              <a:rPr lang="en-US" altLang="vi-VN" sz="3300" b="1" baseline="30000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33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= 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. . . m</a:t>
            </a:r>
            <a:r>
              <a:rPr lang="en-US" altLang="vi-VN" sz="33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2 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?</a:t>
            </a:r>
          </a:p>
          <a:p>
            <a:pPr eaLnBrk="1" hangingPunct="1"/>
            <a:r>
              <a:rPr lang="en-US" altLang="vi-VN" sz="3300" b="1" i="1" dirty="0" smtClean="0">
                <a:latin typeface=".VnTime" panose="020B7200000000000000" pitchFamily="34" charset="0"/>
              </a:rPr>
              <a:t>A.  </a:t>
            </a:r>
            <a:r>
              <a:rPr lang="en-US" altLang="vi-VN" sz="3300" b="1" i="1" dirty="0">
                <a:latin typeface=".VnTime" panose="020B7200000000000000" pitchFamily="34" charset="0"/>
              </a:rPr>
              <a:t>8,5	               </a:t>
            </a:r>
            <a:r>
              <a:rPr lang="en-US" altLang="vi-VN" sz="3300" b="1" i="1" dirty="0" smtClean="0">
                <a:latin typeface=".VnTime" panose="020B7200000000000000" pitchFamily="34" charset="0"/>
              </a:rPr>
              <a:t>B.  </a:t>
            </a:r>
            <a:r>
              <a:rPr lang="en-US" altLang="vi-VN" sz="3300" b="1" i="1" dirty="0">
                <a:latin typeface=".VnTime" panose="020B7200000000000000" pitchFamily="34" charset="0"/>
              </a:rPr>
              <a:t>85	</a:t>
            </a:r>
          </a:p>
          <a:p>
            <a:pPr eaLnBrk="1" hangingPunct="1"/>
            <a:r>
              <a:rPr lang="en-US" altLang="vi-VN" sz="3300" b="1" i="1" dirty="0" smtClean="0">
                <a:latin typeface=".VnTime" panose="020B7200000000000000" pitchFamily="34" charset="0"/>
              </a:rPr>
              <a:t>C.  </a:t>
            </a:r>
            <a:r>
              <a:rPr lang="en-US" altLang="vi-VN" sz="3300" b="1" i="1" dirty="0">
                <a:latin typeface=".VnTime" panose="020B7200000000000000" pitchFamily="34" charset="0"/>
              </a:rPr>
              <a:t>8,05                    </a:t>
            </a:r>
            <a:r>
              <a:rPr lang="en-US" altLang="vi-VN" sz="3300" b="1" i="1" dirty="0" smtClean="0">
                <a:latin typeface=".VnTime" panose="020B7200000000000000" pitchFamily="34" charset="0"/>
              </a:rPr>
              <a:t>D.  </a:t>
            </a:r>
            <a:r>
              <a:rPr lang="en-US" altLang="vi-VN" sz="3300" b="1" i="1" dirty="0">
                <a:latin typeface=".VnTime" panose="020B7200000000000000" pitchFamily="34" charset="0"/>
              </a:rPr>
              <a:t>8,50</a:t>
            </a:r>
          </a:p>
        </p:txBody>
      </p: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3429000" y="685800"/>
            <a:ext cx="2476500" cy="635000"/>
            <a:chOff x="0" y="0"/>
            <a:chExt cx="1560" cy="426"/>
          </a:xfrm>
        </p:grpSpPr>
        <p:pic>
          <p:nvPicPr>
            <p:cNvPr id="16435" name="Picture 8" descr="Picture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6" name="Text Box 9"/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3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Câu</a:t>
              </a:r>
              <a:r>
                <a:rPr lang="en-US" altLang="vi-VN" sz="3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1</a:t>
              </a:r>
            </a:p>
          </p:txBody>
        </p:sp>
      </p:grpSp>
      <p:pic>
        <p:nvPicPr>
          <p:cNvPr id="28682" name="Picture 10" descr="6282A33D3F464C77A9A4C1352497B7A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9200"/>
            <a:ext cx="952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905000" y="5105400"/>
            <a:ext cx="6934200" cy="762000"/>
            <a:chOff x="960" y="3216"/>
            <a:chExt cx="4800" cy="672"/>
          </a:xfrm>
        </p:grpSpPr>
        <p:sp>
          <p:nvSpPr>
            <p:cNvPr id="16432" name="AutoShape 12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vi-VN" altLang="vi-VN" sz="1800">
                <a:latin typeface="Arial" panose="020B0604020202020204" pitchFamily="34" charset="0"/>
              </a:endParaRPr>
            </a:p>
          </p:txBody>
        </p:sp>
        <p:sp>
          <p:nvSpPr>
            <p:cNvPr id="28685" name="AutoShape 13"/>
            <p:cNvSpPr>
              <a:spLocks noChangeArrowheads="1"/>
            </p:cNvSpPr>
            <p:nvPr/>
          </p:nvSpPr>
          <p:spPr bwMode="gray">
            <a:xfrm>
              <a:off x="1104" y="3313"/>
              <a:ext cx="904" cy="54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8686" name="Text Box 14"/>
            <p:cNvSpPr txBox="1">
              <a:spLocks noChangeArrowheads="1"/>
            </p:cNvSpPr>
            <p:nvPr/>
          </p:nvSpPr>
          <p:spPr bwMode="gray">
            <a:xfrm>
              <a:off x="1114" y="3408"/>
              <a:ext cx="888" cy="4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§¸p ¸n</a:t>
              </a:r>
            </a:p>
          </p:txBody>
        </p:sp>
      </p:grp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7126288" y="6381750"/>
            <a:ext cx="8382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solidFill>
                  <a:srgbClr val="FF0000"/>
                </a:solidFill>
                <a:latin typeface="VNI-Helve" pitchFamily="2" charset="0"/>
              </a:rPr>
              <a:t>Ñaùp aùn</a:t>
            </a: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3752850" y="5937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37560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>
            <a:off x="3760788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8691" name="AutoShape 19"/>
          <p:cNvSpPr>
            <a:spLocks noChangeArrowheads="1"/>
          </p:cNvSpPr>
          <p:nvPr/>
        </p:nvSpPr>
        <p:spPr bwMode="auto">
          <a:xfrm>
            <a:off x="375285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8692" name="AutoShape 20"/>
          <p:cNvSpPr>
            <a:spLocks noChangeArrowheads="1"/>
          </p:cNvSpPr>
          <p:nvPr/>
        </p:nvSpPr>
        <p:spPr bwMode="auto">
          <a:xfrm>
            <a:off x="3752850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8693" name="AutoShape 21"/>
          <p:cNvSpPr>
            <a:spLocks noChangeArrowheads="1"/>
          </p:cNvSpPr>
          <p:nvPr/>
        </p:nvSpPr>
        <p:spPr bwMode="auto">
          <a:xfrm>
            <a:off x="3743325" y="5918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8694" name="AutoShape 22"/>
          <p:cNvSpPr>
            <a:spLocks noChangeArrowheads="1"/>
          </p:cNvSpPr>
          <p:nvPr/>
        </p:nvSpPr>
        <p:spPr bwMode="auto">
          <a:xfrm>
            <a:off x="3762375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8695" name="AutoShape 23"/>
          <p:cNvSpPr>
            <a:spLocks noChangeArrowheads="1"/>
          </p:cNvSpPr>
          <p:nvPr/>
        </p:nvSpPr>
        <p:spPr bwMode="auto">
          <a:xfrm>
            <a:off x="3735388" y="59245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8696" name="AutoShape 24"/>
          <p:cNvSpPr>
            <a:spLocks noChangeArrowheads="1"/>
          </p:cNvSpPr>
          <p:nvPr/>
        </p:nvSpPr>
        <p:spPr bwMode="auto">
          <a:xfrm>
            <a:off x="3743325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8697" name="AutoShape 25"/>
          <p:cNvSpPr>
            <a:spLocks noChangeArrowheads="1"/>
          </p:cNvSpPr>
          <p:nvPr/>
        </p:nvSpPr>
        <p:spPr bwMode="auto">
          <a:xfrm>
            <a:off x="3763963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28698" name="AutoShape 26"/>
          <p:cNvSpPr>
            <a:spLocks noChangeArrowheads="1"/>
          </p:cNvSpPr>
          <p:nvPr/>
        </p:nvSpPr>
        <p:spPr bwMode="auto">
          <a:xfrm>
            <a:off x="3751263" y="59420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8699" name="AutoShape 27"/>
          <p:cNvSpPr>
            <a:spLocks noChangeArrowheads="1"/>
          </p:cNvSpPr>
          <p:nvPr/>
        </p:nvSpPr>
        <p:spPr bwMode="auto">
          <a:xfrm>
            <a:off x="372427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28700" name="AutoShape 28"/>
          <p:cNvSpPr>
            <a:spLocks noChangeArrowheads="1"/>
          </p:cNvSpPr>
          <p:nvPr/>
        </p:nvSpPr>
        <p:spPr bwMode="auto">
          <a:xfrm>
            <a:off x="373062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28701" name="AutoShape 29"/>
          <p:cNvSpPr>
            <a:spLocks noChangeArrowheads="1"/>
          </p:cNvSpPr>
          <p:nvPr/>
        </p:nvSpPr>
        <p:spPr bwMode="auto">
          <a:xfrm>
            <a:off x="373697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28702" name="AutoShape 30"/>
          <p:cNvSpPr>
            <a:spLocks noChangeArrowheads="1"/>
          </p:cNvSpPr>
          <p:nvPr/>
        </p:nvSpPr>
        <p:spPr bwMode="auto">
          <a:xfrm>
            <a:off x="3729038" y="59293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28703" name="AutoShape 31"/>
          <p:cNvSpPr>
            <a:spLocks noChangeArrowheads="1"/>
          </p:cNvSpPr>
          <p:nvPr/>
        </p:nvSpPr>
        <p:spPr bwMode="auto">
          <a:xfrm>
            <a:off x="37211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28704" name="AutoShape 32"/>
          <p:cNvSpPr>
            <a:spLocks noChangeArrowheads="1"/>
          </p:cNvSpPr>
          <p:nvPr/>
        </p:nvSpPr>
        <p:spPr bwMode="auto">
          <a:xfrm>
            <a:off x="3744913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28705" name="AutoShape 33"/>
          <p:cNvSpPr>
            <a:spLocks noChangeArrowheads="1"/>
          </p:cNvSpPr>
          <p:nvPr/>
        </p:nvSpPr>
        <p:spPr bwMode="auto">
          <a:xfrm>
            <a:off x="3743325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28706" name="AutoShape 34"/>
          <p:cNvSpPr>
            <a:spLocks noChangeArrowheads="1"/>
          </p:cNvSpPr>
          <p:nvPr/>
        </p:nvSpPr>
        <p:spPr bwMode="auto">
          <a:xfrm>
            <a:off x="3727450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28707" name="AutoShape 35"/>
          <p:cNvSpPr>
            <a:spLocks noChangeArrowheads="1"/>
          </p:cNvSpPr>
          <p:nvPr/>
        </p:nvSpPr>
        <p:spPr bwMode="auto">
          <a:xfrm>
            <a:off x="3752850" y="5940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19</a:t>
            </a:r>
          </a:p>
        </p:txBody>
      </p:sp>
      <p:sp>
        <p:nvSpPr>
          <p:cNvPr id="28708" name="AutoShape 36"/>
          <p:cNvSpPr>
            <a:spLocks noChangeArrowheads="1"/>
          </p:cNvSpPr>
          <p:nvPr/>
        </p:nvSpPr>
        <p:spPr bwMode="auto">
          <a:xfrm>
            <a:off x="3754438" y="59420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28709" name="AutoShape 37"/>
          <p:cNvSpPr>
            <a:spLocks noChangeArrowheads="1"/>
          </p:cNvSpPr>
          <p:nvPr/>
        </p:nvSpPr>
        <p:spPr bwMode="auto">
          <a:xfrm>
            <a:off x="3741738" y="5940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28710" name="AutoShape 38"/>
          <p:cNvSpPr>
            <a:spLocks noChangeArrowheads="1"/>
          </p:cNvSpPr>
          <p:nvPr/>
        </p:nvSpPr>
        <p:spPr bwMode="auto">
          <a:xfrm>
            <a:off x="3741738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22</a:t>
            </a:r>
          </a:p>
        </p:txBody>
      </p:sp>
      <p:sp>
        <p:nvSpPr>
          <p:cNvPr id="28711" name="AutoShape 39"/>
          <p:cNvSpPr>
            <a:spLocks noChangeArrowheads="1"/>
          </p:cNvSpPr>
          <p:nvPr/>
        </p:nvSpPr>
        <p:spPr bwMode="auto">
          <a:xfrm>
            <a:off x="3735388" y="59213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23</a:t>
            </a:r>
          </a:p>
        </p:txBody>
      </p:sp>
      <p:sp>
        <p:nvSpPr>
          <p:cNvPr id="28712" name="AutoShape 40"/>
          <p:cNvSpPr>
            <a:spLocks noChangeArrowheads="1"/>
          </p:cNvSpPr>
          <p:nvPr/>
        </p:nvSpPr>
        <p:spPr bwMode="auto">
          <a:xfrm>
            <a:off x="3736975" y="5940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28713" name="AutoShape 41"/>
          <p:cNvSpPr>
            <a:spLocks noChangeArrowheads="1"/>
          </p:cNvSpPr>
          <p:nvPr/>
        </p:nvSpPr>
        <p:spPr bwMode="auto">
          <a:xfrm>
            <a:off x="3735388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28714" name="AutoShape 42"/>
          <p:cNvSpPr>
            <a:spLocks noChangeArrowheads="1"/>
          </p:cNvSpPr>
          <p:nvPr/>
        </p:nvSpPr>
        <p:spPr bwMode="auto">
          <a:xfrm>
            <a:off x="3748088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26</a:t>
            </a:r>
          </a:p>
        </p:txBody>
      </p:sp>
      <p:sp>
        <p:nvSpPr>
          <p:cNvPr id="28715" name="AutoShape 43"/>
          <p:cNvSpPr>
            <a:spLocks noChangeArrowheads="1"/>
          </p:cNvSpPr>
          <p:nvPr/>
        </p:nvSpPr>
        <p:spPr bwMode="auto">
          <a:xfrm>
            <a:off x="3740150" y="59293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28716" name="AutoShape 44"/>
          <p:cNvSpPr>
            <a:spLocks noChangeArrowheads="1"/>
          </p:cNvSpPr>
          <p:nvPr/>
        </p:nvSpPr>
        <p:spPr bwMode="auto">
          <a:xfrm>
            <a:off x="3736975" y="59261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28717" name="AutoShape 45"/>
          <p:cNvSpPr>
            <a:spLocks noChangeArrowheads="1"/>
          </p:cNvSpPr>
          <p:nvPr/>
        </p:nvSpPr>
        <p:spPr bwMode="auto">
          <a:xfrm>
            <a:off x="3743325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29</a:t>
            </a:r>
          </a:p>
        </p:txBody>
      </p:sp>
      <p:sp>
        <p:nvSpPr>
          <p:cNvPr id="28718" name="AutoShape 46"/>
          <p:cNvSpPr>
            <a:spLocks noChangeArrowheads="1"/>
          </p:cNvSpPr>
          <p:nvPr/>
        </p:nvSpPr>
        <p:spPr bwMode="auto">
          <a:xfrm>
            <a:off x="3733800" y="59245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30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952625" y="3321050"/>
            <a:ext cx="4876800" cy="1543050"/>
            <a:chOff x="912" y="2592"/>
            <a:chExt cx="3072" cy="960"/>
          </a:xfrm>
        </p:grpSpPr>
        <p:sp>
          <p:nvSpPr>
            <p:cNvPr id="16430" name="Oval 48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6431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1488" y="2849"/>
              <a:ext cx="1884" cy="3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HẾT GIỜ</a:t>
              </a:r>
            </a:p>
          </p:txBody>
        </p:sp>
      </p:grpSp>
      <p:sp>
        <p:nvSpPr>
          <p:cNvPr id="28722" name="Rectangle 50"/>
          <p:cNvSpPr>
            <a:spLocks noChangeArrowheads="1"/>
          </p:cNvSpPr>
          <p:nvPr/>
        </p:nvSpPr>
        <p:spPr bwMode="auto">
          <a:xfrm>
            <a:off x="3352800" y="51054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1D1D"/>
                </a:solidFill>
                <a:latin typeface=".VnTime" panose="020B7200000000000000" pitchFamily="34" charset="0"/>
              </a:rPr>
              <a:t> C. </a:t>
            </a:r>
            <a:r>
              <a:rPr lang="en-US" altLang="vi-VN" sz="4400" b="1" i="1">
                <a:solidFill>
                  <a:srgbClr val="FF1D1D"/>
                </a:solidFill>
                <a:latin typeface=".VnTime" panose="020B7200000000000000" pitchFamily="34" charset="0"/>
              </a:rPr>
              <a:t>8,05</a:t>
            </a:r>
            <a:r>
              <a:rPr lang="en-US" altLang="vi-VN" b="1" i="1">
                <a:latin typeface=".VnTime" panose="020B7200000000000000" pitchFamily="34" charset="0"/>
              </a:rPr>
              <a:t>	</a:t>
            </a:r>
          </a:p>
        </p:txBody>
      </p:sp>
      <p:graphicFrame>
        <p:nvGraphicFramePr>
          <p:cNvPr id="16428" name="Object 5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29" name="Picture 52" descr="cap chuong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340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28272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8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8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1000" fill="hold"/>
                                        <p:tgtEl>
                                          <p:spTgt spid="2868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4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86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9" dur="300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0" dur="300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300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7"/>
                  </p:tgtEl>
                </p:cond>
              </p:nextCondLst>
            </p:seq>
          </p:childTnLst>
        </p:cTn>
      </p:par>
    </p:tnLst>
    <p:bldLst>
      <p:bldP spid="28688" grpId="0" animBg="1"/>
      <p:bldP spid="28689" grpId="0" animBg="1"/>
      <p:bldP spid="28690" grpId="0" animBg="1"/>
      <p:bldP spid="28691" grpId="0" animBg="1"/>
      <p:bldP spid="28692" grpId="0" animBg="1"/>
      <p:bldP spid="28693" grpId="0" animBg="1"/>
      <p:bldP spid="28694" grpId="0" animBg="1"/>
      <p:bldP spid="28695" grpId="0" animBg="1"/>
      <p:bldP spid="28696" grpId="0" animBg="1"/>
      <p:bldP spid="28697" grpId="0" animBg="1"/>
      <p:bldP spid="28698" grpId="0" animBg="1"/>
      <p:bldP spid="28699" grpId="0" animBg="1"/>
      <p:bldP spid="28700" grpId="0" animBg="1"/>
      <p:bldP spid="28701" grpId="0" animBg="1"/>
      <p:bldP spid="28702" grpId="0" animBg="1"/>
      <p:bldP spid="28703" grpId="0" animBg="1"/>
      <p:bldP spid="28704" grpId="0" animBg="1"/>
      <p:bldP spid="28705" grpId="0" animBg="1"/>
      <p:bldP spid="28706" grpId="0" animBg="1"/>
      <p:bldP spid="28707" grpId="0" animBg="1"/>
      <p:bldP spid="28708" grpId="0" animBg="1"/>
      <p:bldP spid="28709" grpId="0" animBg="1"/>
      <p:bldP spid="28710" grpId="0" animBg="1"/>
      <p:bldP spid="28711" grpId="0" animBg="1"/>
      <p:bldP spid="28712" grpId="0" animBg="1"/>
      <p:bldP spid="28713" grpId="0" animBg="1"/>
      <p:bldP spid="28714" grpId="0" animBg="1"/>
      <p:bldP spid="28715" grpId="0" animBg="1"/>
      <p:bldP spid="28716" grpId="0" animBg="1"/>
      <p:bldP spid="28717" grpId="0" animBg="1"/>
      <p:bldP spid="287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510921"/>
            <a:ext cx="6476999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47801" y="816114"/>
            <a:ext cx="6036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</a:t>
            </a:r>
            <a:r>
              <a:rPr lang="en-US" sz="4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AI ĐÚNG ?!</a:t>
            </a:r>
            <a:endParaRPr lang="en-US" sz="4000" b="1" dirty="0" smtClean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074" y="3243670"/>
            <a:ext cx="2319337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key Kong Them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405939" y="5531453"/>
            <a:ext cx="609600" cy="812800"/>
          </a:xfrm>
          <a:prstGeom prst="rect">
            <a:avLst/>
          </a:prstGeom>
        </p:spPr>
      </p:pic>
      <p:pic>
        <p:nvPicPr>
          <p:cNvPr id="11" name="Picture 10" descr="C:\Users\ADMIN\Desktop\Tai nguyen thiet ke tro choi\Angry birds epic birds\1505573783630 (2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207" y="2116162"/>
            <a:ext cx="1152193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76200" y="2395130"/>
            <a:ext cx="5486400" cy="179587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solidFill>
                  <a:srgbClr val="FF0000"/>
                </a:solidFill>
                <a:latin typeface="Arial" charset="0"/>
              </a:rPr>
              <a:t>1. </a:t>
            </a:r>
            <a:r>
              <a:rPr lang="en-US" sz="4400" b="1" dirty="0" err="1" smtClean="0">
                <a:solidFill>
                  <a:srgbClr val="FF0000"/>
                </a:solidFill>
                <a:latin typeface="Arial" charset="0"/>
              </a:rPr>
              <a:t>Khởi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kumimoji="0" lang="en-US" sz="4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động</a:t>
            </a:r>
            <a:endParaRPr kumimoji="0" lang="en-US" sz="4400" b="1" i="0" u="none" strike="noStrike" cap="none" normalizeH="0" baseline="3000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9775" y="6248400"/>
            <a:ext cx="457200" cy="5159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101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FF3399"/>
                </a:solidFill>
                <a:latin typeface="Times New Roman" panose="02020603050405020304" pitchFamily="18" charset="0"/>
              </a:rPr>
              <a:t>TRÒ CHƠI RUNG CHUÔNG VÀNG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73100" y="574675"/>
            <a:ext cx="8321675" cy="543242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990600" y="1574800"/>
            <a:ext cx="7867650" cy="36068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066800" y="1598612"/>
            <a:ext cx="76200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300" b="1" dirty="0">
                <a:latin typeface=".VnTime" panose="020B7200000000000000" pitchFamily="34" charset="0"/>
              </a:rPr>
              <a:t>          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7 m</a:t>
            </a:r>
            <a:r>
              <a:rPr lang="en-US" altLang="vi-VN" sz="33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3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 2 </a:t>
            </a:r>
            <a:r>
              <a:rPr lang="en-US" altLang="vi-VN" sz="33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dm</a:t>
            </a:r>
            <a:r>
              <a:rPr lang="en-US" altLang="vi-VN" sz="3300" b="1" baseline="30000" dirty="0" smtClean="0">
                <a:solidFill>
                  <a:srgbClr val="0000FF"/>
                </a:solidFill>
                <a:latin typeface=".VnTime" panose="020B7200000000000000" pitchFamily="34" charset="0"/>
              </a:rPr>
              <a:t>3  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= . . . m</a:t>
            </a:r>
            <a:r>
              <a:rPr lang="en-US" altLang="vi-VN" sz="33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3 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?</a:t>
            </a:r>
          </a:p>
          <a:p>
            <a:pPr eaLnBrk="1" hangingPunct="1"/>
            <a:r>
              <a:rPr lang="en-US" altLang="vi-VN" sz="3300" b="1" i="1" dirty="0" smtClean="0">
                <a:latin typeface=".VnTime" panose="020B7200000000000000" pitchFamily="34" charset="0"/>
              </a:rPr>
              <a:t>A.  </a:t>
            </a:r>
            <a:r>
              <a:rPr lang="en-US" altLang="vi-VN" sz="3300" b="1" i="1" dirty="0">
                <a:latin typeface=".VnTime" panose="020B7200000000000000" pitchFamily="34" charset="0"/>
              </a:rPr>
              <a:t>7,2	               </a:t>
            </a:r>
            <a:r>
              <a:rPr lang="en-US" altLang="vi-VN" sz="3300" b="1" i="1" dirty="0" smtClean="0">
                <a:latin typeface=".VnTime" panose="020B7200000000000000" pitchFamily="34" charset="0"/>
              </a:rPr>
              <a:t>B.  </a:t>
            </a:r>
            <a:r>
              <a:rPr lang="en-US" altLang="vi-VN" sz="3300" b="1" i="1" dirty="0">
                <a:latin typeface=".VnTime" panose="020B7200000000000000" pitchFamily="34" charset="0"/>
              </a:rPr>
              <a:t>72	</a:t>
            </a:r>
          </a:p>
          <a:p>
            <a:pPr eaLnBrk="1" hangingPunct="1"/>
            <a:r>
              <a:rPr lang="en-US" altLang="vi-VN" sz="3300" b="1" i="1" dirty="0" smtClean="0">
                <a:latin typeface=".VnTime" panose="020B7200000000000000" pitchFamily="34" charset="0"/>
              </a:rPr>
              <a:t>C.  </a:t>
            </a:r>
            <a:r>
              <a:rPr lang="en-US" altLang="vi-VN" sz="3300" b="1" i="1" dirty="0">
                <a:latin typeface=".VnTime" panose="020B7200000000000000" pitchFamily="34" charset="0"/>
              </a:rPr>
              <a:t>7,02                    </a:t>
            </a:r>
            <a:r>
              <a:rPr lang="en-US" altLang="vi-VN" sz="3300" b="1" i="1" dirty="0" smtClean="0">
                <a:latin typeface=".VnTime" panose="020B7200000000000000" pitchFamily="34" charset="0"/>
              </a:rPr>
              <a:t>D.  </a:t>
            </a:r>
            <a:r>
              <a:rPr lang="en-US" altLang="vi-VN" sz="3300" b="1" i="1" dirty="0">
                <a:latin typeface=".VnTime" panose="020B7200000000000000" pitchFamily="34" charset="0"/>
              </a:rPr>
              <a:t>7,002</a:t>
            </a:r>
          </a:p>
        </p:txBody>
      </p: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3429000" y="685800"/>
            <a:ext cx="2476500" cy="635000"/>
            <a:chOff x="0" y="0"/>
            <a:chExt cx="1560" cy="426"/>
          </a:xfrm>
        </p:grpSpPr>
        <p:pic>
          <p:nvPicPr>
            <p:cNvPr id="17459" name="Picture 8" descr="Picture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60" name="Text Box 9"/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3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Câu</a:t>
              </a:r>
              <a:r>
                <a:rPr lang="en-US" altLang="vi-VN" sz="3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2</a:t>
              </a:r>
            </a:p>
          </p:txBody>
        </p:sp>
      </p:grpSp>
      <p:pic>
        <p:nvPicPr>
          <p:cNvPr id="30730" name="Picture 10" descr="6282A33D3F464C77A9A4C1352497B7A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9200"/>
            <a:ext cx="952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905000" y="5105400"/>
            <a:ext cx="6934200" cy="762000"/>
            <a:chOff x="960" y="3216"/>
            <a:chExt cx="4800" cy="672"/>
          </a:xfrm>
        </p:grpSpPr>
        <p:sp>
          <p:nvSpPr>
            <p:cNvPr id="17456" name="AutoShape 12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vi-VN" altLang="vi-VN" sz="1800">
                <a:latin typeface="Arial" panose="020B0604020202020204" pitchFamily="34" charset="0"/>
              </a:endParaRPr>
            </a:p>
          </p:txBody>
        </p:sp>
        <p:sp>
          <p:nvSpPr>
            <p:cNvPr id="30733" name="AutoShape 13"/>
            <p:cNvSpPr>
              <a:spLocks noChangeArrowheads="1"/>
            </p:cNvSpPr>
            <p:nvPr/>
          </p:nvSpPr>
          <p:spPr bwMode="gray">
            <a:xfrm>
              <a:off x="1104" y="3313"/>
              <a:ext cx="904" cy="54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gray">
            <a:xfrm>
              <a:off x="1114" y="3408"/>
              <a:ext cx="888" cy="4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§¸p ¸n</a:t>
              </a:r>
            </a:p>
          </p:txBody>
        </p:sp>
      </p:grp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7126288" y="6381750"/>
            <a:ext cx="8382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solidFill>
                  <a:srgbClr val="FF0000"/>
                </a:solidFill>
                <a:latin typeface="VNI-Helve" pitchFamily="2" charset="0"/>
              </a:rPr>
              <a:t>Ñaùp aùn</a:t>
            </a:r>
          </a:p>
        </p:txBody>
      </p:sp>
      <p:sp>
        <p:nvSpPr>
          <p:cNvPr id="30736" name="AutoShape 16"/>
          <p:cNvSpPr>
            <a:spLocks noChangeArrowheads="1"/>
          </p:cNvSpPr>
          <p:nvPr/>
        </p:nvSpPr>
        <p:spPr bwMode="auto">
          <a:xfrm>
            <a:off x="3752850" y="5937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0737" name="AutoShape 17"/>
          <p:cNvSpPr>
            <a:spLocks noChangeArrowheads="1"/>
          </p:cNvSpPr>
          <p:nvPr/>
        </p:nvSpPr>
        <p:spPr bwMode="auto">
          <a:xfrm>
            <a:off x="37560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3760788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0739" name="AutoShape 19"/>
          <p:cNvSpPr>
            <a:spLocks noChangeArrowheads="1"/>
          </p:cNvSpPr>
          <p:nvPr/>
        </p:nvSpPr>
        <p:spPr bwMode="auto">
          <a:xfrm>
            <a:off x="375285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0740" name="AutoShape 20"/>
          <p:cNvSpPr>
            <a:spLocks noChangeArrowheads="1"/>
          </p:cNvSpPr>
          <p:nvPr/>
        </p:nvSpPr>
        <p:spPr bwMode="auto">
          <a:xfrm>
            <a:off x="3752850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0741" name="AutoShape 21"/>
          <p:cNvSpPr>
            <a:spLocks noChangeArrowheads="1"/>
          </p:cNvSpPr>
          <p:nvPr/>
        </p:nvSpPr>
        <p:spPr bwMode="auto">
          <a:xfrm>
            <a:off x="3743325" y="5918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0742" name="AutoShape 22"/>
          <p:cNvSpPr>
            <a:spLocks noChangeArrowheads="1"/>
          </p:cNvSpPr>
          <p:nvPr/>
        </p:nvSpPr>
        <p:spPr bwMode="auto">
          <a:xfrm>
            <a:off x="3762375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0743" name="AutoShape 23"/>
          <p:cNvSpPr>
            <a:spLocks noChangeArrowheads="1"/>
          </p:cNvSpPr>
          <p:nvPr/>
        </p:nvSpPr>
        <p:spPr bwMode="auto">
          <a:xfrm>
            <a:off x="3735388" y="59245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30744" name="AutoShape 24"/>
          <p:cNvSpPr>
            <a:spLocks noChangeArrowheads="1"/>
          </p:cNvSpPr>
          <p:nvPr/>
        </p:nvSpPr>
        <p:spPr bwMode="auto">
          <a:xfrm>
            <a:off x="3743325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0745" name="AutoShape 25"/>
          <p:cNvSpPr>
            <a:spLocks noChangeArrowheads="1"/>
          </p:cNvSpPr>
          <p:nvPr/>
        </p:nvSpPr>
        <p:spPr bwMode="auto">
          <a:xfrm>
            <a:off x="3763963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30746" name="AutoShape 26"/>
          <p:cNvSpPr>
            <a:spLocks noChangeArrowheads="1"/>
          </p:cNvSpPr>
          <p:nvPr/>
        </p:nvSpPr>
        <p:spPr bwMode="auto">
          <a:xfrm>
            <a:off x="3751263" y="59420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0747" name="AutoShape 27"/>
          <p:cNvSpPr>
            <a:spLocks noChangeArrowheads="1"/>
          </p:cNvSpPr>
          <p:nvPr/>
        </p:nvSpPr>
        <p:spPr bwMode="auto">
          <a:xfrm>
            <a:off x="372427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30748" name="AutoShape 28"/>
          <p:cNvSpPr>
            <a:spLocks noChangeArrowheads="1"/>
          </p:cNvSpPr>
          <p:nvPr/>
        </p:nvSpPr>
        <p:spPr bwMode="auto">
          <a:xfrm>
            <a:off x="373062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30749" name="AutoShape 29"/>
          <p:cNvSpPr>
            <a:spLocks noChangeArrowheads="1"/>
          </p:cNvSpPr>
          <p:nvPr/>
        </p:nvSpPr>
        <p:spPr bwMode="auto">
          <a:xfrm>
            <a:off x="373697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30750" name="AutoShape 30"/>
          <p:cNvSpPr>
            <a:spLocks noChangeArrowheads="1"/>
          </p:cNvSpPr>
          <p:nvPr/>
        </p:nvSpPr>
        <p:spPr bwMode="auto">
          <a:xfrm>
            <a:off x="3729038" y="59293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30751" name="AutoShape 31"/>
          <p:cNvSpPr>
            <a:spLocks noChangeArrowheads="1"/>
          </p:cNvSpPr>
          <p:nvPr/>
        </p:nvSpPr>
        <p:spPr bwMode="auto">
          <a:xfrm>
            <a:off x="37211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30752" name="AutoShape 32"/>
          <p:cNvSpPr>
            <a:spLocks noChangeArrowheads="1"/>
          </p:cNvSpPr>
          <p:nvPr/>
        </p:nvSpPr>
        <p:spPr bwMode="auto">
          <a:xfrm>
            <a:off x="3744913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30753" name="AutoShape 33"/>
          <p:cNvSpPr>
            <a:spLocks noChangeArrowheads="1"/>
          </p:cNvSpPr>
          <p:nvPr/>
        </p:nvSpPr>
        <p:spPr bwMode="auto">
          <a:xfrm>
            <a:off x="3743325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30754" name="AutoShape 34"/>
          <p:cNvSpPr>
            <a:spLocks noChangeArrowheads="1"/>
          </p:cNvSpPr>
          <p:nvPr/>
        </p:nvSpPr>
        <p:spPr bwMode="auto">
          <a:xfrm>
            <a:off x="3727450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30755" name="AutoShape 35"/>
          <p:cNvSpPr>
            <a:spLocks noChangeArrowheads="1"/>
          </p:cNvSpPr>
          <p:nvPr/>
        </p:nvSpPr>
        <p:spPr bwMode="auto">
          <a:xfrm>
            <a:off x="3752850" y="5940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19</a:t>
            </a:r>
          </a:p>
        </p:txBody>
      </p:sp>
      <p:sp>
        <p:nvSpPr>
          <p:cNvPr id="30756" name="AutoShape 36"/>
          <p:cNvSpPr>
            <a:spLocks noChangeArrowheads="1"/>
          </p:cNvSpPr>
          <p:nvPr/>
        </p:nvSpPr>
        <p:spPr bwMode="auto">
          <a:xfrm>
            <a:off x="3754438" y="59420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30757" name="AutoShape 37"/>
          <p:cNvSpPr>
            <a:spLocks noChangeArrowheads="1"/>
          </p:cNvSpPr>
          <p:nvPr/>
        </p:nvSpPr>
        <p:spPr bwMode="auto">
          <a:xfrm>
            <a:off x="3741738" y="5940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30758" name="AutoShape 38"/>
          <p:cNvSpPr>
            <a:spLocks noChangeArrowheads="1"/>
          </p:cNvSpPr>
          <p:nvPr/>
        </p:nvSpPr>
        <p:spPr bwMode="auto">
          <a:xfrm>
            <a:off x="3741738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22</a:t>
            </a:r>
          </a:p>
        </p:txBody>
      </p:sp>
      <p:sp>
        <p:nvSpPr>
          <p:cNvPr id="30759" name="AutoShape 39"/>
          <p:cNvSpPr>
            <a:spLocks noChangeArrowheads="1"/>
          </p:cNvSpPr>
          <p:nvPr/>
        </p:nvSpPr>
        <p:spPr bwMode="auto">
          <a:xfrm>
            <a:off x="3735388" y="59213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23</a:t>
            </a:r>
          </a:p>
        </p:txBody>
      </p:sp>
      <p:sp>
        <p:nvSpPr>
          <p:cNvPr id="30760" name="AutoShape 40"/>
          <p:cNvSpPr>
            <a:spLocks noChangeArrowheads="1"/>
          </p:cNvSpPr>
          <p:nvPr/>
        </p:nvSpPr>
        <p:spPr bwMode="auto">
          <a:xfrm>
            <a:off x="3736975" y="5940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30761" name="AutoShape 41"/>
          <p:cNvSpPr>
            <a:spLocks noChangeArrowheads="1"/>
          </p:cNvSpPr>
          <p:nvPr/>
        </p:nvSpPr>
        <p:spPr bwMode="auto">
          <a:xfrm>
            <a:off x="3735388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30762" name="AutoShape 42"/>
          <p:cNvSpPr>
            <a:spLocks noChangeArrowheads="1"/>
          </p:cNvSpPr>
          <p:nvPr/>
        </p:nvSpPr>
        <p:spPr bwMode="auto">
          <a:xfrm>
            <a:off x="3748088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26</a:t>
            </a:r>
          </a:p>
        </p:txBody>
      </p:sp>
      <p:sp>
        <p:nvSpPr>
          <p:cNvPr id="30763" name="AutoShape 43"/>
          <p:cNvSpPr>
            <a:spLocks noChangeArrowheads="1"/>
          </p:cNvSpPr>
          <p:nvPr/>
        </p:nvSpPr>
        <p:spPr bwMode="auto">
          <a:xfrm>
            <a:off x="3740150" y="59293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30764" name="AutoShape 44"/>
          <p:cNvSpPr>
            <a:spLocks noChangeArrowheads="1"/>
          </p:cNvSpPr>
          <p:nvPr/>
        </p:nvSpPr>
        <p:spPr bwMode="auto">
          <a:xfrm>
            <a:off x="3736975" y="59261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30765" name="AutoShape 45"/>
          <p:cNvSpPr>
            <a:spLocks noChangeArrowheads="1"/>
          </p:cNvSpPr>
          <p:nvPr/>
        </p:nvSpPr>
        <p:spPr bwMode="auto">
          <a:xfrm>
            <a:off x="3743325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29</a:t>
            </a:r>
          </a:p>
        </p:txBody>
      </p:sp>
      <p:sp>
        <p:nvSpPr>
          <p:cNvPr id="30766" name="AutoShape 46"/>
          <p:cNvSpPr>
            <a:spLocks noChangeArrowheads="1"/>
          </p:cNvSpPr>
          <p:nvPr/>
        </p:nvSpPr>
        <p:spPr bwMode="auto">
          <a:xfrm>
            <a:off x="3733800" y="59245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30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952625" y="3376612"/>
            <a:ext cx="4876800" cy="1589088"/>
            <a:chOff x="912" y="2592"/>
            <a:chExt cx="3072" cy="960"/>
          </a:xfrm>
        </p:grpSpPr>
        <p:sp>
          <p:nvSpPr>
            <p:cNvPr id="17454" name="Oval 48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455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1488" y="2904"/>
              <a:ext cx="1884" cy="3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HẾT GIỜ</a:t>
              </a:r>
            </a:p>
          </p:txBody>
        </p:sp>
      </p:grpSp>
      <p:sp>
        <p:nvSpPr>
          <p:cNvPr id="30770" name="Rectangle 50"/>
          <p:cNvSpPr>
            <a:spLocks noChangeArrowheads="1"/>
          </p:cNvSpPr>
          <p:nvPr/>
        </p:nvSpPr>
        <p:spPr bwMode="auto">
          <a:xfrm>
            <a:off x="3352800" y="51054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1D1D"/>
                </a:solidFill>
                <a:latin typeface=".VnTime" panose="020B7200000000000000" pitchFamily="34" charset="0"/>
              </a:rPr>
              <a:t> D. </a:t>
            </a:r>
            <a:r>
              <a:rPr lang="en-US" altLang="vi-VN" sz="4400" b="1" i="1">
                <a:solidFill>
                  <a:srgbClr val="FF1D1D"/>
                </a:solidFill>
                <a:latin typeface=".VnTime" panose="020B7200000000000000" pitchFamily="34" charset="0"/>
              </a:rPr>
              <a:t>7,002</a:t>
            </a:r>
            <a:r>
              <a:rPr lang="en-US" altLang="vi-VN" b="1" i="1">
                <a:latin typeface=".VnTime" panose="020B7200000000000000" pitchFamily="34" charset="0"/>
              </a:rPr>
              <a:t>	</a:t>
            </a:r>
          </a:p>
        </p:txBody>
      </p:sp>
      <p:graphicFrame>
        <p:nvGraphicFramePr>
          <p:cNvPr id="17452" name="Object 5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53" name="Picture 52" descr="cap chuong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340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17036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1000" fill="hold"/>
                                        <p:tgtEl>
                                          <p:spTgt spid="3073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4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30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9" dur="300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0" dur="300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300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5"/>
                  </p:tgtEl>
                </p:cond>
              </p:nextCondLst>
            </p:seq>
          </p:childTnLst>
        </p:cTn>
      </p:par>
    </p:tnLst>
    <p:bldLst>
      <p:bldP spid="30736" grpId="0" animBg="1"/>
      <p:bldP spid="30737" grpId="0" animBg="1"/>
      <p:bldP spid="30738" grpId="0" animBg="1"/>
      <p:bldP spid="30739" grpId="0" animBg="1"/>
      <p:bldP spid="30740" grpId="0" animBg="1"/>
      <p:bldP spid="30741" grpId="0" animBg="1"/>
      <p:bldP spid="30742" grpId="0" animBg="1"/>
      <p:bldP spid="30743" grpId="0" animBg="1"/>
      <p:bldP spid="30744" grpId="0" animBg="1"/>
      <p:bldP spid="30745" grpId="0" animBg="1"/>
      <p:bldP spid="30746" grpId="0" animBg="1"/>
      <p:bldP spid="30747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3" grpId="0" animBg="1"/>
      <p:bldP spid="30754" grpId="0" animBg="1"/>
      <p:bldP spid="30755" grpId="0" animBg="1"/>
      <p:bldP spid="30756" grpId="0" animBg="1"/>
      <p:bldP spid="30757" grpId="0" animBg="1"/>
      <p:bldP spid="30758" grpId="0" animBg="1"/>
      <p:bldP spid="30759" grpId="0" animBg="1"/>
      <p:bldP spid="30760" grpId="0" animBg="1"/>
      <p:bldP spid="30761" grpId="0" animBg="1"/>
      <p:bldP spid="30762" grpId="0" animBg="1"/>
      <p:bldP spid="30763" grpId="0" animBg="1"/>
      <p:bldP spid="30764" grpId="0" animBg="1"/>
      <p:bldP spid="30765" grpId="0" animBg="1"/>
      <p:bldP spid="307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9775" y="6248400"/>
            <a:ext cx="457200" cy="5159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101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FF3399"/>
                </a:solidFill>
                <a:latin typeface="Times New Roman" panose="02020603050405020304" pitchFamily="18" charset="0"/>
              </a:rPr>
              <a:t>TRÒ CHƠI RUNG CHUÔNG VÀNG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73100" y="574675"/>
            <a:ext cx="8321675" cy="543242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990600" y="1574800"/>
            <a:ext cx="7867650" cy="36068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066800" y="1598612"/>
            <a:ext cx="76200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300" b="1" dirty="0">
                <a:latin typeface=".VnTime" panose="020B7200000000000000" pitchFamily="34" charset="0"/>
              </a:rPr>
              <a:t>          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2m</a:t>
            </a:r>
            <a:r>
              <a:rPr lang="en-US" altLang="vi-VN" sz="33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3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 48 </a:t>
            </a:r>
            <a:r>
              <a:rPr lang="en-US" altLang="vi-VN" sz="33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dm</a:t>
            </a:r>
            <a:r>
              <a:rPr lang="en-US" altLang="vi-VN" sz="3300" b="1" baseline="30000" dirty="0" smtClean="0">
                <a:solidFill>
                  <a:srgbClr val="0000FF"/>
                </a:solidFill>
                <a:latin typeface=".VnTime" panose="020B7200000000000000" pitchFamily="34" charset="0"/>
              </a:rPr>
              <a:t>3  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= . . . dm</a:t>
            </a:r>
            <a:r>
              <a:rPr lang="en-US" altLang="vi-VN" sz="33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3 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?</a:t>
            </a:r>
          </a:p>
          <a:p>
            <a:pPr eaLnBrk="1" hangingPunct="1"/>
            <a:r>
              <a:rPr lang="en-US" altLang="vi-VN" sz="3300" b="1" i="1" dirty="0" smtClean="0">
                <a:latin typeface=".VnTime" panose="020B7200000000000000" pitchFamily="34" charset="0"/>
              </a:rPr>
              <a:t>A.  </a:t>
            </a:r>
            <a:r>
              <a:rPr lang="en-US" altLang="vi-VN" sz="3300" b="1" i="1" dirty="0">
                <a:latin typeface=".VnTime" panose="020B7200000000000000" pitchFamily="34" charset="0"/>
              </a:rPr>
              <a:t>248	               </a:t>
            </a:r>
            <a:r>
              <a:rPr lang="en-US" altLang="vi-VN" sz="3300" b="1" i="1" dirty="0" smtClean="0">
                <a:latin typeface=".VnTime" panose="020B7200000000000000" pitchFamily="34" charset="0"/>
              </a:rPr>
              <a:t>B.  </a:t>
            </a:r>
            <a:r>
              <a:rPr lang="en-US" altLang="vi-VN" sz="3300" b="1" i="1" dirty="0">
                <a:latin typeface=".VnTime" panose="020B7200000000000000" pitchFamily="34" charset="0"/>
              </a:rPr>
              <a:t>2048</a:t>
            </a:r>
          </a:p>
          <a:p>
            <a:pPr eaLnBrk="1" hangingPunct="1"/>
            <a:r>
              <a:rPr lang="en-US" altLang="vi-VN" sz="3300" b="1" i="1" dirty="0" smtClean="0">
                <a:latin typeface=".VnTime" panose="020B7200000000000000" pitchFamily="34" charset="0"/>
              </a:rPr>
              <a:t>C.  </a:t>
            </a:r>
            <a:r>
              <a:rPr lang="en-US" altLang="vi-VN" sz="3300" b="1" i="1" dirty="0">
                <a:latin typeface=".VnTime" panose="020B7200000000000000" pitchFamily="34" charset="0"/>
              </a:rPr>
              <a:t>2408                   </a:t>
            </a:r>
            <a:r>
              <a:rPr lang="en-US" altLang="vi-VN" sz="3300" b="1" i="1" dirty="0" smtClean="0">
                <a:latin typeface=".VnTime" panose="020B7200000000000000" pitchFamily="34" charset="0"/>
              </a:rPr>
              <a:t>D.  </a:t>
            </a:r>
            <a:r>
              <a:rPr lang="en-US" altLang="vi-VN" sz="3300" b="1" i="1" dirty="0">
                <a:latin typeface=".VnTime" panose="020B7200000000000000" pitchFamily="34" charset="0"/>
              </a:rPr>
              <a:t>2804</a:t>
            </a:r>
          </a:p>
        </p:txBody>
      </p: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3429000" y="685800"/>
            <a:ext cx="2476500" cy="635000"/>
            <a:chOff x="0" y="0"/>
            <a:chExt cx="1560" cy="426"/>
          </a:xfrm>
        </p:grpSpPr>
        <p:pic>
          <p:nvPicPr>
            <p:cNvPr id="18483" name="Picture 8" descr="Picture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4" name="Text Box 9"/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3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Câu</a:t>
              </a:r>
              <a:r>
                <a:rPr lang="en-US" altLang="vi-VN" sz="3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3</a:t>
              </a:r>
            </a:p>
          </p:txBody>
        </p:sp>
      </p:grpSp>
      <p:pic>
        <p:nvPicPr>
          <p:cNvPr id="31754" name="Picture 10" descr="6282A33D3F464C77A9A4C1352497B7A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9200"/>
            <a:ext cx="952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905000" y="5105400"/>
            <a:ext cx="6934200" cy="762000"/>
            <a:chOff x="960" y="3216"/>
            <a:chExt cx="4800" cy="672"/>
          </a:xfrm>
        </p:grpSpPr>
        <p:sp>
          <p:nvSpPr>
            <p:cNvPr id="18480" name="AutoShape 12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vi-VN" altLang="vi-VN" sz="1800">
                <a:latin typeface="Arial" panose="020B0604020202020204" pitchFamily="34" charset="0"/>
              </a:endParaRPr>
            </a:p>
          </p:txBody>
        </p:sp>
        <p:sp>
          <p:nvSpPr>
            <p:cNvPr id="31757" name="AutoShape 13"/>
            <p:cNvSpPr>
              <a:spLocks noChangeArrowheads="1"/>
            </p:cNvSpPr>
            <p:nvPr/>
          </p:nvSpPr>
          <p:spPr bwMode="gray">
            <a:xfrm>
              <a:off x="1104" y="3313"/>
              <a:ext cx="904" cy="54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58" name="Text Box 14"/>
            <p:cNvSpPr txBox="1">
              <a:spLocks noChangeArrowheads="1"/>
            </p:cNvSpPr>
            <p:nvPr/>
          </p:nvSpPr>
          <p:spPr bwMode="gray">
            <a:xfrm>
              <a:off x="1114" y="3408"/>
              <a:ext cx="888" cy="4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§¸p ¸n</a:t>
              </a:r>
            </a:p>
          </p:txBody>
        </p:sp>
      </p:grpSp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7126288" y="6381750"/>
            <a:ext cx="8382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solidFill>
                  <a:srgbClr val="FF0000"/>
                </a:solidFill>
                <a:latin typeface="VNI-Helve" pitchFamily="2" charset="0"/>
              </a:rPr>
              <a:t>Ñaùp aùn</a:t>
            </a:r>
          </a:p>
        </p:txBody>
      </p:sp>
      <p:sp>
        <p:nvSpPr>
          <p:cNvPr id="31760" name="AutoShape 16"/>
          <p:cNvSpPr>
            <a:spLocks noChangeArrowheads="1"/>
          </p:cNvSpPr>
          <p:nvPr/>
        </p:nvSpPr>
        <p:spPr bwMode="auto">
          <a:xfrm>
            <a:off x="3752850" y="5937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1761" name="AutoShape 17"/>
          <p:cNvSpPr>
            <a:spLocks noChangeArrowheads="1"/>
          </p:cNvSpPr>
          <p:nvPr/>
        </p:nvSpPr>
        <p:spPr bwMode="auto">
          <a:xfrm>
            <a:off x="37560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1762" name="AutoShape 18"/>
          <p:cNvSpPr>
            <a:spLocks noChangeArrowheads="1"/>
          </p:cNvSpPr>
          <p:nvPr/>
        </p:nvSpPr>
        <p:spPr bwMode="auto">
          <a:xfrm>
            <a:off x="3760788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1763" name="AutoShape 19"/>
          <p:cNvSpPr>
            <a:spLocks noChangeArrowheads="1"/>
          </p:cNvSpPr>
          <p:nvPr/>
        </p:nvSpPr>
        <p:spPr bwMode="auto">
          <a:xfrm>
            <a:off x="375285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3752850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1765" name="AutoShape 21"/>
          <p:cNvSpPr>
            <a:spLocks noChangeArrowheads="1"/>
          </p:cNvSpPr>
          <p:nvPr/>
        </p:nvSpPr>
        <p:spPr bwMode="auto">
          <a:xfrm>
            <a:off x="3743325" y="5918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3762375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1767" name="AutoShape 23"/>
          <p:cNvSpPr>
            <a:spLocks noChangeArrowheads="1"/>
          </p:cNvSpPr>
          <p:nvPr/>
        </p:nvSpPr>
        <p:spPr bwMode="auto">
          <a:xfrm>
            <a:off x="3735388" y="59245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31768" name="AutoShape 24"/>
          <p:cNvSpPr>
            <a:spLocks noChangeArrowheads="1"/>
          </p:cNvSpPr>
          <p:nvPr/>
        </p:nvSpPr>
        <p:spPr bwMode="auto">
          <a:xfrm>
            <a:off x="3743325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1769" name="AutoShape 25"/>
          <p:cNvSpPr>
            <a:spLocks noChangeArrowheads="1"/>
          </p:cNvSpPr>
          <p:nvPr/>
        </p:nvSpPr>
        <p:spPr bwMode="auto">
          <a:xfrm>
            <a:off x="3763963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31770" name="AutoShape 26"/>
          <p:cNvSpPr>
            <a:spLocks noChangeArrowheads="1"/>
          </p:cNvSpPr>
          <p:nvPr/>
        </p:nvSpPr>
        <p:spPr bwMode="auto">
          <a:xfrm>
            <a:off x="3751263" y="59420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1771" name="AutoShape 27"/>
          <p:cNvSpPr>
            <a:spLocks noChangeArrowheads="1"/>
          </p:cNvSpPr>
          <p:nvPr/>
        </p:nvSpPr>
        <p:spPr bwMode="auto">
          <a:xfrm>
            <a:off x="372427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31772" name="AutoShape 28"/>
          <p:cNvSpPr>
            <a:spLocks noChangeArrowheads="1"/>
          </p:cNvSpPr>
          <p:nvPr/>
        </p:nvSpPr>
        <p:spPr bwMode="auto">
          <a:xfrm>
            <a:off x="373062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31773" name="AutoShape 29"/>
          <p:cNvSpPr>
            <a:spLocks noChangeArrowheads="1"/>
          </p:cNvSpPr>
          <p:nvPr/>
        </p:nvSpPr>
        <p:spPr bwMode="auto">
          <a:xfrm>
            <a:off x="373697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31774" name="AutoShape 30"/>
          <p:cNvSpPr>
            <a:spLocks noChangeArrowheads="1"/>
          </p:cNvSpPr>
          <p:nvPr/>
        </p:nvSpPr>
        <p:spPr bwMode="auto">
          <a:xfrm>
            <a:off x="3729038" y="59293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31775" name="AutoShape 31"/>
          <p:cNvSpPr>
            <a:spLocks noChangeArrowheads="1"/>
          </p:cNvSpPr>
          <p:nvPr/>
        </p:nvSpPr>
        <p:spPr bwMode="auto">
          <a:xfrm>
            <a:off x="37211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31776" name="AutoShape 32"/>
          <p:cNvSpPr>
            <a:spLocks noChangeArrowheads="1"/>
          </p:cNvSpPr>
          <p:nvPr/>
        </p:nvSpPr>
        <p:spPr bwMode="auto">
          <a:xfrm>
            <a:off x="3744913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31777" name="AutoShape 33"/>
          <p:cNvSpPr>
            <a:spLocks noChangeArrowheads="1"/>
          </p:cNvSpPr>
          <p:nvPr/>
        </p:nvSpPr>
        <p:spPr bwMode="auto">
          <a:xfrm>
            <a:off x="3743325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31778" name="AutoShape 34"/>
          <p:cNvSpPr>
            <a:spLocks noChangeArrowheads="1"/>
          </p:cNvSpPr>
          <p:nvPr/>
        </p:nvSpPr>
        <p:spPr bwMode="auto">
          <a:xfrm>
            <a:off x="3727450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31779" name="AutoShape 35"/>
          <p:cNvSpPr>
            <a:spLocks noChangeArrowheads="1"/>
          </p:cNvSpPr>
          <p:nvPr/>
        </p:nvSpPr>
        <p:spPr bwMode="auto">
          <a:xfrm>
            <a:off x="3752850" y="5940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19</a:t>
            </a:r>
          </a:p>
        </p:txBody>
      </p:sp>
      <p:sp>
        <p:nvSpPr>
          <p:cNvPr id="31780" name="AutoShape 36"/>
          <p:cNvSpPr>
            <a:spLocks noChangeArrowheads="1"/>
          </p:cNvSpPr>
          <p:nvPr/>
        </p:nvSpPr>
        <p:spPr bwMode="auto">
          <a:xfrm>
            <a:off x="3754438" y="59420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31781" name="AutoShape 37"/>
          <p:cNvSpPr>
            <a:spLocks noChangeArrowheads="1"/>
          </p:cNvSpPr>
          <p:nvPr/>
        </p:nvSpPr>
        <p:spPr bwMode="auto">
          <a:xfrm>
            <a:off x="3741738" y="5940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31782" name="AutoShape 38"/>
          <p:cNvSpPr>
            <a:spLocks noChangeArrowheads="1"/>
          </p:cNvSpPr>
          <p:nvPr/>
        </p:nvSpPr>
        <p:spPr bwMode="auto">
          <a:xfrm>
            <a:off x="3741738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22</a:t>
            </a:r>
          </a:p>
        </p:txBody>
      </p:sp>
      <p:sp>
        <p:nvSpPr>
          <p:cNvPr id="31783" name="AutoShape 39"/>
          <p:cNvSpPr>
            <a:spLocks noChangeArrowheads="1"/>
          </p:cNvSpPr>
          <p:nvPr/>
        </p:nvSpPr>
        <p:spPr bwMode="auto">
          <a:xfrm>
            <a:off x="3735388" y="59213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23</a:t>
            </a:r>
          </a:p>
        </p:txBody>
      </p:sp>
      <p:sp>
        <p:nvSpPr>
          <p:cNvPr id="31784" name="AutoShape 40"/>
          <p:cNvSpPr>
            <a:spLocks noChangeArrowheads="1"/>
          </p:cNvSpPr>
          <p:nvPr/>
        </p:nvSpPr>
        <p:spPr bwMode="auto">
          <a:xfrm>
            <a:off x="3736975" y="5940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31785" name="AutoShape 41"/>
          <p:cNvSpPr>
            <a:spLocks noChangeArrowheads="1"/>
          </p:cNvSpPr>
          <p:nvPr/>
        </p:nvSpPr>
        <p:spPr bwMode="auto">
          <a:xfrm>
            <a:off x="3735388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31786" name="AutoShape 42"/>
          <p:cNvSpPr>
            <a:spLocks noChangeArrowheads="1"/>
          </p:cNvSpPr>
          <p:nvPr/>
        </p:nvSpPr>
        <p:spPr bwMode="auto">
          <a:xfrm>
            <a:off x="3748088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26</a:t>
            </a:r>
          </a:p>
        </p:txBody>
      </p:sp>
      <p:sp>
        <p:nvSpPr>
          <p:cNvPr id="31787" name="AutoShape 43"/>
          <p:cNvSpPr>
            <a:spLocks noChangeArrowheads="1"/>
          </p:cNvSpPr>
          <p:nvPr/>
        </p:nvSpPr>
        <p:spPr bwMode="auto">
          <a:xfrm>
            <a:off x="3740150" y="59293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31788" name="AutoShape 44"/>
          <p:cNvSpPr>
            <a:spLocks noChangeArrowheads="1"/>
          </p:cNvSpPr>
          <p:nvPr/>
        </p:nvSpPr>
        <p:spPr bwMode="auto">
          <a:xfrm>
            <a:off x="3736975" y="59261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31789" name="AutoShape 45"/>
          <p:cNvSpPr>
            <a:spLocks noChangeArrowheads="1"/>
          </p:cNvSpPr>
          <p:nvPr/>
        </p:nvSpPr>
        <p:spPr bwMode="auto">
          <a:xfrm>
            <a:off x="3743325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29</a:t>
            </a:r>
          </a:p>
        </p:txBody>
      </p:sp>
      <p:sp>
        <p:nvSpPr>
          <p:cNvPr id="31790" name="AutoShape 46"/>
          <p:cNvSpPr>
            <a:spLocks noChangeArrowheads="1"/>
          </p:cNvSpPr>
          <p:nvPr/>
        </p:nvSpPr>
        <p:spPr bwMode="auto">
          <a:xfrm>
            <a:off x="3733800" y="59245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30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952625" y="3376613"/>
            <a:ext cx="4876800" cy="1652588"/>
            <a:chOff x="912" y="2592"/>
            <a:chExt cx="3072" cy="960"/>
          </a:xfrm>
        </p:grpSpPr>
        <p:sp>
          <p:nvSpPr>
            <p:cNvPr id="18478" name="Oval 48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8479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1488" y="2904"/>
              <a:ext cx="1884" cy="2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HẾT GIỜ</a:t>
              </a:r>
            </a:p>
          </p:txBody>
        </p:sp>
      </p:grpSp>
      <p:sp>
        <p:nvSpPr>
          <p:cNvPr id="31794" name="Rectangle 50"/>
          <p:cNvSpPr>
            <a:spLocks noChangeArrowheads="1"/>
          </p:cNvSpPr>
          <p:nvPr/>
        </p:nvSpPr>
        <p:spPr bwMode="auto">
          <a:xfrm>
            <a:off x="3352800" y="51054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1D1D"/>
                </a:solidFill>
                <a:latin typeface=".VnTime" panose="020B7200000000000000" pitchFamily="34" charset="0"/>
              </a:rPr>
              <a:t> B. </a:t>
            </a:r>
            <a:r>
              <a:rPr lang="en-US" altLang="vi-VN" sz="4400" b="1" i="1">
                <a:solidFill>
                  <a:srgbClr val="FF1D1D"/>
                </a:solidFill>
                <a:latin typeface=".VnTime" panose="020B7200000000000000" pitchFamily="34" charset="0"/>
              </a:rPr>
              <a:t>2048</a:t>
            </a:r>
            <a:r>
              <a:rPr lang="en-US" altLang="vi-VN" b="1" i="1">
                <a:latin typeface=".VnTime" panose="020B7200000000000000" pitchFamily="34" charset="0"/>
              </a:rPr>
              <a:t>	</a:t>
            </a:r>
          </a:p>
        </p:txBody>
      </p:sp>
      <p:graphicFrame>
        <p:nvGraphicFramePr>
          <p:cNvPr id="18476" name="Object 5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77" name="Picture 52" descr="cap chuong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340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32832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1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1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1000" fill="hold"/>
                                        <p:tgtEl>
                                          <p:spTgt spid="317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4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317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9" dur="300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0" dur="300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300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9"/>
                  </p:tgtEl>
                </p:cond>
              </p:nextCondLst>
            </p:seq>
          </p:childTnLst>
        </p:cTn>
      </p:par>
    </p:tnLst>
    <p:bldLst>
      <p:bldP spid="31760" grpId="0" animBg="1"/>
      <p:bldP spid="31761" grpId="0" animBg="1"/>
      <p:bldP spid="31762" grpId="0" animBg="1"/>
      <p:bldP spid="31763" grpId="0" animBg="1"/>
      <p:bldP spid="31764" grpId="0" animBg="1"/>
      <p:bldP spid="31765" grpId="0" animBg="1"/>
      <p:bldP spid="31766" grpId="0" animBg="1"/>
      <p:bldP spid="31767" grpId="0" animBg="1"/>
      <p:bldP spid="31768" grpId="0" animBg="1"/>
      <p:bldP spid="31769" grpId="0" animBg="1"/>
      <p:bldP spid="31770" grpId="0" animBg="1"/>
      <p:bldP spid="31771" grpId="0" animBg="1"/>
      <p:bldP spid="31772" grpId="0" animBg="1"/>
      <p:bldP spid="31773" grpId="0" animBg="1"/>
      <p:bldP spid="31774" grpId="0" animBg="1"/>
      <p:bldP spid="31775" grpId="0" animBg="1"/>
      <p:bldP spid="31776" grpId="0" animBg="1"/>
      <p:bldP spid="31777" grpId="0" animBg="1"/>
      <p:bldP spid="31778" grpId="0" animBg="1"/>
      <p:bldP spid="31779" grpId="0" animBg="1"/>
      <p:bldP spid="31780" grpId="0" animBg="1"/>
      <p:bldP spid="31781" grpId="0" animBg="1"/>
      <p:bldP spid="31782" grpId="0" animBg="1"/>
      <p:bldP spid="31783" grpId="0" animBg="1"/>
      <p:bldP spid="31784" grpId="0" animBg="1"/>
      <p:bldP spid="31785" grpId="0" animBg="1"/>
      <p:bldP spid="31786" grpId="0" animBg="1"/>
      <p:bldP spid="31787" grpId="0" animBg="1"/>
      <p:bldP spid="31788" grpId="0" animBg="1"/>
      <p:bldP spid="31789" grpId="0" animBg="1"/>
      <p:bldP spid="317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9775" y="6248400"/>
            <a:ext cx="457200" cy="5159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101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FF3399"/>
                </a:solidFill>
                <a:latin typeface="Times New Roman" panose="02020603050405020304" pitchFamily="18" charset="0"/>
              </a:rPr>
              <a:t>TRÒ CHƠI RUNG CHUÔNG VÀNG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73100" y="574675"/>
            <a:ext cx="8321675" cy="543242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990600" y="1574800"/>
            <a:ext cx="7867650" cy="36068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066800" y="1600200"/>
            <a:ext cx="76200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300" b="1" dirty="0">
                <a:latin typeface=".VnTime" panose="020B7200000000000000" pitchFamily="34" charset="0"/>
              </a:rPr>
              <a:t>          </a:t>
            </a:r>
            <a:r>
              <a:rPr lang="en-US" altLang="vi-VN" sz="33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9m</a:t>
            </a:r>
            <a:r>
              <a:rPr lang="en-US" altLang="vi-VN" sz="3300" b="1" baseline="30000" dirty="0" smtClean="0">
                <a:solidFill>
                  <a:srgbClr val="0000FF"/>
                </a:solidFill>
                <a:latin typeface=".VnTime" panose="020B7200000000000000" pitchFamily="34" charset="0"/>
              </a:rPr>
              <a:t>2  </a:t>
            </a:r>
            <a:r>
              <a:rPr lang="en-US" altLang="vi-VN" sz="33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48 dm</a:t>
            </a:r>
            <a:r>
              <a:rPr lang="en-US" altLang="vi-VN" sz="3300" b="1" baseline="30000" dirty="0" smtClean="0">
                <a:solidFill>
                  <a:srgbClr val="0000FF"/>
                </a:solidFill>
                <a:latin typeface=".VnTime" panose="020B7200000000000000" pitchFamily="34" charset="0"/>
              </a:rPr>
              <a:t>2  </a:t>
            </a:r>
            <a:r>
              <a:rPr lang="en-US" altLang="vi-VN" sz="33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= 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. . . dm</a:t>
            </a:r>
            <a:r>
              <a:rPr lang="en-US" altLang="vi-VN" sz="33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2 </a:t>
            </a:r>
            <a:r>
              <a:rPr lang="en-US" altLang="vi-VN" sz="3300" b="1" dirty="0">
                <a:solidFill>
                  <a:srgbClr val="0000FF"/>
                </a:solidFill>
                <a:latin typeface=".VnTime" panose="020B7200000000000000" pitchFamily="34" charset="0"/>
              </a:rPr>
              <a:t>?</a:t>
            </a:r>
          </a:p>
          <a:p>
            <a:pPr eaLnBrk="1" hangingPunct="1"/>
            <a:r>
              <a:rPr lang="en-US" altLang="vi-VN" sz="3300" b="1" i="1" dirty="0" smtClean="0">
                <a:latin typeface=".VnTime" panose="020B7200000000000000" pitchFamily="34" charset="0"/>
              </a:rPr>
              <a:t>A.  </a:t>
            </a:r>
            <a:r>
              <a:rPr lang="en-US" altLang="vi-VN" sz="3300" b="1" i="1" dirty="0">
                <a:latin typeface=".VnTime" panose="020B7200000000000000" pitchFamily="34" charset="0"/>
              </a:rPr>
              <a:t>948	               </a:t>
            </a:r>
            <a:r>
              <a:rPr lang="en-US" altLang="vi-VN" sz="3300" b="1" i="1" dirty="0" smtClean="0">
                <a:latin typeface=".VnTime" panose="020B7200000000000000" pitchFamily="34" charset="0"/>
              </a:rPr>
              <a:t>B.  </a:t>
            </a:r>
            <a:r>
              <a:rPr lang="en-US" altLang="vi-VN" sz="3300" b="1" i="1" dirty="0">
                <a:latin typeface=".VnTime" panose="020B7200000000000000" pitchFamily="34" charset="0"/>
              </a:rPr>
              <a:t>9,48</a:t>
            </a:r>
          </a:p>
          <a:p>
            <a:pPr eaLnBrk="1" hangingPunct="1"/>
            <a:r>
              <a:rPr lang="en-US" altLang="vi-VN" sz="3300" b="1" i="1" dirty="0" smtClean="0">
                <a:latin typeface=".VnTime" panose="020B7200000000000000" pitchFamily="34" charset="0"/>
              </a:rPr>
              <a:t>C.  </a:t>
            </a:r>
            <a:r>
              <a:rPr lang="en-US" altLang="vi-VN" sz="3300" b="1" i="1" dirty="0">
                <a:latin typeface=".VnTime" panose="020B7200000000000000" pitchFamily="34" charset="0"/>
              </a:rPr>
              <a:t>9,048                  </a:t>
            </a:r>
            <a:r>
              <a:rPr lang="en-US" altLang="vi-VN" sz="3300" b="1" i="1" dirty="0" smtClean="0">
                <a:latin typeface=".VnTime" panose="020B7200000000000000" pitchFamily="34" charset="0"/>
              </a:rPr>
              <a:t>D.  </a:t>
            </a:r>
            <a:r>
              <a:rPr lang="en-US" altLang="vi-VN" sz="3300" b="1" i="1" dirty="0">
                <a:latin typeface=".VnTime" panose="020B7200000000000000" pitchFamily="34" charset="0"/>
              </a:rPr>
              <a:t>94,8</a:t>
            </a:r>
          </a:p>
        </p:txBody>
      </p:sp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3429000" y="685800"/>
            <a:ext cx="2476500" cy="635000"/>
            <a:chOff x="0" y="0"/>
            <a:chExt cx="1560" cy="426"/>
          </a:xfrm>
        </p:grpSpPr>
        <p:pic>
          <p:nvPicPr>
            <p:cNvPr id="19507" name="Picture 8" descr="Picture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8" name="Text Box 9"/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3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Câu</a:t>
              </a:r>
              <a:r>
                <a:rPr lang="en-US" altLang="vi-VN" sz="3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4</a:t>
              </a:r>
            </a:p>
          </p:txBody>
        </p:sp>
      </p:grpSp>
      <p:pic>
        <p:nvPicPr>
          <p:cNvPr id="32778" name="Picture 10" descr="6282A33D3F464C77A9A4C1352497B7A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9200"/>
            <a:ext cx="952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905000" y="5105400"/>
            <a:ext cx="6934200" cy="762000"/>
            <a:chOff x="960" y="3216"/>
            <a:chExt cx="4800" cy="672"/>
          </a:xfrm>
        </p:grpSpPr>
        <p:sp>
          <p:nvSpPr>
            <p:cNvPr id="19504" name="AutoShape 12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vi-VN" altLang="vi-VN" sz="1800">
                <a:latin typeface="Arial" panose="020B0604020202020204" pitchFamily="34" charset="0"/>
              </a:endParaRPr>
            </a:p>
          </p:txBody>
        </p:sp>
        <p:sp>
          <p:nvSpPr>
            <p:cNvPr id="32781" name="AutoShape 13"/>
            <p:cNvSpPr>
              <a:spLocks noChangeArrowheads="1"/>
            </p:cNvSpPr>
            <p:nvPr/>
          </p:nvSpPr>
          <p:spPr bwMode="gray">
            <a:xfrm>
              <a:off x="1104" y="3313"/>
              <a:ext cx="904" cy="54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2782" name="Text Box 14"/>
            <p:cNvSpPr txBox="1">
              <a:spLocks noChangeArrowheads="1"/>
            </p:cNvSpPr>
            <p:nvPr/>
          </p:nvSpPr>
          <p:spPr bwMode="gray">
            <a:xfrm>
              <a:off x="1114" y="3408"/>
              <a:ext cx="888" cy="4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§¸p ¸n</a:t>
              </a:r>
            </a:p>
          </p:txBody>
        </p:sp>
      </p:grp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7126288" y="6381750"/>
            <a:ext cx="8382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solidFill>
                  <a:srgbClr val="FF0000"/>
                </a:solidFill>
                <a:latin typeface="VNI-Helve" pitchFamily="2" charset="0"/>
              </a:rPr>
              <a:t>Ñaùp aùn</a:t>
            </a:r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3752850" y="5937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2785" name="AutoShape 17"/>
          <p:cNvSpPr>
            <a:spLocks noChangeArrowheads="1"/>
          </p:cNvSpPr>
          <p:nvPr/>
        </p:nvSpPr>
        <p:spPr bwMode="auto">
          <a:xfrm>
            <a:off x="37560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2786" name="AutoShape 18"/>
          <p:cNvSpPr>
            <a:spLocks noChangeArrowheads="1"/>
          </p:cNvSpPr>
          <p:nvPr/>
        </p:nvSpPr>
        <p:spPr bwMode="auto">
          <a:xfrm>
            <a:off x="3760788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2787" name="AutoShape 19"/>
          <p:cNvSpPr>
            <a:spLocks noChangeArrowheads="1"/>
          </p:cNvSpPr>
          <p:nvPr/>
        </p:nvSpPr>
        <p:spPr bwMode="auto">
          <a:xfrm>
            <a:off x="375285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2788" name="AutoShape 20"/>
          <p:cNvSpPr>
            <a:spLocks noChangeArrowheads="1"/>
          </p:cNvSpPr>
          <p:nvPr/>
        </p:nvSpPr>
        <p:spPr bwMode="auto">
          <a:xfrm>
            <a:off x="3752850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2789" name="AutoShape 21"/>
          <p:cNvSpPr>
            <a:spLocks noChangeArrowheads="1"/>
          </p:cNvSpPr>
          <p:nvPr/>
        </p:nvSpPr>
        <p:spPr bwMode="auto">
          <a:xfrm>
            <a:off x="3743325" y="5918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2790" name="AutoShape 22"/>
          <p:cNvSpPr>
            <a:spLocks noChangeArrowheads="1"/>
          </p:cNvSpPr>
          <p:nvPr/>
        </p:nvSpPr>
        <p:spPr bwMode="auto">
          <a:xfrm>
            <a:off x="3762375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2791" name="AutoShape 23"/>
          <p:cNvSpPr>
            <a:spLocks noChangeArrowheads="1"/>
          </p:cNvSpPr>
          <p:nvPr/>
        </p:nvSpPr>
        <p:spPr bwMode="auto">
          <a:xfrm>
            <a:off x="3735388" y="59245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32792" name="AutoShape 24"/>
          <p:cNvSpPr>
            <a:spLocks noChangeArrowheads="1"/>
          </p:cNvSpPr>
          <p:nvPr/>
        </p:nvSpPr>
        <p:spPr bwMode="auto">
          <a:xfrm>
            <a:off x="3743325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2793" name="AutoShape 25"/>
          <p:cNvSpPr>
            <a:spLocks noChangeArrowheads="1"/>
          </p:cNvSpPr>
          <p:nvPr/>
        </p:nvSpPr>
        <p:spPr bwMode="auto">
          <a:xfrm>
            <a:off x="3763963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32794" name="AutoShape 26"/>
          <p:cNvSpPr>
            <a:spLocks noChangeArrowheads="1"/>
          </p:cNvSpPr>
          <p:nvPr/>
        </p:nvSpPr>
        <p:spPr bwMode="auto">
          <a:xfrm>
            <a:off x="3751263" y="59420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2795" name="AutoShape 27"/>
          <p:cNvSpPr>
            <a:spLocks noChangeArrowheads="1"/>
          </p:cNvSpPr>
          <p:nvPr/>
        </p:nvSpPr>
        <p:spPr bwMode="auto">
          <a:xfrm>
            <a:off x="372427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32796" name="AutoShape 28"/>
          <p:cNvSpPr>
            <a:spLocks noChangeArrowheads="1"/>
          </p:cNvSpPr>
          <p:nvPr/>
        </p:nvSpPr>
        <p:spPr bwMode="auto">
          <a:xfrm>
            <a:off x="373062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32797" name="AutoShape 29"/>
          <p:cNvSpPr>
            <a:spLocks noChangeArrowheads="1"/>
          </p:cNvSpPr>
          <p:nvPr/>
        </p:nvSpPr>
        <p:spPr bwMode="auto">
          <a:xfrm>
            <a:off x="373697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32798" name="AutoShape 30"/>
          <p:cNvSpPr>
            <a:spLocks noChangeArrowheads="1"/>
          </p:cNvSpPr>
          <p:nvPr/>
        </p:nvSpPr>
        <p:spPr bwMode="auto">
          <a:xfrm>
            <a:off x="3729038" y="59293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32799" name="AutoShape 31"/>
          <p:cNvSpPr>
            <a:spLocks noChangeArrowheads="1"/>
          </p:cNvSpPr>
          <p:nvPr/>
        </p:nvSpPr>
        <p:spPr bwMode="auto">
          <a:xfrm>
            <a:off x="37211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32800" name="AutoShape 32"/>
          <p:cNvSpPr>
            <a:spLocks noChangeArrowheads="1"/>
          </p:cNvSpPr>
          <p:nvPr/>
        </p:nvSpPr>
        <p:spPr bwMode="auto">
          <a:xfrm>
            <a:off x="3744913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32801" name="AutoShape 33"/>
          <p:cNvSpPr>
            <a:spLocks noChangeArrowheads="1"/>
          </p:cNvSpPr>
          <p:nvPr/>
        </p:nvSpPr>
        <p:spPr bwMode="auto">
          <a:xfrm>
            <a:off x="3743325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32802" name="AutoShape 34"/>
          <p:cNvSpPr>
            <a:spLocks noChangeArrowheads="1"/>
          </p:cNvSpPr>
          <p:nvPr/>
        </p:nvSpPr>
        <p:spPr bwMode="auto">
          <a:xfrm>
            <a:off x="3727450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32803" name="AutoShape 35"/>
          <p:cNvSpPr>
            <a:spLocks noChangeArrowheads="1"/>
          </p:cNvSpPr>
          <p:nvPr/>
        </p:nvSpPr>
        <p:spPr bwMode="auto">
          <a:xfrm>
            <a:off x="3752850" y="5940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19</a:t>
            </a:r>
          </a:p>
        </p:txBody>
      </p:sp>
      <p:sp>
        <p:nvSpPr>
          <p:cNvPr id="32804" name="AutoShape 36"/>
          <p:cNvSpPr>
            <a:spLocks noChangeArrowheads="1"/>
          </p:cNvSpPr>
          <p:nvPr/>
        </p:nvSpPr>
        <p:spPr bwMode="auto">
          <a:xfrm>
            <a:off x="3754438" y="59420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32805" name="AutoShape 37"/>
          <p:cNvSpPr>
            <a:spLocks noChangeArrowheads="1"/>
          </p:cNvSpPr>
          <p:nvPr/>
        </p:nvSpPr>
        <p:spPr bwMode="auto">
          <a:xfrm>
            <a:off x="3741738" y="5940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32806" name="AutoShape 38"/>
          <p:cNvSpPr>
            <a:spLocks noChangeArrowheads="1"/>
          </p:cNvSpPr>
          <p:nvPr/>
        </p:nvSpPr>
        <p:spPr bwMode="auto">
          <a:xfrm>
            <a:off x="3741738" y="5927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22</a:t>
            </a:r>
          </a:p>
        </p:txBody>
      </p:sp>
      <p:sp>
        <p:nvSpPr>
          <p:cNvPr id="32807" name="AutoShape 39"/>
          <p:cNvSpPr>
            <a:spLocks noChangeArrowheads="1"/>
          </p:cNvSpPr>
          <p:nvPr/>
        </p:nvSpPr>
        <p:spPr bwMode="auto">
          <a:xfrm>
            <a:off x="3735388" y="59213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23</a:t>
            </a:r>
          </a:p>
        </p:txBody>
      </p:sp>
      <p:sp>
        <p:nvSpPr>
          <p:cNvPr id="32808" name="AutoShape 40"/>
          <p:cNvSpPr>
            <a:spLocks noChangeArrowheads="1"/>
          </p:cNvSpPr>
          <p:nvPr/>
        </p:nvSpPr>
        <p:spPr bwMode="auto">
          <a:xfrm>
            <a:off x="3736975" y="5940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32809" name="AutoShape 41"/>
          <p:cNvSpPr>
            <a:spLocks noChangeArrowheads="1"/>
          </p:cNvSpPr>
          <p:nvPr/>
        </p:nvSpPr>
        <p:spPr bwMode="auto">
          <a:xfrm>
            <a:off x="3735388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32810" name="AutoShape 42"/>
          <p:cNvSpPr>
            <a:spLocks noChangeArrowheads="1"/>
          </p:cNvSpPr>
          <p:nvPr/>
        </p:nvSpPr>
        <p:spPr bwMode="auto">
          <a:xfrm>
            <a:off x="3748088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26</a:t>
            </a:r>
          </a:p>
        </p:txBody>
      </p:sp>
      <p:sp>
        <p:nvSpPr>
          <p:cNvPr id="32811" name="AutoShape 43"/>
          <p:cNvSpPr>
            <a:spLocks noChangeArrowheads="1"/>
          </p:cNvSpPr>
          <p:nvPr/>
        </p:nvSpPr>
        <p:spPr bwMode="auto">
          <a:xfrm>
            <a:off x="3740150" y="59293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32812" name="AutoShape 44"/>
          <p:cNvSpPr>
            <a:spLocks noChangeArrowheads="1"/>
          </p:cNvSpPr>
          <p:nvPr/>
        </p:nvSpPr>
        <p:spPr bwMode="auto">
          <a:xfrm>
            <a:off x="3736975" y="59261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32813" name="AutoShape 45"/>
          <p:cNvSpPr>
            <a:spLocks noChangeArrowheads="1"/>
          </p:cNvSpPr>
          <p:nvPr/>
        </p:nvSpPr>
        <p:spPr bwMode="auto">
          <a:xfrm>
            <a:off x="3743325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29</a:t>
            </a:r>
          </a:p>
        </p:txBody>
      </p:sp>
      <p:sp>
        <p:nvSpPr>
          <p:cNvPr id="32814" name="AutoShape 46"/>
          <p:cNvSpPr>
            <a:spLocks noChangeArrowheads="1"/>
          </p:cNvSpPr>
          <p:nvPr/>
        </p:nvSpPr>
        <p:spPr bwMode="auto">
          <a:xfrm>
            <a:off x="3733800" y="59245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30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952625" y="3376612"/>
            <a:ext cx="4876800" cy="1571852"/>
            <a:chOff x="912" y="2592"/>
            <a:chExt cx="3072" cy="960"/>
          </a:xfrm>
        </p:grpSpPr>
        <p:sp>
          <p:nvSpPr>
            <p:cNvPr id="19502" name="Oval 48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9503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1488" y="2903"/>
              <a:ext cx="1884" cy="2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HẾT GIỜ</a:t>
              </a:r>
            </a:p>
          </p:txBody>
        </p:sp>
      </p:grpSp>
      <p:sp>
        <p:nvSpPr>
          <p:cNvPr id="32818" name="Rectangle 50"/>
          <p:cNvSpPr>
            <a:spLocks noChangeArrowheads="1"/>
          </p:cNvSpPr>
          <p:nvPr/>
        </p:nvSpPr>
        <p:spPr bwMode="auto">
          <a:xfrm>
            <a:off x="3352800" y="51054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 dirty="0">
                <a:solidFill>
                  <a:srgbClr val="FF1D1D"/>
                </a:solidFill>
                <a:latin typeface=".VnTime" panose="020B7200000000000000" pitchFamily="34" charset="0"/>
              </a:rPr>
              <a:t> A</a:t>
            </a:r>
            <a:r>
              <a:rPr lang="en-US" altLang="vi-VN" sz="4400" b="1" dirty="0" smtClean="0">
                <a:solidFill>
                  <a:srgbClr val="FF1D1D"/>
                </a:solidFill>
                <a:latin typeface=".VnTime" panose="020B7200000000000000" pitchFamily="34" charset="0"/>
              </a:rPr>
              <a:t>. 948 </a:t>
            </a:r>
            <a:r>
              <a:rPr lang="en-US" altLang="vi-VN" b="1" i="1" dirty="0">
                <a:latin typeface=".VnTime" panose="020B7200000000000000" pitchFamily="34" charset="0"/>
              </a:rPr>
              <a:t>	</a:t>
            </a:r>
          </a:p>
        </p:txBody>
      </p:sp>
      <p:graphicFrame>
        <p:nvGraphicFramePr>
          <p:cNvPr id="19500" name="Object 5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501" name="Picture 52" descr="cap chuong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340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36321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2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1000" fill="hold"/>
                                        <p:tgtEl>
                                          <p:spTgt spid="3278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4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327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9" dur="300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0" dur="300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300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3"/>
                  </p:tgtEl>
                </p:cond>
              </p:nextCondLst>
            </p:seq>
          </p:childTnLst>
        </p:cTn>
      </p:par>
    </p:tnLst>
    <p:bldLst>
      <p:bldP spid="32784" grpId="0" animBg="1"/>
      <p:bldP spid="32785" grpId="0" animBg="1"/>
      <p:bldP spid="32786" grpId="0" animBg="1"/>
      <p:bldP spid="32787" grpId="0" animBg="1"/>
      <p:bldP spid="32788" grpId="0" animBg="1"/>
      <p:bldP spid="32789" grpId="0" animBg="1"/>
      <p:bldP spid="32790" grpId="0" animBg="1"/>
      <p:bldP spid="32791" grpId="0" animBg="1"/>
      <p:bldP spid="32792" grpId="0" animBg="1"/>
      <p:bldP spid="32793" grpId="0" animBg="1"/>
      <p:bldP spid="32794" grpId="0" animBg="1"/>
      <p:bldP spid="32795" grpId="0" animBg="1"/>
      <p:bldP spid="32796" grpId="0" animBg="1"/>
      <p:bldP spid="32797" grpId="0" animBg="1"/>
      <p:bldP spid="32798" grpId="0" animBg="1"/>
      <p:bldP spid="32799" grpId="0" animBg="1"/>
      <p:bldP spid="32800" grpId="0" animBg="1"/>
      <p:bldP spid="32801" grpId="0" animBg="1"/>
      <p:bldP spid="32802" grpId="0" animBg="1"/>
      <p:bldP spid="32803" grpId="0" animBg="1"/>
      <p:bldP spid="32804" grpId="0" animBg="1"/>
      <p:bldP spid="32805" grpId="0" animBg="1"/>
      <p:bldP spid="32806" grpId="0" animBg="1"/>
      <p:bldP spid="32807" grpId="0" animBg="1"/>
      <p:bldP spid="32808" grpId="0" animBg="1"/>
      <p:bldP spid="32809" grpId="0" animBg="1"/>
      <p:bldP spid="32810" grpId="0" animBg="1"/>
      <p:bldP spid="32811" grpId="0" animBg="1"/>
      <p:bldP spid="32812" grpId="0" animBg="1"/>
      <p:bldP spid="32813" grpId="0" animBg="1"/>
      <p:bldP spid="328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" y="-41847"/>
            <a:ext cx="9124950" cy="68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23" y="4304715"/>
            <a:ext cx="1147235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76" y="3944936"/>
            <a:ext cx="1061293" cy="10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177" y="3323794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62" y="300649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413" y="-130427"/>
            <a:ext cx="2939313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6" y="-113998"/>
            <a:ext cx="2939313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526106" y="131755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6" descr="C:\Users\ADMIN\Desktop\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620" y="2675389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ADMIN\Desktop\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38" y="2158692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hlinkClick r:id="rId13" action="ppaction://hlinksldjump"/>
          </p:cNvPr>
          <p:cNvSpPr/>
          <p:nvPr/>
        </p:nvSpPr>
        <p:spPr bwMode="auto">
          <a:xfrm>
            <a:off x="4395227" y="2767393"/>
            <a:ext cx="835385" cy="62393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30000" dirty="0" smtClean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19" name="Oval 18">
            <a:hlinkClick r:id="rId14" action="ppaction://hlinksldjump"/>
          </p:cNvPr>
          <p:cNvSpPr/>
          <p:nvPr/>
        </p:nvSpPr>
        <p:spPr bwMode="auto">
          <a:xfrm>
            <a:off x="5334846" y="2355032"/>
            <a:ext cx="835385" cy="62393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30000" dirty="0" smtClean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20" name="Oval 19">
            <a:hlinkClick r:id="rId15" action="ppaction://hlinksldjump"/>
          </p:cNvPr>
          <p:cNvSpPr/>
          <p:nvPr/>
        </p:nvSpPr>
        <p:spPr bwMode="auto">
          <a:xfrm>
            <a:off x="1887552" y="4123633"/>
            <a:ext cx="835385" cy="51235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30000" dirty="0" smtClean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22" name="Oval 21">
            <a:hlinkClick r:id="rId16" action="ppaction://hlinksldjump"/>
          </p:cNvPr>
          <p:cNvSpPr/>
          <p:nvPr/>
        </p:nvSpPr>
        <p:spPr bwMode="auto">
          <a:xfrm>
            <a:off x="2563633" y="3450653"/>
            <a:ext cx="819150" cy="532383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30000" dirty="0" smtClean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23" name="Oval 22">
            <a:hlinkClick r:id="rId17" action="ppaction://hlinksldjump"/>
          </p:cNvPr>
          <p:cNvSpPr/>
          <p:nvPr/>
        </p:nvSpPr>
        <p:spPr bwMode="auto">
          <a:xfrm>
            <a:off x="3421683" y="3173056"/>
            <a:ext cx="835385" cy="55519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30000" dirty="0" smtClean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908191" y="4504364"/>
            <a:ext cx="835385" cy="546389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30000" dirty="0" smtClean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/>
                <a:latin typeface="+mj-lt"/>
              </a:rPr>
              <a:t>1</a:t>
            </a:r>
          </a:p>
        </p:txBody>
      </p:sp>
      <p:pic>
        <p:nvPicPr>
          <p:cNvPr id="29" name="Picture 2" descr="C:\Users\ADMIN\Desktop\51282172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04" y="5186541"/>
            <a:ext cx="822126" cy="10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miley Face 4">
            <a:hlinkClick r:id="rId20" action="ppaction://hlinksldjump"/>
          </p:cNvPr>
          <p:cNvSpPr/>
          <p:nvPr/>
        </p:nvSpPr>
        <p:spPr bwMode="auto">
          <a:xfrm>
            <a:off x="7696200" y="5186541"/>
            <a:ext cx="1295400" cy="1290459"/>
          </a:xfrm>
          <a:prstGeom prst="smileyFac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9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02344 -0.05717 C 0.02813 -0.06852 0.03507 -0.08657 0.04098 -0.10347 C 0.04844 -0.1243 0.05348 -0.13889 0.05591 -0.14815 L 0.06927 -0.1956 " pathEditMode="relative" rAng="17760000" ptsTypes="AAAAA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1 -0.19583 L 0.14619 -0.25139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18 -0.25139 L 0.21684 -0.3493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84 -0.3493 L 0.3191 -0.39467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1 -0.39467 L 0.43577 -0.4539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577 -0.45393 L 0.525 -0.5048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41 -0.65155 L 0.33507 -0.55278 L 0.33108 -0.65155 L 0.32691 -0.55278 L 0.32274 -0.65155 L 0.31875 -0.55278 L 0.31441 -0.65155 L 0.31042 -0.55278 L 0.30608 -0.65155 L 0.30174 -0.55278 L 0.29774 -0.65155 L 0.29358 -0.55278 L 0.28958 -0.65155 L 0.28542 -0.55278 L 0.28108 -0.65155 L 0.27708 -0.55278 L 0.27274 -0.65155 " pathEditMode="relative" rAng="0" ptsTypes="FFFFFFFFFFFFFFFFF">
                                      <p:cBhvr>
                                        <p:cTn id="5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9144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2545080"/>
            <a:ext cx="98181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604905"/>
            <a:ext cx="3613657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400" y="4451329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Điền dấu 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thích hợp vào chỗ chấm: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8m</a:t>
            </a:r>
            <a:r>
              <a:rPr lang="da-DK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da-DK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8,05m</a:t>
            </a:r>
            <a:r>
              <a:rPr lang="da-DK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0563" y="990600"/>
            <a:ext cx="3426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  <a:p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8m</a:t>
            </a:r>
            <a:r>
              <a:rPr lang="da-DK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8,05m</a:t>
            </a:r>
            <a:r>
              <a:rPr lang="da-DK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22448"/>
            <a:ext cx="170801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9144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2545080"/>
            <a:ext cx="98181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604905"/>
            <a:ext cx="3613657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7982" y="44958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Điền dấu </a:t>
            </a:r>
            <a:r>
              <a:rPr lang="da-D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thích hợp vào chỗ chấm: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a-D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8m</a:t>
            </a:r>
            <a:r>
              <a:rPr lang="da-DK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da-DK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da-D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8,5m</a:t>
            </a:r>
            <a:r>
              <a:rPr lang="da-DK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8286" y="950893"/>
            <a:ext cx="3264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 </a:t>
            </a:r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 8,5m</a:t>
            </a:r>
            <a:r>
              <a:rPr lang="da-DK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22448"/>
            <a:ext cx="170801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9144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2545080"/>
            <a:ext cx="98181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6" y="-616755"/>
            <a:ext cx="3613657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8200" y="4532293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Điền dấu 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thích hợp vào chỗ chấm</a:t>
            </a:r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...  </a:t>
            </a:r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8,005m</a:t>
            </a:r>
            <a:r>
              <a:rPr lang="da-DK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9565" y="950893"/>
            <a:ext cx="3645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&gt;</a:t>
            </a:r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8,005m</a:t>
            </a:r>
            <a:r>
              <a:rPr lang="da-DK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22448"/>
            <a:ext cx="170801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9144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529440"/>
            <a:ext cx="101229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604905"/>
            <a:ext cx="3613657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6800" y="4532293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 dấu 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thích hợp vào chỗ chấm:      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7m</a:t>
            </a:r>
            <a:r>
              <a:rPr lang="da-DK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da-DK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7,005m</a:t>
            </a:r>
            <a:r>
              <a:rPr lang="da-DK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5886" y="950893"/>
            <a:ext cx="3645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án:</a:t>
            </a:r>
          </a:p>
          <a:p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7m</a:t>
            </a:r>
            <a:r>
              <a:rPr lang="da-DK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7,005m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22448"/>
            <a:ext cx="170801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9144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2545080"/>
            <a:ext cx="98181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604905"/>
            <a:ext cx="3613657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3000" y="4451329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Điền dấu 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thích hợp vào chỗ chấm</a:t>
            </a:r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7m</a:t>
            </a:r>
            <a:r>
              <a:rPr lang="da-DK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da-DK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... 7,5m</a:t>
            </a:r>
            <a:r>
              <a:rPr lang="da-DK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4486" y="950893"/>
            <a:ext cx="3645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7,5m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22448"/>
            <a:ext cx="170801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0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9144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2545080"/>
            <a:ext cx="98181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604905"/>
            <a:ext cx="3853945" cy="360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400" y="4451329"/>
            <a:ext cx="5682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Điền 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thích hợp vào chỗ chấm: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2,94dm</a:t>
            </a:r>
            <a:r>
              <a:rPr lang="da-DK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2dm</a:t>
            </a:r>
            <a:r>
              <a:rPr lang="da-DK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94cm</a:t>
            </a:r>
            <a:r>
              <a:rPr lang="da-DK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1089" y="1103293"/>
            <a:ext cx="3766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  <a:p>
            <a:pPr algn="ctr"/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2,94dm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a-D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94cm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22448"/>
            <a:ext cx="170801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4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1134</Words>
  <Application>Microsoft Office PowerPoint</Application>
  <PresentationFormat>On-screen Show (4:3)</PresentationFormat>
  <Paragraphs>306</Paragraphs>
  <Slides>22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Malgun Gothic</vt:lpstr>
      <vt:lpstr>SimSun</vt:lpstr>
      <vt:lpstr>.VnTime</vt:lpstr>
      <vt:lpstr>Arial</vt:lpstr>
      <vt:lpstr>Calibri</vt:lpstr>
      <vt:lpstr>Palatino Linotype</vt:lpstr>
      <vt:lpstr>Tahoma</vt:lpstr>
      <vt:lpstr>Times New Roman</vt:lpstr>
      <vt:lpstr>VNI-Helve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74</cp:revision>
  <dcterms:created xsi:type="dcterms:W3CDTF">2022-02-05T01:51:36Z</dcterms:created>
  <dcterms:modified xsi:type="dcterms:W3CDTF">2022-04-04T15:37:35Z</dcterms:modified>
</cp:coreProperties>
</file>