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17" r:id="rId2"/>
    <p:sldId id="258" r:id="rId3"/>
    <p:sldId id="318" r:id="rId4"/>
    <p:sldId id="321" r:id="rId5"/>
    <p:sldId id="322" r:id="rId6"/>
    <p:sldId id="261" r:id="rId7"/>
    <p:sldId id="352" r:id="rId8"/>
    <p:sldId id="325" r:id="rId9"/>
    <p:sldId id="327" r:id="rId10"/>
    <p:sldId id="326" r:id="rId11"/>
    <p:sldId id="329" r:id="rId12"/>
    <p:sldId id="330" r:id="rId13"/>
    <p:sldId id="331" r:id="rId14"/>
    <p:sldId id="332" r:id="rId15"/>
    <p:sldId id="333" r:id="rId16"/>
    <p:sldId id="290" r:id="rId17"/>
    <p:sldId id="256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Patrick Hand" panose="00000500000000000000" pitchFamily="2" charset="0"/>
      <p:regular r:id="rId24"/>
    </p:embeddedFont>
    <p:embeddedFont>
      <p:font typeface="Patrick Hand SC" panose="000005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14" d="100"/>
          <a:sy n="114" d="100"/>
        </p:scale>
        <p:origin x="79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7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F của tuần: Sao biển... đi bộ trên cạ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5 sự thật đáng ngạc nhiên về “Nữ hoàng đáy đại dương”: Sao b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637" b="18143"/>
          <a:stretch/>
        </p:blipFill>
        <p:spPr bwMode="auto">
          <a:xfrm>
            <a:off x="1605147" y="320937"/>
            <a:ext cx="3009014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o Biển – Năng Lực Tái Tạo Thần Kỳ Và Những Điều Thú V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524" r="12494" b="722"/>
          <a:stretch/>
        </p:blipFill>
        <p:spPr bwMode="auto">
          <a:xfrm>
            <a:off x="5355771" y="320937"/>
            <a:ext cx="2249716" cy="224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 Star - Aqua Photograph by Al Powell Photography US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8" t="13809" r="18936" b="11059"/>
          <a:stretch/>
        </p:blipFill>
        <p:spPr bwMode="auto">
          <a:xfrm>
            <a:off x="1605147" y="2570653"/>
            <a:ext cx="2278701" cy="227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eswatch: the strange and amazing common starfish | Marine life | The  Guardi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2"/>
          <a:stretch/>
        </p:blipFill>
        <p:spPr bwMode="auto">
          <a:xfrm>
            <a:off x="4595092" y="2746234"/>
            <a:ext cx="3010395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90" y="2238914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043603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biển đông người nhưng người đàn ông lại chú ý đến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18972"/>
            <a:ext cx="6506253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iển đông người nhưng người đàn ông lại chú ý đến cậu bé </a:t>
            </a:r>
            <a:r>
              <a:rPr lang="en-US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ông thấy cậu bé liên tục cúi xuống nhặt thứ gì đó lên rồi thả xuống biển.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 ông thấy cậu bé đang làm gì? 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908800" cy="18562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đến gần, </a:t>
            </a:r>
            <a:r>
              <a:rPr lang="en-US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thấy cậu bé đang nhặt những con sao biển bị thủy triều đánh dạt lên bờ và thả chúng trở lại với đại dương. 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880736" y="3104563"/>
            <a:ext cx="6860717" cy="15974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 làm như vậy </a:t>
            </a:r>
            <a:r>
              <a:rPr lang="vi-VN" sz="2800" b="1" i="1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cậu thấy những con sao biển sắp chết vì thiếu nước, cậu muốn giúp chúng.</a:t>
            </a:r>
            <a:endParaRPr lang="en-US" sz="2800" b="1" i="1" spc="-6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3996" y="1336411"/>
            <a:ext cx="47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cậu bé làm như vậy?</a:t>
            </a: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0065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 gì về việc làm của cậu bé?</a:t>
            </a:r>
            <a:endParaRPr lang="en-US" sz="28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35200" y="2623082"/>
            <a:ext cx="6506253" cy="15662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đàn ông nói: </a:t>
            </a:r>
            <a:r>
              <a:rPr lang="vi-VN" sz="2800" b="1" i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hàng ngàn con sao biển như vậy, liệu cháu có thể giúp được tất cả chúng không?</a:t>
            </a:r>
            <a:endParaRPr lang="en-US" sz="2800" b="1" i="1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70307"/>
            <a:ext cx="5079770" cy="11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4: </a:t>
            </a:r>
            <a:r>
              <a:rPr lang="vi-VN" sz="280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nói suy nghĩ của mình về việc làm của cậu bé?</a:t>
            </a: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3931" y="2089644"/>
            <a:ext cx="4927556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/>
              <a:t>TIẾT 1 + 2</a:t>
            </a:r>
            <a:endParaRPr sz="8000"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4850787" y="1145322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8107" y="235593"/>
            <a:ext cx="546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về sự khác nhau giữa 2 bức tranh dưới đây: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1" y="740993"/>
            <a:ext cx="3681676" cy="3529214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7" y="697258"/>
            <a:ext cx="3610888" cy="3616684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907" y="4363960"/>
            <a:ext cx="7064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2.</a:t>
            </a:r>
            <a:r>
              <a:rPr lang="en-GB" sz="2400">
                <a:latin typeface="Patrick Hand" panose="020B0604020202020204" charset="0"/>
              </a:rPr>
              <a:t> Theo em, chúng ta nên làm gì để giữ cho biển luôn sạch đẹp?</a:t>
            </a:r>
            <a:endParaRPr lang="en-US" sz="2400"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3997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Cambria" panose="02040503050406030204" pitchFamily="18" charset="0"/>
                <a:ea typeface="Cambria" panose="02040503050406030204" pitchFamily="18" charset="0"/>
              </a:rPr>
              <a:t>Luyện đọc từ khó</a:t>
            </a:r>
            <a:endParaRPr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244241" y="1540701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cứu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244241" y="2494767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liên tục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44241" y="3602058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trìu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5573" y="1469559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8125" y="1568461"/>
            <a:ext cx="8327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5572" y="2892911"/>
            <a:ext cx="8530223" cy="137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600">
                <a:latin typeface="Cambria" panose="02040503050406030204" pitchFamily="18" charset="0"/>
                <a:ea typeface="Cambria" panose="02040503050406030204" pitchFamily="18" charset="0"/>
              </a:rPr>
              <a:t>Tiến lại gần hơn, ông thấy cậu bé đang nhặt những con sao biển bị thủy triều đánh dạt lên bờ và thả chúng trở về với đại dương.</a:t>
            </a:r>
            <a:endParaRPr lang="en-US" sz="2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90434" y="16292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82758" y="163622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65334" y="2032324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175920" y="3021191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826635" y="3392710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7975" y="1571282"/>
            <a:ext cx="8147406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4350" y="1644288"/>
            <a:ext cx="7556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Thủy triều: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hiện tượng nước biển dâng lên, rút xuống một vài lần trong ngày.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47975" y="3074238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58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- Dạt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(lên bờ): bị sóng đẩy lên bờ.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1" y="185267"/>
            <a:ext cx="8873647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Patrick Hand" panose="020B0604020202020204" charset="0"/>
                <a:ea typeface="Cambria" panose="02040503050406030204" pitchFamily="18" charset="0"/>
              </a:rPr>
              <a:t>NHỮNG CON SAO BIỂN</a:t>
            </a:r>
          </a:p>
          <a:p>
            <a:pPr algn="just">
              <a:spcBef>
                <a:spcPts val="300"/>
              </a:spcBef>
            </a:pPr>
            <a:r>
              <a:rPr lang="en-US" sz="2200">
                <a:latin typeface="Patrick Hand" panose="020B0604020202020204" charset="0"/>
                <a:ea typeface="Cambria" panose="02040503050406030204" pitchFamily="18" charset="0"/>
              </a:rPr>
              <a:t>       </a:t>
            </a: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Một người đàn ông đang dạo bộ trên bãi biển khi chiều xuống. Biển đông người, nhưng ông lại chú ý đến một cậu bé cứ liên tục cúi xuống nhặt thứ gì đó lên rồi thả xuống biển.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Tiến lại gần hơn, ông thấy cậu bé đang nhặt những con sao biển bị thủy triều đánh dạt lên bờ và thả chúng trở về với đại dương.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đang làm gì vậy? – Người đàn ông hỏi.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Cậu bé trả lời: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Những con sao biển này sắp chết vì thiếu nước, cháu muốn giúp chúng.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Có hàng ngàn con sao biển như vậy, liệu cháu có thể giúp được tất cả chúng không?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</a:t>
            </a:r>
            <a:r>
              <a:rPr lang="en-US" sz="2200" spc="-50">
                <a:latin typeface="Patrick Hand" panose="020B0604020202020204" charset="0"/>
                <a:ea typeface="Cambria" panose="02040503050406030204" pitchFamily="18" charset="0"/>
              </a:rPr>
              <a:t>Cậu bé vẫn tiếp tục nhặt những con sao biển khác thả xuống biển và nói với người đàn ông: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- Cháu cũng biết như vậy, nhưng ít nhất thì cháu cũng cứu được những con sao biển này.</a:t>
            </a:r>
          </a:p>
          <a:p>
            <a:pPr algn="just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     Người đàn ông trìu mến nhìn cậu bé và cùng cậu cứu những con sao biển.</a:t>
            </a:r>
          </a:p>
          <a:p>
            <a:pPr algn="r">
              <a:spcBef>
                <a:spcPts val="300"/>
              </a:spcBef>
            </a:pPr>
            <a:r>
              <a:rPr lang="en-US" sz="2200" spc="-60">
                <a:latin typeface="Patrick Hand" panose="020B0604020202020204" charset="0"/>
                <a:ea typeface="Cambria" panose="02040503050406030204" pitchFamily="18" charset="0"/>
              </a:rPr>
              <a:t>Theo </a:t>
            </a:r>
            <a:r>
              <a:rPr lang="en-US" sz="2200" i="1" spc="-60">
                <a:latin typeface="Patrick Hand" panose="020B0604020202020204" charset="0"/>
                <a:ea typeface="Cambria" panose="02040503050406030204" pitchFamily="18" charset="0"/>
              </a:rPr>
              <a:t>Hạt giống tâm hồn – Phép màu có giá bao nhiêu?</a:t>
            </a:r>
          </a:p>
          <a:p>
            <a:pPr marL="285750" indent="-285750" algn="just">
              <a:spcBef>
                <a:spcPts val="300"/>
              </a:spcBef>
              <a:buFontTx/>
              <a:buChar char="-"/>
            </a:pPr>
            <a:endParaRPr lang="en-US" sz="2200">
              <a:latin typeface="Patrick Hand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73" y="57535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0550" y="2012022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728" y="3500233"/>
            <a:ext cx="400692" cy="421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38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E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801</Words>
  <Application>Microsoft Office PowerPoint</Application>
  <PresentationFormat>On-screen Show (16:9)</PresentationFormat>
  <Paragraphs>56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Patrick Hand SC</vt:lpstr>
      <vt:lpstr>Arial</vt:lpstr>
      <vt:lpstr>Patrick Hand</vt:lpstr>
      <vt:lpstr>Cambria</vt:lpstr>
      <vt:lpstr>English Language Grammar Rules by Slidesgo</vt:lpstr>
      <vt:lpstr>Bài 15:  NHỮNG CON SAO BIỂN</vt:lpstr>
      <vt:lpstr>TIẾT 1 + 2</vt:lpstr>
      <vt:lpstr>PowerPoint Presentation</vt:lpstr>
      <vt:lpstr>PowerPoint Presentation</vt:lpstr>
      <vt:lpstr>PowerPoint Presentation</vt:lpstr>
      <vt:lpstr>Luyện đọc từ khó</vt:lpstr>
      <vt:lpstr>Luyện đọc câu dài</vt:lpstr>
      <vt:lpstr>Giải nghĩa từ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thidieulinhnguyen88@gmail.com</cp:lastModifiedBy>
  <cp:revision>43</cp:revision>
  <dcterms:modified xsi:type="dcterms:W3CDTF">2024-03-11T08:49:09Z</dcterms:modified>
</cp:coreProperties>
</file>