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 id="2147483691" r:id="rId4"/>
    <p:sldMasterId id="2147483726" r:id="rId5"/>
  </p:sldMasterIdLst>
  <p:notesMasterIdLst>
    <p:notesMasterId r:id="rId32"/>
  </p:notesMasterIdLst>
  <p:sldIdLst>
    <p:sldId id="259" r:id="rId6"/>
    <p:sldId id="523" r:id="rId7"/>
    <p:sldId id="524" r:id="rId8"/>
    <p:sldId id="263" r:id="rId9"/>
    <p:sldId id="482" r:id="rId10"/>
    <p:sldId id="525" r:id="rId11"/>
    <p:sldId id="258" r:id="rId12"/>
    <p:sldId id="526" r:id="rId13"/>
    <p:sldId id="533" r:id="rId14"/>
    <p:sldId id="534" r:id="rId15"/>
    <p:sldId id="535" r:id="rId16"/>
    <p:sldId id="531" r:id="rId17"/>
    <p:sldId id="532" r:id="rId18"/>
    <p:sldId id="485" r:id="rId19"/>
    <p:sldId id="257" r:id="rId20"/>
    <p:sldId id="536" r:id="rId21"/>
    <p:sldId id="268" r:id="rId22"/>
    <p:sldId id="269" r:id="rId23"/>
    <p:sldId id="270" r:id="rId24"/>
    <p:sldId id="271" r:id="rId25"/>
    <p:sldId id="507" r:id="rId26"/>
    <p:sldId id="486" r:id="rId27"/>
    <p:sldId id="537" r:id="rId28"/>
    <p:sldId id="353" r:id="rId29"/>
    <p:sldId id="538" r:id="rId30"/>
    <p:sldId id="50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8" d="100"/>
          <a:sy n="98" d="100"/>
        </p:scale>
        <p:origin x="16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72458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18804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68107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Calibri" panose="020F0502020204030204" pitchFamily="34" charset="0"/>
              </a:rPr>
              <a:t>Tổ chức trò chơi “Vòng quay may mắn” để tổ chức đọc diễn cảm. (làm một vòng quay có nhiều ô số, mỗi ô số là 1 đoạn trong bài đọc). Các nhóm quay trúng đoạn nào thì tham gia đọc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94BCD-2EBD-415D-B602-44EEFE2BF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512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657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738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321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52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18275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93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2024/1/7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2024/1/7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2024/1/7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1/7/2024</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7877874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9314083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9E178-D84D-4BA1-95FA-34EAAE9608AF}"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1691655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59E178-D84D-4BA1-95FA-34EAAE9608AF}"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0161011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59E178-D84D-4BA1-95FA-34EAAE9608AF}" type="datetimeFigureOut">
              <a:rPr lang="en-US" smtClean="0"/>
              <a:t>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9447943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59E178-D84D-4BA1-95FA-34EAAE9608AF}" type="datetimeFigureOut">
              <a:rPr lang="en-US" smtClean="0"/>
              <a:t>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0121912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9E178-D84D-4BA1-95FA-34EAAE9608AF}" type="datetimeFigureOut">
              <a:rPr lang="en-US" smtClean="0"/>
              <a:t>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3379451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2024/1/7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9E178-D84D-4BA1-95FA-34EAAE9608AF}"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7743224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9E178-D84D-4BA1-95FA-34EAAE9608AF}"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42111418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3277740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355762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2024/1/7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2024/1/7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5.png"/><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2024/1/7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CD0809CC-8348-5884-54C9-49B129C059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4475" y="371475"/>
            <a:ext cx="1200150" cy="120015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288417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9E178-D84D-4BA1-95FA-34EAAE9608AF}" type="datetimeFigureOut">
              <a:rPr lang="en-US" smtClean="0"/>
              <a:t>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04F89-424A-4CAC-814E-BFF0FA9AA708}" type="slidenum">
              <a:rPr lang="en-US" smtClean="0"/>
              <a:t>‹#›</a:t>
            </a:fld>
            <a:endParaRPr lang="en-US"/>
          </a:p>
        </p:txBody>
      </p:sp>
    </p:spTree>
    <p:extLst>
      <p:ext uri="{BB962C8B-B14F-4D97-AF65-F5344CB8AC3E}">
        <p14:creationId xmlns:p14="http://schemas.microsoft.com/office/powerpoint/2010/main" val="425222782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33.jpg"/><Relationship Id="rId1" Type="http://schemas.openxmlformats.org/officeDocument/2006/relationships/slideLayout" Target="../slideLayouts/slideLayout24.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9.xml"/><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9.png"/><Relationship Id="rId11" Type="http://schemas.openxmlformats.org/officeDocument/2006/relationships/slide" Target="slide17.xml"/><Relationship Id="rId5" Type="http://schemas.openxmlformats.org/officeDocument/2006/relationships/image" Target="../media/image38.png"/><Relationship Id="rId10" Type="http://schemas.microsoft.com/office/2007/relationships/hdphoto" Target="../media/hdphoto2.wdp"/><Relationship Id="rId4" Type="http://schemas.openxmlformats.org/officeDocument/2006/relationships/image" Target="../media/image37.png"/><Relationship Id="rId9" Type="http://schemas.openxmlformats.org/officeDocument/2006/relationships/image" Target="../media/image34.png"/><Relationship Id="rId14" Type="http://schemas.openxmlformats.org/officeDocument/2006/relationships/slide" Target="slide20.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16.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16.xml"/><Relationship Id="rId5" Type="http://schemas.openxmlformats.org/officeDocument/2006/relationships/image" Target="../media/image44.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0.xml"/><Relationship Id="rId5" Type="http://schemas.openxmlformats.org/officeDocument/2006/relationships/slide" Target="slide16.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0.xml"/><Relationship Id="rId5" Type="http://schemas.openxmlformats.org/officeDocument/2006/relationships/slide" Target="slide16.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63.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5" Type="http://schemas.openxmlformats.org/officeDocument/2006/relationships/audio" Target="../media/audio3.wav"/><Relationship Id="rId10" Type="http://schemas.openxmlformats.org/officeDocument/2006/relationships/image" Target="../media/image52.png"/><Relationship Id="rId4" Type="http://schemas.openxmlformats.org/officeDocument/2006/relationships/notesSlide" Target="../notesSlides/notesSlide9.xml"/><Relationship Id="rId9" Type="http://schemas.openxmlformats.org/officeDocument/2006/relationships/image" Target="../media/image51.gif"/></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CHỦ ĐIỂM</a:t>
              </a:r>
            </a:p>
          </p:txBody>
        </p:sp>
      </p:grpSp>
      <p:pic>
        <p:nvPicPr>
          <p:cNvPr id="3" name="Picture 2">
            <a:extLst>
              <a:ext uri="{FF2B5EF4-FFF2-40B4-BE49-F238E27FC236}">
                <a16:creationId xmlns:a16="http://schemas.microsoft.com/office/drawing/2014/main" id="{0F841449-CE7F-B1D1-6BF3-9480A651E4FC}"/>
              </a:ext>
            </a:extLst>
          </p:cNvPr>
          <p:cNvPicPr>
            <a:picLocks noChangeAspect="1"/>
          </p:cNvPicPr>
          <p:nvPr/>
        </p:nvPicPr>
        <p:blipFill>
          <a:blip r:embed="rId2"/>
          <a:stretch>
            <a:fillRect/>
          </a:stretch>
        </p:blipFill>
        <p:spPr>
          <a:xfrm>
            <a:off x="0" y="0"/>
            <a:ext cx="4934312" cy="6996113"/>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lvl="0" algn="ctr">
              <a:defRPr/>
            </a:pP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Nghề</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y: </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Nghề</a:t>
            </a:r>
            <a:r>
              <a:rPr lang="en-US" altLang="en-US" sz="5500" b="1" dirty="0">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khám</a:t>
            </a:r>
            <a:r>
              <a:rPr lang="en-US" altLang="en-US" sz="5500" b="1" dirty="0">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chữa</a:t>
            </a:r>
            <a:r>
              <a:rPr lang="en-US" altLang="en-US" sz="5500" b="1" dirty="0">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bệnh</a:t>
            </a:r>
            <a:r>
              <a:rPr lang="en-US" altLang="en-US" sz="5500" b="1" dirty="0">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314319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rPr>
              <a:t>Danh y</a:t>
            </a: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Thầy</a:t>
            </a:r>
            <a:r>
              <a:rPr lang="en-US" altLang="en-US" sz="5500" b="1" dirty="0">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thuốc</a:t>
            </a:r>
            <a:r>
              <a:rPr lang="en-US" altLang="en-US" sz="5500" b="1" dirty="0">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giỏi</a:t>
            </a:r>
            <a:r>
              <a:rPr lang="en-US" altLang="en-US" sz="5500" b="1" dirty="0">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nổi</a:t>
            </a:r>
            <a:r>
              <a:rPr lang="en-US" altLang="en-US" sz="5500" b="1" dirty="0">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tiếng</a:t>
            </a:r>
            <a:r>
              <a:rPr lang="en-US" altLang="en-US" sz="5500" b="1" dirty="0">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967295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27505" y="157163"/>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33" name="Rectangle: Rounded Corners 32">
            <a:extLst>
              <a:ext uri="{FF2B5EF4-FFF2-40B4-BE49-F238E27FC236}">
                <a16:creationId xmlns:a16="http://schemas.microsoft.com/office/drawing/2014/main" id="{C317C60C-8781-C01F-6792-BEEAE09E8008}"/>
              </a:ext>
            </a:extLst>
          </p:cNvPr>
          <p:cNvSpPr/>
          <p:nvPr/>
        </p:nvSpPr>
        <p:spPr>
          <a:xfrm>
            <a:off x="2782278" y="1699110"/>
            <a:ext cx="8096738"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8096738"/>
                      <a:gd name="connsiteY0" fmla="*/ 316471 h 835480"/>
                      <a:gd name="connsiteX1" fmla="*/ 422353 w 8096738"/>
                      <a:gd name="connsiteY1" fmla="*/ 0 h 835480"/>
                      <a:gd name="connsiteX2" fmla="*/ 1111296 w 8096738"/>
                      <a:gd name="connsiteY2" fmla="*/ 0 h 835480"/>
                      <a:gd name="connsiteX3" fmla="*/ 1872760 w 8096738"/>
                      <a:gd name="connsiteY3" fmla="*/ 0 h 835480"/>
                      <a:gd name="connsiteX4" fmla="*/ 2706743 w 8096738"/>
                      <a:gd name="connsiteY4" fmla="*/ 0 h 835480"/>
                      <a:gd name="connsiteX5" fmla="*/ 3613246 w 8096738"/>
                      <a:gd name="connsiteY5" fmla="*/ 0 h 835480"/>
                      <a:gd name="connsiteX6" fmla="*/ 4592271 w 8096738"/>
                      <a:gd name="connsiteY6" fmla="*/ 0 h 835480"/>
                      <a:gd name="connsiteX7" fmla="*/ 5643816 w 8096738"/>
                      <a:gd name="connsiteY7" fmla="*/ 0 h 835480"/>
                      <a:gd name="connsiteX8" fmla="*/ 6405278 w 8096738"/>
                      <a:gd name="connsiteY8" fmla="*/ 0 h 835480"/>
                      <a:gd name="connsiteX9" fmla="*/ 7674384 w 8096738"/>
                      <a:gd name="connsiteY9" fmla="*/ 0 h 835480"/>
                      <a:gd name="connsiteX10" fmla="*/ 8096738 w 8096738"/>
                      <a:gd name="connsiteY10" fmla="*/ 316471 h 835480"/>
                      <a:gd name="connsiteX11" fmla="*/ 8096738 w 8096738"/>
                      <a:gd name="connsiteY11" fmla="*/ 519009 h 835480"/>
                      <a:gd name="connsiteX12" fmla="*/ 7674384 w 8096738"/>
                      <a:gd name="connsiteY12" fmla="*/ 835480 h 835480"/>
                      <a:gd name="connsiteX13" fmla="*/ 6695359 w 8096738"/>
                      <a:gd name="connsiteY13" fmla="*/ 835480 h 835480"/>
                      <a:gd name="connsiteX14" fmla="*/ 5861376 w 8096738"/>
                      <a:gd name="connsiteY14" fmla="*/ 835480 h 835480"/>
                      <a:gd name="connsiteX15" fmla="*/ 5172434 w 8096738"/>
                      <a:gd name="connsiteY15" fmla="*/ 835480 h 835480"/>
                      <a:gd name="connsiteX16" fmla="*/ 4410970 w 8096738"/>
                      <a:gd name="connsiteY16" fmla="*/ 835480 h 835480"/>
                      <a:gd name="connsiteX17" fmla="*/ 3576987 w 8096738"/>
                      <a:gd name="connsiteY17" fmla="*/ 835480 h 835480"/>
                      <a:gd name="connsiteX18" fmla="*/ 2743003 w 8096738"/>
                      <a:gd name="connsiteY18" fmla="*/ 835480 h 835480"/>
                      <a:gd name="connsiteX19" fmla="*/ 1981539 w 8096738"/>
                      <a:gd name="connsiteY19" fmla="*/ 835480 h 835480"/>
                      <a:gd name="connsiteX20" fmla="*/ 422353 w 8096738"/>
                      <a:gd name="connsiteY20" fmla="*/ 835480 h 835480"/>
                      <a:gd name="connsiteX21" fmla="*/ 0 w 8096738"/>
                      <a:gd name="connsiteY21" fmla="*/ 519009 h 835480"/>
                      <a:gd name="connsiteX22" fmla="*/ 0 w 8096738"/>
                      <a:gd name="connsiteY22" fmla="*/ 316471 h 835480"/>
                      <a:gd name="connsiteX0" fmla="*/ 0 w 8096738"/>
                      <a:gd name="connsiteY0" fmla="*/ 316471 h 835480"/>
                      <a:gd name="connsiteX1" fmla="*/ 422353 w 8096738"/>
                      <a:gd name="connsiteY1" fmla="*/ 0 h 835480"/>
                      <a:gd name="connsiteX2" fmla="*/ 1473898 w 8096738"/>
                      <a:gd name="connsiteY2" fmla="*/ 0 h 835480"/>
                      <a:gd name="connsiteX3" fmla="*/ 2162841 w 8096738"/>
                      <a:gd name="connsiteY3" fmla="*/ 0 h 835480"/>
                      <a:gd name="connsiteX4" fmla="*/ 2996824 w 8096738"/>
                      <a:gd name="connsiteY4" fmla="*/ 0 h 835480"/>
                      <a:gd name="connsiteX5" fmla="*/ 3903328 w 8096738"/>
                      <a:gd name="connsiteY5" fmla="*/ 0 h 835480"/>
                      <a:gd name="connsiteX6" fmla="*/ 4737312 w 8096738"/>
                      <a:gd name="connsiteY6" fmla="*/ 0 h 835480"/>
                      <a:gd name="connsiteX7" fmla="*/ 5788856 w 8096738"/>
                      <a:gd name="connsiteY7" fmla="*/ 0 h 835480"/>
                      <a:gd name="connsiteX8" fmla="*/ 6477799 w 8096738"/>
                      <a:gd name="connsiteY8" fmla="*/ 0 h 835480"/>
                      <a:gd name="connsiteX9" fmla="*/ 7674384 w 8096738"/>
                      <a:gd name="connsiteY9" fmla="*/ 0 h 835480"/>
                      <a:gd name="connsiteX10" fmla="*/ 8096738 w 8096738"/>
                      <a:gd name="connsiteY10" fmla="*/ 316471 h 835480"/>
                      <a:gd name="connsiteX11" fmla="*/ 8096738 w 8096738"/>
                      <a:gd name="connsiteY11" fmla="*/ 519009 h 835480"/>
                      <a:gd name="connsiteX12" fmla="*/ 7674384 w 8096738"/>
                      <a:gd name="connsiteY12" fmla="*/ 835480 h 835480"/>
                      <a:gd name="connsiteX13" fmla="*/ 6912920 w 8096738"/>
                      <a:gd name="connsiteY13" fmla="*/ 835480 h 835480"/>
                      <a:gd name="connsiteX14" fmla="*/ 6006417 w 8096738"/>
                      <a:gd name="connsiteY14" fmla="*/ 835480 h 835480"/>
                      <a:gd name="connsiteX15" fmla="*/ 5244953 w 8096738"/>
                      <a:gd name="connsiteY15" fmla="*/ 835480 h 835480"/>
                      <a:gd name="connsiteX16" fmla="*/ 4265930 w 8096738"/>
                      <a:gd name="connsiteY16" fmla="*/ 835480 h 835480"/>
                      <a:gd name="connsiteX17" fmla="*/ 3504466 w 8096738"/>
                      <a:gd name="connsiteY17" fmla="*/ 835480 h 835480"/>
                      <a:gd name="connsiteX18" fmla="*/ 2525442 w 8096738"/>
                      <a:gd name="connsiteY18" fmla="*/ 835480 h 835480"/>
                      <a:gd name="connsiteX19" fmla="*/ 1546418 w 8096738"/>
                      <a:gd name="connsiteY19" fmla="*/ 835480 h 835480"/>
                      <a:gd name="connsiteX20" fmla="*/ 422353 w 8096738"/>
                      <a:gd name="connsiteY20" fmla="*/ 835480 h 835480"/>
                      <a:gd name="connsiteX21" fmla="*/ 0 w 8096738"/>
                      <a:gd name="connsiteY21" fmla="*/ 519009 h 835480"/>
                      <a:gd name="connsiteX22" fmla="*/ 0 w 8096738"/>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96738" h="835480" fill="none" extrusionOk="0">
                        <a:moveTo>
                          <a:pt x="0" y="316471"/>
                        </a:moveTo>
                        <a:cubicBezTo>
                          <a:pt x="-29470" y="102383"/>
                          <a:pt x="186979" y="17532"/>
                          <a:pt x="422353" y="0"/>
                        </a:cubicBezTo>
                        <a:cubicBezTo>
                          <a:pt x="700539" y="31000"/>
                          <a:pt x="798618" y="16773"/>
                          <a:pt x="1111296" y="0"/>
                        </a:cubicBezTo>
                        <a:cubicBezTo>
                          <a:pt x="1444733" y="3288"/>
                          <a:pt x="1663074" y="5960"/>
                          <a:pt x="1872760" y="0"/>
                        </a:cubicBezTo>
                        <a:cubicBezTo>
                          <a:pt x="2102351" y="-69200"/>
                          <a:pt x="2411049" y="4853"/>
                          <a:pt x="2706743" y="0"/>
                        </a:cubicBezTo>
                        <a:cubicBezTo>
                          <a:pt x="2992046" y="-5295"/>
                          <a:pt x="3281300" y="57762"/>
                          <a:pt x="3613246" y="0"/>
                        </a:cubicBezTo>
                        <a:cubicBezTo>
                          <a:pt x="3942041" y="-15542"/>
                          <a:pt x="4210795" y="29298"/>
                          <a:pt x="4592271" y="0"/>
                        </a:cubicBezTo>
                        <a:cubicBezTo>
                          <a:pt x="4969048" y="66262"/>
                          <a:pt x="5229879" y="-40245"/>
                          <a:pt x="5643816" y="0"/>
                        </a:cubicBezTo>
                        <a:cubicBezTo>
                          <a:pt x="6031486" y="17912"/>
                          <a:pt x="6170114" y="6817"/>
                          <a:pt x="6405278" y="0"/>
                        </a:cubicBezTo>
                        <a:cubicBezTo>
                          <a:pt x="6686995" y="-27922"/>
                          <a:pt x="7264868" y="-15446"/>
                          <a:pt x="7674384" y="0"/>
                        </a:cubicBezTo>
                        <a:cubicBezTo>
                          <a:pt x="7893340" y="20074"/>
                          <a:pt x="8063589" y="173400"/>
                          <a:pt x="8096738" y="316471"/>
                        </a:cubicBezTo>
                        <a:cubicBezTo>
                          <a:pt x="8083569" y="407034"/>
                          <a:pt x="8104971" y="441722"/>
                          <a:pt x="8096738" y="519009"/>
                        </a:cubicBezTo>
                        <a:cubicBezTo>
                          <a:pt x="8098280" y="716684"/>
                          <a:pt x="7942820" y="800279"/>
                          <a:pt x="7674384" y="835480"/>
                        </a:cubicBezTo>
                        <a:cubicBezTo>
                          <a:pt x="7353121" y="827203"/>
                          <a:pt x="7189056" y="854148"/>
                          <a:pt x="6695359" y="835480"/>
                        </a:cubicBezTo>
                        <a:cubicBezTo>
                          <a:pt x="6225447" y="855436"/>
                          <a:pt x="6077835" y="844440"/>
                          <a:pt x="5861376" y="835480"/>
                        </a:cubicBezTo>
                        <a:cubicBezTo>
                          <a:pt x="5657301" y="824608"/>
                          <a:pt x="5456607" y="819193"/>
                          <a:pt x="5172434" y="835480"/>
                        </a:cubicBezTo>
                        <a:cubicBezTo>
                          <a:pt x="4873577" y="845193"/>
                          <a:pt x="4715357" y="852614"/>
                          <a:pt x="4410970" y="835480"/>
                        </a:cubicBezTo>
                        <a:cubicBezTo>
                          <a:pt x="4122790" y="847179"/>
                          <a:pt x="3767433" y="846339"/>
                          <a:pt x="3576987" y="835480"/>
                        </a:cubicBezTo>
                        <a:cubicBezTo>
                          <a:pt x="3411464" y="809151"/>
                          <a:pt x="2902910" y="792730"/>
                          <a:pt x="2743003" y="835480"/>
                        </a:cubicBezTo>
                        <a:cubicBezTo>
                          <a:pt x="2599839" y="812181"/>
                          <a:pt x="2353842" y="822059"/>
                          <a:pt x="1981539" y="835480"/>
                        </a:cubicBezTo>
                        <a:cubicBezTo>
                          <a:pt x="1662454" y="836062"/>
                          <a:pt x="957901" y="882601"/>
                          <a:pt x="422353" y="835480"/>
                        </a:cubicBezTo>
                        <a:cubicBezTo>
                          <a:pt x="214276" y="868251"/>
                          <a:pt x="-38932" y="663504"/>
                          <a:pt x="0" y="519009"/>
                        </a:cubicBezTo>
                        <a:cubicBezTo>
                          <a:pt x="-3133" y="429950"/>
                          <a:pt x="15309" y="405690"/>
                          <a:pt x="0" y="316471"/>
                        </a:cubicBezTo>
                        <a:close/>
                      </a:path>
                      <a:path w="8096738" h="835480" stroke="0" extrusionOk="0">
                        <a:moveTo>
                          <a:pt x="0" y="316471"/>
                        </a:moveTo>
                        <a:cubicBezTo>
                          <a:pt x="-22768" y="113154"/>
                          <a:pt x="221115" y="30880"/>
                          <a:pt x="422353" y="0"/>
                        </a:cubicBezTo>
                        <a:cubicBezTo>
                          <a:pt x="823049" y="-14401"/>
                          <a:pt x="1259613" y="-80145"/>
                          <a:pt x="1473898" y="0"/>
                        </a:cubicBezTo>
                        <a:cubicBezTo>
                          <a:pt x="1696718" y="28031"/>
                          <a:pt x="1903855" y="-18609"/>
                          <a:pt x="2162841" y="0"/>
                        </a:cubicBezTo>
                        <a:cubicBezTo>
                          <a:pt x="2450245" y="4192"/>
                          <a:pt x="2608187" y="22157"/>
                          <a:pt x="2996824" y="0"/>
                        </a:cubicBezTo>
                        <a:cubicBezTo>
                          <a:pt x="3403492" y="35278"/>
                          <a:pt x="3665015" y="-5978"/>
                          <a:pt x="3903328" y="0"/>
                        </a:cubicBezTo>
                        <a:cubicBezTo>
                          <a:pt x="4159779" y="35490"/>
                          <a:pt x="4412388" y="3142"/>
                          <a:pt x="4737312" y="0"/>
                        </a:cubicBezTo>
                        <a:cubicBezTo>
                          <a:pt x="5084654" y="-39211"/>
                          <a:pt x="5365877" y="36017"/>
                          <a:pt x="5788856" y="0"/>
                        </a:cubicBezTo>
                        <a:cubicBezTo>
                          <a:pt x="6218611" y="-6282"/>
                          <a:pt x="6289194" y="-3792"/>
                          <a:pt x="6477799" y="0"/>
                        </a:cubicBezTo>
                        <a:cubicBezTo>
                          <a:pt x="6664075" y="-39082"/>
                          <a:pt x="7373070" y="33921"/>
                          <a:pt x="7674384" y="0"/>
                        </a:cubicBezTo>
                        <a:cubicBezTo>
                          <a:pt x="7934835" y="-22780"/>
                          <a:pt x="8074834" y="142978"/>
                          <a:pt x="8096738" y="316471"/>
                        </a:cubicBezTo>
                        <a:cubicBezTo>
                          <a:pt x="8098003" y="358013"/>
                          <a:pt x="8100635" y="430169"/>
                          <a:pt x="8096738" y="519009"/>
                        </a:cubicBezTo>
                        <a:cubicBezTo>
                          <a:pt x="8165094" y="729532"/>
                          <a:pt x="7894320" y="842744"/>
                          <a:pt x="7674384" y="835480"/>
                        </a:cubicBezTo>
                        <a:cubicBezTo>
                          <a:pt x="7380937" y="848906"/>
                          <a:pt x="7206416" y="815185"/>
                          <a:pt x="6912920" y="835480"/>
                        </a:cubicBezTo>
                        <a:cubicBezTo>
                          <a:pt x="6622045" y="854265"/>
                          <a:pt x="6415377" y="814578"/>
                          <a:pt x="6006417" y="835480"/>
                        </a:cubicBezTo>
                        <a:cubicBezTo>
                          <a:pt x="5634757" y="831616"/>
                          <a:pt x="5502210" y="809870"/>
                          <a:pt x="5244953" y="835480"/>
                        </a:cubicBezTo>
                        <a:cubicBezTo>
                          <a:pt x="4955243" y="891613"/>
                          <a:pt x="4587238" y="835545"/>
                          <a:pt x="4265930" y="835480"/>
                        </a:cubicBezTo>
                        <a:cubicBezTo>
                          <a:pt x="3951015" y="844520"/>
                          <a:pt x="3829917" y="876097"/>
                          <a:pt x="3504466" y="835480"/>
                        </a:cubicBezTo>
                        <a:cubicBezTo>
                          <a:pt x="3160331" y="792506"/>
                          <a:pt x="2741914" y="830568"/>
                          <a:pt x="2525442" y="835480"/>
                        </a:cubicBezTo>
                        <a:cubicBezTo>
                          <a:pt x="2245160" y="848848"/>
                          <a:pt x="2000879" y="878884"/>
                          <a:pt x="1546418" y="835480"/>
                        </a:cubicBezTo>
                        <a:cubicBezTo>
                          <a:pt x="1120146" y="777194"/>
                          <a:pt x="684674" y="827241"/>
                          <a:pt x="422353" y="835480"/>
                        </a:cubicBezTo>
                        <a:cubicBezTo>
                          <a:pt x="175190" y="854166"/>
                          <a:pt x="2798" y="724650"/>
                          <a:pt x="0" y="519009"/>
                        </a:cubicBezTo>
                        <a:cubicBezTo>
                          <a:pt x="17419" y="451583"/>
                          <a:pt x="-12480" y="380866"/>
                          <a:pt x="0" y="316471"/>
                        </a:cubicBezTo>
                        <a:close/>
                      </a:path>
                      <a:path w="8096738" h="835480" fill="none" stroke="0" extrusionOk="0">
                        <a:moveTo>
                          <a:pt x="0" y="316471"/>
                        </a:moveTo>
                        <a:cubicBezTo>
                          <a:pt x="-32744" y="113191"/>
                          <a:pt x="147267" y="13743"/>
                          <a:pt x="422353" y="0"/>
                        </a:cubicBezTo>
                        <a:cubicBezTo>
                          <a:pt x="707768" y="-3784"/>
                          <a:pt x="833657" y="36281"/>
                          <a:pt x="1111296" y="0"/>
                        </a:cubicBezTo>
                        <a:cubicBezTo>
                          <a:pt x="1407701" y="-45951"/>
                          <a:pt x="1615541" y="-37184"/>
                          <a:pt x="1872760" y="0"/>
                        </a:cubicBezTo>
                        <a:cubicBezTo>
                          <a:pt x="2128253" y="42230"/>
                          <a:pt x="2395635" y="-63040"/>
                          <a:pt x="2706743" y="0"/>
                        </a:cubicBezTo>
                        <a:cubicBezTo>
                          <a:pt x="2996188" y="-3627"/>
                          <a:pt x="3244305" y="36390"/>
                          <a:pt x="3613246" y="0"/>
                        </a:cubicBezTo>
                        <a:cubicBezTo>
                          <a:pt x="3970541" y="-30486"/>
                          <a:pt x="4241169" y="2118"/>
                          <a:pt x="4592271" y="0"/>
                        </a:cubicBezTo>
                        <a:cubicBezTo>
                          <a:pt x="4966763" y="58686"/>
                          <a:pt x="5275373" y="-5983"/>
                          <a:pt x="5643816" y="0"/>
                        </a:cubicBezTo>
                        <a:cubicBezTo>
                          <a:pt x="6017948" y="17226"/>
                          <a:pt x="6166733" y="-7075"/>
                          <a:pt x="6405278" y="0"/>
                        </a:cubicBezTo>
                        <a:cubicBezTo>
                          <a:pt x="6677518" y="-60608"/>
                          <a:pt x="7324194" y="-22647"/>
                          <a:pt x="7674384" y="0"/>
                        </a:cubicBezTo>
                        <a:cubicBezTo>
                          <a:pt x="7876123" y="37765"/>
                          <a:pt x="8071109" y="166755"/>
                          <a:pt x="8096738" y="316471"/>
                        </a:cubicBezTo>
                        <a:cubicBezTo>
                          <a:pt x="8083379" y="406277"/>
                          <a:pt x="8102035" y="439567"/>
                          <a:pt x="8096738" y="519009"/>
                        </a:cubicBezTo>
                        <a:cubicBezTo>
                          <a:pt x="8122199" y="721215"/>
                          <a:pt x="7948213" y="806763"/>
                          <a:pt x="7674384" y="835480"/>
                        </a:cubicBezTo>
                        <a:cubicBezTo>
                          <a:pt x="7322666" y="852360"/>
                          <a:pt x="7172049" y="840638"/>
                          <a:pt x="6695359" y="835480"/>
                        </a:cubicBezTo>
                        <a:cubicBezTo>
                          <a:pt x="6194679" y="811796"/>
                          <a:pt x="6091571" y="820435"/>
                          <a:pt x="5861376" y="835480"/>
                        </a:cubicBezTo>
                        <a:cubicBezTo>
                          <a:pt x="5635364" y="822706"/>
                          <a:pt x="5463207" y="824455"/>
                          <a:pt x="5172434" y="835480"/>
                        </a:cubicBezTo>
                        <a:cubicBezTo>
                          <a:pt x="4881900" y="830897"/>
                          <a:pt x="4691546" y="839151"/>
                          <a:pt x="4410970" y="835480"/>
                        </a:cubicBezTo>
                        <a:cubicBezTo>
                          <a:pt x="4119573" y="840420"/>
                          <a:pt x="3777486" y="872462"/>
                          <a:pt x="3576987" y="835480"/>
                        </a:cubicBezTo>
                        <a:cubicBezTo>
                          <a:pt x="3377878" y="831937"/>
                          <a:pt x="2931589" y="823195"/>
                          <a:pt x="2743003" y="835480"/>
                        </a:cubicBezTo>
                        <a:cubicBezTo>
                          <a:pt x="2600947" y="842258"/>
                          <a:pt x="2348651" y="831266"/>
                          <a:pt x="1981539" y="835480"/>
                        </a:cubicBezTo>
                        <a:cubicBezTo>
                          <a:pt x="1577576" y="743177"/>
                          <a:pt x="937723" y="842019"/>
                          <a:pt x="422353" y="835480"/>
                        </a:cubicBezTo>
                        <a:cubicBezTo>
                          <a:pt x="190559" y="871093"/>
                          <a:pt x="-49602" y="675850"/>
                          <a:pt x="0" y="519009"/>
                        </a:cubicBezTo>
                        <a:cubicBezTo>
                          <a:pt x="-6322" y="424830"/>
                          <a:pt x="14806" y="403942"/>
                          <a:pt x="0" y="3164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Luyện</a:t>
            </a:r>
            <a:r>
              <a:rPr kumimoji="0" lang="en-US" sz="6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đọc</a:t>
            </a:r>
            <a:r>
              <a:rPr kumimoji="0" lang="en-US" sz="6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trong</a:t>
            </a:r>
            <a:r>
              <a:rPr kumimoji="0" lang="en-US" sz="6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nhóm</a:t>
            </a:r>
            <a:endParaRPr kumimoji="0" lang="en-US" sz="6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1754326"/>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ea typeface="Cambria" panose="02040503050406030204" pitchFamily="18" charset="0"/>
                <a:cs typeface="Times New Roman" panose="02020603050405020304" pitchFamily="18" charset="0"/>
              </a:rPr>
              <a:t>LUYỆN ĐỌC TRƯỚC LỚP</a:t>
            </a:r>
          </a:p>
        </p:txBody>
      </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 action="ppaction://noaction"/>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397311"/>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446550"/>
          </a:xfrm>
          <a:prstGeom prst="rect">
            <a:avLst/>
          </a:prstGeom>
          <a:noFill/>
        </p:spPr>
        <p:txBody>
          <a:bodyPr wrap="square" rtlCol="0">
            <a:spAutoFit/>
          </a:bodyPr>
          <a:lstStyle/>
          <a:p>
            <a:pPr lvl="0" algn="just"/>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Hải Thượng Lãn Ông là ai? Vì sao ông quyết học nghề y?</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Hải Thượng Lãn Ông tên thật là Lê Hữu Trác sinh năm 1720 và mất năm</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1791.</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p>
          <a:p>
            <a:pPr marL="457200" lvl="0" indent="-457200" algn="just">
              <a:buFont typeface="Arial" panose="020B0604020202020204" pitchFamily="34" charset="0"/>
              <a:buChar char="•"/>
            </a:pPr>
            <a:r>
              <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Ông là thầy thuốc nổi tiếng của nước ta vào thế kỉ XVIII.</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Ông quyết học nghề y vì ông nhận thấy rằng biết chữa bệnh không chỉ cứu mình mà còn giúp được người tốt.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446550"/>
          </a:xfrm>
          <a:prstGeom prst="rect">
            <a:avLst/>
          </a:prstGeom>
          <a:noFill/>
        </p:spPr>
        <p:txBody>
          <a:bodyPr wrap="square" rtlCol="0">
            <a:spAutoFit/>
          </a:bodyPr>
          <a:lstStyle/>
          <a:p>
            <a:pPr lvl="0" algn="just"/>
            <a:r>
              <a:rPr lang="vi-VN" sz="4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Hải Thượng Lãn Ông đã học nghề y như thế nào?</a:t>
            </a:r>
            <a:endParaRPr kumimoji="0" lang="vi-VN" sz="44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397311"/>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Hải Thượng Lãn Ông lên kinh đô để học nghề y,</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nhưng không tìm được thầy giỏi,</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ông trở về quê tự h</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ọc</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 sách vở vừa học qua việc chữa bệnh cho dân.</a:t>
            </a:r>
            <a:endPar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1854385"/>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352098" cy="1323439"/>
          </a:xfrm>
          <a:prstGeom prst="rect">
            <a:avLst/>
          </a:prstGeom>
          <a:noFill/>
        </p:spPr>
        <p:txBody>
          <a:bodyPr wrap="square" rtlCol="0">
            <a:spAutoFit/>
          </a:bodyPr>
          <a:lstStyle/>
          <a:p>
            <a:pPr lvl="0" algn="just"/>
            <a:r>
              <a:rPr lang="vi-VN" sz="4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Những chi tiết nào cho thấy ông rất thương người nghèo?</a:t>
            </a:r>
            <a:endParaRPr kumimoji="0" lang="vi-VN" sz="400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942975" y="2659905"/>
            <a:ext cx="10896599" cy="3636120"/>
          </a:xfrm>
          <a:custGeom>
            <a:avLst/>
            <a:gdLst>
              <a:gd name="connsiteX0" fmla="*/ 0 w 10896599"/>
              <a:gd name="connsiteY0" fmla="*/ 181515 h 3636120"/>
              <a:gd name="connsiteX1" fmla="*/ 181515 w 10896599"/>
              <a:gd name="connsiteY1" fmla="*/ 0 h 3636120"/>
              <a:gd name="connsiteX2" fmla="*/ 10715084 w 10896599"/>
              <a:gd name="connsiteY2" fmla="*/ 0 h 3636120"/>
              <a:gd name="connsiteX3" fmla="*/ 10896599 w 10896599"/>
              <a:gd name="connsiteY3" fmla="*/ 181515 h 3636120"/>
              <a:gd name="connsiteX4" fmla="*/ 10896599 w 10896599"/>
              <a:gd name="connsiteY4" fmla="*/ 3454605 h 3636120"/>
              <a:gd name="connsiteX5" fmla="*/ 10715084 w 10896599"/>
              <a:gd name="connsiteY5" fmla="*/ 3636120 h 3636120"/>
              <a:gd name="connsiteX6" fmla="*/ 181515 w 10896599"/>
              <a:gd name="connsiteY6" fmla="*/ 3636120 h 3636120"/>
              <a:gd name="connsiteX7" fmla="*/ 0 w 10896599"/>
              <a:gd name="connsiteY7" fmla="*/ 3454605 h 3636120"/>
              <a:gd name="connsiteX8" fmla="*/ 0 w 10896599"/>
              <a:gd name="connsiteY8" fmla="*/ 181515 h 363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6599" h="3636120" fill="none" extrusionOk="0">
                <a:moveTo>
                  <a:pt x="0" y="181515"/>
                </a:moveTo>
                <a:cubicBezTo>
                  <a:pt x="-4212" y="96248"/>
                  <a:pt x="74555" y="3289"/>
                  <a:pt x="181515" y="0"/>
                </a:cubicBezTo>
                <a:cubicBezTo>
                  <a:pt x="2797240" y="46004"/>
                  <a:pt x="8540006" y="-130779"/>
                  <a:pt x="10715084" y="0"/>
                </a:cubicBezTo>
                <a:cubicBezTo>
                  <a:pt x="10833494" y="-6434"/>
                  <a:pt x="10883641" y="86629"/>
                  <a:pt x="10896599" y="181515"/>
                </a:cubicBezTo>
                <a:cubicBezTo>
                  <a:pt x="10766703" y="1323731"/>
                  <a:pt x="10822537" y="1822689"/>
                  <a:pt x="10896599" y="3454605"/>
                </a:cubicBezTo>
                <a:cubicBezTo>
                  <a:pt x="10890174" y="3543879"/>
                  <a:pt x="10816053" y="3634562"/>
                  <a:pt x="10715084" y="3636120"/>
                </a:cubicBezTo>
                <a:cubicBezTo>
                  <a:pt x="6905700" y="3492528"/>
                  <a:pt x="4847432" y="3687357"/>
                  <a:pt x="181515" y="3636120"/>
                </a:cubicBezTo>
                <a:cubicBezTo>
                  <a:pt x="73646" y="3626633"/>
                  <a:pt x="1525" y="3554753"/>
                  <a:pt x="0" y="3454605"/>
                </a:cubicBezTo>
                <a:cubicBezTo>
                  <a:pt x="-11777" y="2223680"/>
                  <a:pt x="73841" y="1272145"/>
                  <a:pt x="0" y="181515"/>
                </a:cubicBezTo>
                <a:close/>
              </a:path>
              <a:path w="10896599" h="3636120" stroke="0" extrusionOk="0">
                <a:moveTo>
                  <a:pt x="0" y="181515"/>
                </a:moveTo>
                <a:cubicBezTo>
                  <a:pt x="12867" y="81979"/>
                  <a:pt x="75086" y="-1621"/>
                  <a:pt x="181515" y="0"/>
                </a:cubicBezTo>
                <a:cubicBezTo>
                  <a:pt x="3105078" y="43276"/>
                  <a:pt x="5891704" y="12265"/>
                  <a:pt x="10715084" y="0"/>
                </a:cubicBezTo>
                <a:cubicBezTo>
                  <a:pt x="10821730" y="6774"/>
                  <a:pt x="10902650" y="72123"/>
                  <a:pt x="10896599" y="181515"/>
                </a:cubicBezTo>
                <a:cubicBezTo>
                  <a:pt x="10923144" y="1142337"/>
                  <a:pt x="11022227" y="2075096"/>
                  <a:pt x="10896599" y="3454605"/>
                </a:cubicBezTo>
                <a:cubicBezTo>
                  <a:pt x="10898012" y="3570967"/>
                  <a:pt x="10830082" y="3626208"/>
                  <a:pt x="10715084" y="3636120"/>
                </a:cubicBezTo>
                <a:cubicBezTo>
                  <a:pt x="8968394" y="3471235"/>
                  <a:pt x="4555893" y="3734092"/>
                  <a:pt x="181515" y="3636120"/>
                </a:cubicBezTo>
                <a:cubicBezTo>
                  <a:pt x="89723" y="3622745"/>
                  <a:pt x="16846" y="3557829"/>
                  <a:pt x="0" y="3454605"/>
                </a:cubicBezTo>
                <a:cubicBezTo>
                  <a:pt x="-117259" y="2584996"/>
                  <a:pt x="18689" y="773411"/>
                  <a:pt x="0" y="18151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1190625" y="2857857"/>
            <a:ext cx="10048876" cy="1686030"/>
          </a:xfrm>
        </p:spPr>
        <p:txBody>
          <a:bodyPr>
            <a:noAutofit/>
          </a:bodyPr>
          <a:lstStyle/>
          <a:p>
            <a:pPr algn="just"/>
            <a:r>
              <a:rPr lang="vi-VN"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rPr>
              <a:t>Ông không quản ngày đê,</a:t>
            </a:r>
            <a:r>
              <a:rPr lang="en-US"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rPr>
              <a:t> </a:t>
            </a:r>
            <a:r>
              <a:rPr lang="vi-VN"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rPr>
              <a:t>mưa nắng trèo </a:t>
            </a:r>
            <a:r>
              <a:rPr lang="en-US" sz="3200" dirty="0" err="1">
                <a:solidFill>
                  <a:srgbClr val="FB334B"/>
                </a:solidFill>
                <a:latin typeface="Times New Roman" panose="02020603050405020304" pitchFamily="18" charset="0"/>
                <a:ea typeface="Cambria" panose="02040503050406030204" pitchFamily="18" charset="0"/>
                <a:cs typeface="Times New Roman" panose="02020603050405020304" pitchFamily="18" charset="0"/>
              </a:rPr>
              <a:t>đèo</a:t>
            </a:r>
            <a:r>
              <a:rPr lang="vi-VN"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B334B"/>
                </a:solidFill>
                <a:latin typeface="Times New Roman" panose="02020603050405020304" pitchFamily="18" charset="0"/>
                <a:ea typeface="Cambria" panose="02040503050406030204" pitchFamily="18" charset="0"/>
                <a:cs typeface="Times New Roman" panose="02020603050405020304" pitchFamily="18" charset="0"/>
              </a:rPr>
              <a:t>lội</a:t>
            </a:r>
            <a:r>
              <a:rPr lang="vi-VN"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rPr>
              <a:t> suối đi chữa bệnh cứu người;</a:t>
            </a:r>
            <a:endParaRPr lang="en-US"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rPr>
              <a:t>Đ</a:t>
            </a:r>
            <a:r>
              <a:rPr lang="vi-VN"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rPr>
              <a:t>ối với người nghèo</a:t>
            </a:r>
            <a:r>
              <a:rPr lang="en-US"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rPr>
              <a:t>, </a:t>
            </a:r>
            <a:r>
              <a:rPr lang="vi-VN"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rPr>
              <a:t>ông thường ông thường khám và cho thuốc không lấy tiền;</a:t>
            </a:r>
            <a:endParaRPr lang="en-US"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rPr>
              <a:t>Ô</a:t>
            </a:r>
            <a:r>
              <a:rPr lang="vi-VN"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rPr>
              <a:t>ng đi lại thăm khám,</a:t>
            </a:r>
            <a:r>
              <a:rPr lang="en-US"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rPr>
              <a:t> </a:t>
            </a:r>
            <a:r>
              <a:rPr lang="vi-VN"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rPr>
              <a:t>thuốc thang ròng rã hơn một tháng trời,</a:t>
            </a:r>
            <a:r>
              <a:rPr lang="en-US"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rPr>
              <a:t> </a:t>
            </a:r>
            <a:r>
              <a:rPr lang="vi-VN"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rPr>
              <a:t>không những không lấy tiền,</a:t>
            </a:r>
            <a:r>
              <a:rPr lang="en-US"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rPr>
              <a:t> </a:t>
            </a:r>
            <a:r>
              <a:rPr lang="vi-VN"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rPr>
              <a:t>ông còn cho gạo</a:t>
            </a:r>
            <a:r>
              <a:rPr lang="en-US"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rPr>
              <a:t>, </a:t>
            </a:r>
            <a:r>
              <a:rPr lang="vi-VN"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rPr>
              <a:t>củi,</a:t>
            </a:r>
            <a:r>
              <a:rPr lang="en-US"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rPr>
              <a:t> </a:t>
            </a:r>
            <a:r>
              <a:rPr lang="vi-VN" sz="3200" dirty="0">
                <a:solidFill>
                  <a:srgbClr val="FB334B"/>
                </a:solidFill>
                <a:latin typeface="Times New Roman" panose="02020603050405020304" pitchFamily="18" charset="0"/>
                <a:ea typeface="Cambria" panose="02040503050406030204" pitchFamily="18" charset="0"/>
                <a:cs typeface="Times New Roman" panose="02020603050405020304" pitchFamily="18" charset="0"/>
              </a:rPr>
              <a:t>dầu đèn...</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0" dur="500"/>
                                        <p:tgtEl>
                                          <p:spTgt spid="17">
                                            <p:txEl>
                                              <p:pRg st="0" end="0"/>
                                            </p:txEl>
                                          </p:spTgt>
                                        </p:tgtEl>
                                      </p:cBhvr>
                                    </p:animEffect>
                                  </p:childTnLst>
                                </p:cTn>
                              </p:par>
                            </p:childTnLst>
                          </p:cTn>
                        </p:par>
                        <p:par>
                          <p:cTn id="31" fill="hold">
                            <p:stCondLst>
                              <p:cond delay="1500"/>
                            </p:stCondLst>
                            <p:childTnLst>
                              <p:par>
                                <p:cTn id="32" presetID="14" presetClass="entr" presetSubtype="10" fill="hold" grpId="0" nodeType="after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par>
                          <p:cTn id="35" fill="hold">
                            <p:stCondLst>
                              <p:cond delay="2000"/>
                            </p:stCondLst>
                            <p:childTnLst>
                              <p:par>
                                <p:cTn id="36" presetID="14" presetClass="entr" presetSubtype="10" fill="hold" grpId="0" nodeType="afterEffect">
                                  <p:stCondLst>
                                    <p:cond delay="0"/>
                                  </p:stCondLst>
                                  <p:childTnLst>
                                    <p:set>
                                      <p:cBhvr>
                                        <p:cTn id="37"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323439"/>
          </a:xfrm>
          <a:prstGeom prst="rect">
            <a:avLst/>
          </a:prstGeom>
          <a:noFill/>
        </p:spPr>
        <p:txBody>
          <a:bodyPr wrap="square" rtlCol="0">
            <a:spAutoFit/>
          </a:bodyPr>
          <a:lstStyle/>
          <a:p>
            <a:pPr lvl="0"/>
            <a:r>
              <a:rPr lang="vi-VN" sz="4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Vì sao Hải Thượng Lãn Ông được coi là một bậc danh y của Việt Nam?</a:t>
            </a:r>
            <a:endParaRPr kumimoji="0" 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1450814" y="2805896"/>
            <a:ext cx="9646405" cy="3261529"/>
          </a:xfrm>
          <a:custGeom>
            <a:avLst/>
            <a:gdLst>
              <a:gd name="connsiteX0" fmla="*/ 0 w 9646405"/>
              <a:gd name="connsiteY0" fmla="*/ 162816 h 3261529"/>
              <a:gd name="connsiteX1" fmla="*/ 162816 w 9646405"/>
              <a:gd name="connsiteY1" fmla="*/ 0 h 3261529"/>
              <a:gd name="connsiteX2" fmla="*/ 9483589 w 9646405"/>
              <a:gd name="connsiteY2" fmla="*/ 0 h 3261529"/>
              <a:gd name="connsiteX3" fmla="*/ 9646405 w 9646405"/>
              <a:gd name="connsiteY3" fmla="*/ 162816 h 3261529"/>
              <a:gd name="connsiteX4" fmla="*/ 9646405 w 9646405"/>
              <a:gd name="connsiteY4" fmla="*/ 3098713 h 3261529"/>
              <a:gd name="connsiteX5" fmla="*/ 9483589 w 9646405"/>
              <a:gd name="connsiteY5" fmla="*/ 3261529 h 3261529"/>
              <a:gd name="connsiteX6" fmla="*/ 162816 w 9646405"/>
              <a:gd name="connsiteY6" fmla="*/ 3261529 h 3261529"/>
              <a:gd name="connsiteX7" fmla="*/ 0 w 9646405"/>
              <a:gd name="connsiteY7" fmla="*/ 3098713 h 3261529"/>
              <a:gd name="connsiteX8" fmla="*/ 0 w 9646405"/>
              <a:gd name="connsiteY8" fmla="*/ 162816 h 326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261529" fill="none" extrusionOk="0">
                <a:moveTo>
                  <a:pt x="0" y="162816"/>
                </a:moveTo>
                <a:cubicBezTo>
                  <a:pt x="-3704" y="86069"/>
                  <a:pt x="61917" y="5380"/>
                  <a:pt x="162816" y="0"/>
                </a:cubicBezTo>
                <a:cubicBezTo>
                  <a:pt x="3301009" y="46004"/>
                  <a:pt x="5354658" y="-130779"/>
                  <a:pt x="9483589" y="0"/>
                </a:cubicBezTo>
                <a:cubicBezTo>
                  <a:pt x="9588270" y="-5228"/>
                  <a:pt x="9632262" y="78747"/>
                  <a:pt x="9646405" y="162816"/>
                </a:cubicBezTo>
                <a:cubicBezTo>
                  <a:pt x="9516509" y="790137"/>
                  <a:pt x="9572343" y="2307488"/>
                  <a:pt x="9646405" y="3098713"/>
                </a:cubicBezTo>
                <a:cubicBezTo>
                  <a:pt x="9644139" y="3184764"/>
                  <a:pt x="9580212" y="3247048"/>
                  <a:pt x="9483589" y="3261529"/>
                </a:cubicBezTo>
                <a:cubicBezTo>
                  <a:pt x="7326470" y="3117937"/>
                  <a:pt x="4668261" y="3312766"/>
                  <a:pt x="162816" y="3261529"/>
                </a:cubicBezTo>
                <a:cubicBezTo>
                  <a:pt x="64374" y="3250922"/>
                  <a:pt x="11018" y="3187914"/>
                  <a:pt x="0" y="3098713"/>
                </a:cubicBezTo>
                <a:cubicBezTo>
                  <a:pt x="-11777" y="2268189"/>
                  <a:pt x="73841" y="1063172"/>
                  <a:pt x="0" y="162816"/>
                </a:cubicBezTo>
                <a:close/>
              </a:path>
              <a:path w="9646405" h="3261529" stroke="0" extrusionOk="0">
                <a:moveTo>
                  <a:pt x="0" y="162816"/>
                </a:moveTo>
                <a:cubicBezTo>
                  <a:pt x="8839" y="73384"/>
                  <a:pt x="68177" y="-1238"/>
                  <a:pt x="162816" y="0"/>
                </a:cubicBezTo>
                <a:cubicBezTo>
                  <a:pt x="2993685" y="43276"/>
                  <a:pt x="7633169" y="12265"/>
                  <a:pt x="9483589" y="0"/>
                </a:cubicBezTo>
                <a:cubicBezTo>
                  <a:pt x="9575841" y="2468"/>
                  <a:pt x="9648284" y="70056"/>
                  <a:pt x="9646405" y="162816"/>
                </a:cubicBezTo>
                <a:cubicBezTo>
                  <a:pt x="9672950" y="1415833"/>
                  <a:pt x="9772033" y="2032194"/>
                  <a:pt x="9646405" y="3098713"/>
                </a:cubicBezTo>
                <a:cubicBezTo>
                  <a:pt x="9646672" y="3191675"/>
                  <a:pt x="9575481" y="3260205"/>
                  <a:pt x="9483589" y="3261529"/>
                </a:cubicBezTo>
                <a:cubicBezTo>
                  <a:pt x="6467846" y="3096644"/>
                  <a:pt x="1848293" y="3359501"/>
                  <a:pt x="162816" y="3261529"/>
                </a:cubicBezTo>
                <a:cubicBezTo>
                  <a:pt x="78351" y="3252899"/>
                  <a:pt x="16228" y="3191501"/>
                  <a:pt x="0" y="3098713"/>
                </a:cubicBezTo>
                <a:cubicBezTo>
                  <a:pt x="-117259" y="2743881"/>
                  <a:pt x="18689" y="469684"/>
                  <a:pt x="0" y="16281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1628775" y="3098221"/>
            <a:ext cx="9336429" cy="2352921"/>
          </a:xfrm>
        </p:spPr>
        <p:txBody>
          <a:bodyPr>
            <a:noAutofit/>
          </a:bodyPr>
          <a:lstStyle/>
          <a:p>
            <a:pPr marL="0" indent="0" algn="just">
              <a:buNone/>
            </a:pPr>
            <a:r>
              <a:rPr lang="vi-VN" sz="4000" dirty="0">
                <a:ln w="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Bên cạnh việc làm thuốc chữa bệnh, Hải Thượng Lãn Ông còn nghiên cứu,</a:t>
            </a:r>
            <a:r>
              <a:rPr lang="en-US" sz="4000" dirty="0">
                <a:ln w="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4000" dirty="0">
                <a:ln w="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viết nhiều sách có giá trị về y học,</a:t>
            </a:r>
            <a:r>
              <a:rPr lang="en-US" sz="4000" dirty="0">
                <a:ln w="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4000" dirty="0">
                <a:ln w="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văn hóa và lịch sử nên ông được coi là một bậc danh y của Việt Nam.</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1073112" y="2367170"/>
            <a:ext cx="2781531"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nói</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về</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cuộc đời của Hải Thượng Lãn Ông.</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Ông</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khôn</a:t>
            </a:r>
            <a:r>
              <a:rPr lang="vi-VN" alt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g chỉ là một thầy thuốc hết lòng thương yêu và chăm sóc người bệnh và còn là một tấm gương sáng về ý thức tự học để trở thành thầy thuốc giỏi,</a:t>
            </a:r>
            <a:r>
              <a:rPr lang="en-US" alt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một bậc danh y của nước ta.</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321538" y="1895475"/>
            <a:ext cx="6338277" cy="1323439"/>
          </a:xfrm>
          <a:prstGeom prst="rect">
            <a:avLst/>
          </a:prstGeom>
          <a:noFill/>
        </p:spPr>
        <p:txBody>
          <a:bodyPr wrap="square" rtlCol="0">
            <a:spAutoFit/>
          </a:bodyPr>
          <a:lstStyle/>
          <a:p>
            <a:r>
              <a:rPr lang="en-US" sz="8000" b="1" dirty="0" err="1">
                <a:latin typeface="Times New Roman" panose="02020603050405020304" pitchFamily="18" charset="0"/>
                <a:cs typeface="Times New Roman" panose="02020603050405020304" pitchFamily="18" charset="0"/>
              </a:rPr>
              <a:t>Luyện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đọc</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lại</a:t>
            </a:r>
            <a:endParaRPr lang="en-US" sz="8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2121222" y="1759368"/>
            <a:ext cx="7868731" cy="1200329"/>
          </a:xfrm>
          <a:prstGeom prst="rect">
            <a:avLst/>
          </a:prstGeom>
          <a:noFill/>
        </p:spPr>
        <p:txBody>
          <a:bodyPr wrap="square" rtlCol="0">
            <a:spAutoFit/>
          </a:bodyPr>
          <a:lstStyle/>
          <a:p>
            <a:pPr marL="571500" lvl="0" indent="-571500">
              <a:buFont typeface="Arial" panose="020B0604020202020204" pitchFamily="34" charset="0"/>
              <a:buChar char="•"/>
              <a:defRPr/>
            </a:pPr>
            <a:r>
              <a:rPr lang="vi-VN"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Đọc diễn cảm ngắt, nghỉ đúng từng câu văn theo cảm xúc của tác giả</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Hộp Văn bản 22">
            <a:extLst>
              <a:ext uri="{FF2B5EF4-FFF2-40B4-BE49-F238E27FC236}">
                <a16:creationId xmlns:a16="http://schemas.microsoft.com/office/drawing/2014/main" id="{DDB4F652-0C83-9F2F-F7FA-EECA148B5F15}"/>
              </a:ext>
            </a:extLst>
          </p:cNvPr>
          <p:cNvSpPr txBox="1"/>
          <p:nvPr/>
        </p:nvSpPr>
        <p:spPr>
          <a:xfrm>
            <a:off x="2121351" y="3320707"/>
            <a:ext cx="8499024"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6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1,2 </a:t>
            </a:r>
            <a:r>
              <a:rPr lang="en-US" sz="36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nhẹ</a:t>
            </a:r>
            <a:r>
              <a:rPr 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nhàng</a:t>
            </a:r>
            <a:r>
              <a:rPr 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p:cNvGrpSpPr/>
          <p:nvPr/>
        </p:nvGrpSpPr>
        <p:grpSpPr>
          <a:xfrm>
            <a:off x="2990780" y="247650"/>
            <a:ext cx="6204960" cy="6266244"/>
            <a:chOff x="1438204" y="139700"/>
            <a:chExt cx="6292991" cy="6355144"/>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8204" y="139700"/>
              <a:ext cx="6292991" cy="6355144"/>
            </a:xfrm>
            <a:prstGeom prst="rect">
              <a:avLst/>
            </a:prstGeom>
          </p:spPr>
        </p:pic>
        <p:sp>
          <p:nvSpPr>
            <p:cNvPr id="8" name="TextBox 7"/>
            <p:cNvSpPr txBox="1"/>
            <p:nvPr/>
          </p:nvSpPr>
          <p:spPr>
            <a:xfrm rot="14336545">
              <a:off x="2550410" y="812837"/>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
          <p:nvSpPr>
            <p:cNvPr id="139" name="TextBox 138"/>
            <p:cNvSpPr txBox="1"/>
            <p:nvPr/>
          </p:nvSpPr>
          <p:spPr>
            <a:xfrm rot="20097721">
              <a:off x="4437527" y="771117"/>
              <a:ext cx="2026450" cy="2200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500" b="0"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tràng</a:t>
              </a:r>
              <a:r>
                <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500" b="0"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vỗ</a:t>
              </a:r>
              <a:r>
                <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500" b="0"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tay</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0" name="TextBox 139"/>
            <p:cNvSpPr txBox="1"/>
            <p:nvPr/>
          </p:nvSpPr>
          <p:spPr>
            <a:xfrm rot="1104878">
              <a:off x="5213090" y="2921281"/>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p>
          </p:txBody>
        </p:sp>
        <p:sp>
          <p:nvSpPr>
            <p:cNvPr id="141" name="TextBox 140"/>
            <p:cNvSpPr txBox="1"/>
            <p:nvPr/>
          </p:nvSpPr>
          <p:spPr>
            <a:xfrm rot="5226130">
              <a:off x="3556418" y="4136728"/>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FF00"/>
                  </a:solidFill>
                  <a:effectLst/>
                  <a:uLnTx/>
                  <a:uFillTx/>
                  <a:latin typeface="Times New Roman" panose="020206030504050203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FF00"/>
                  </a:solidFill>
                  <a:effectLst/>
                  <a:uLnTx/>
                  <a:uFillTx/>
                  <a:latin typeface="Times New Roman" panose="02020603050405020304" pitchFamily="18" charset="0"/>
                  <a:ea typeface="Cambria" panose="02040503050406030204" pitchFamily="18" charset="0"/>
                  <a:cs typeface="Times New Roman" panose="02020603050405020304" pitchFamily="18" charset="0"/>
                </a:rPr>
                <a:t> 2</a:t>
              </a:r>
            </a:p>
          </p:txBody>
        </p:sp>
        <p:sp>
          <p:nvSpPr>
            <p:cNvPr id="142" name="TextBox 141"/>
            <p:cNvSpPr txBox="1"/>
            <p:nvPr/>
          </p:nvSpPr>
          <p:spPr>
            <a:xfrm rot="10234345">
              <a:off x="1780743" y="3553661"/>
              <a:ext cx="2106679" cy="7959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Đoạn</a:t>
              </a:r>
              <a:r>
                <a:rPr kumimoji="0" lang="en-US" sz="45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3</a:t>
              </a:r>
            </a:p>
          </p:txBody>
        </p:sp>
      </p:grpSp>
      <p:sp>
        <p:nvSpPr>
          <p:cNvPr id="145" name="Isosceles Triangle 144"/>
          <p:cNvSpPr/>
          <p:nvPr/>
        </p:nvSpPr>
        <p:spPr>
          <a:xfrm rot="19059491">
            <a:off x="8419023" y="5064086"/>
            <a:ext cx="342487" cy="1065681"/>
          </a:xfrm>
          <a:prstGeom prst="triangl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1" name="Picture 10"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4764" y="3940479"/>
            <a:ext cx="3195488" cy="31954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435123" y="4348454"/>
            <a:ext cx="3121641" cy="31216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903909" y="345537"/>
            <a:ext cx="2166631" cy="2166631"/>
          </a:xfrm>
          <a:prstGeom prst="rect">
            <a:avLst/>
          </a:prstGeom>
          <a:noFill/>
          <a:extLst>
            <a:ext uri="{909E8E84-426E-40DD-AFC4-6F175D3DCCD1}">
              <a14:hiddenFill xmlns:a14="http://schemas.microsoft.com/office/drawing/2010/main">
                <a:solidFill>
                  <a:srgbClr val="FFFFFF"/>
                </a:solidFill>
              </a14:hiddenFill>
            </a:ext>
          </a:extLst>
        </p:spPr>
      </p:pic>
      <p:pic>
        <p:nvPicPr>
          <p:cNvPr id="3" name="Ngay tet que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34755" y="3129140"/>
            <a:ext cx="609600" cy="609600"/>
          </a:xfrm>
          <a:prstGeom prst="rect">
            <a:avLst/>
          </a:prstGeom>
        </p:spPr>
      </p:pic>
    </p:spTree>
    <p:extLst>
      <p:ext uri="{BB962C8B-B14F-4D97-AF65-F5344CB8AC3E}">
        <p14:creationId xmlns:p14="http://schemas.microsoft.com/office/powerpoint/2010/main" val="1642092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8" presetClass="emph" presetSubtype="0" repeatCount="indefinite" fill="hold" nodeType="clickEffect">
                                  <p:stCondLst>
                                    <p:cond delay="0"/>
                                  </p:stCondLst>
                                  <p:childTnLst>
                                    <p:animRot by="21600000">
                                      <p:cBhvr>
                                        <p:cTn id="11" dur="500" fill="hold"/>
                                        <p:tgtEl>
                                          <p:spTgt spid="1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5"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audio>
              <p:cMediaNode vol="18182">
                <p:cTn id="2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4014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Hải Thượng Lãn Ông là một thầy thuốc nổi tiếng của nước ta ở thế kỉ XVII.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3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3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Ông không quản ngày đêm, mưa nắng, trèo đèo lội suối đi chữa bệnh cứu người. Đối với người nghèo, hoàn cảnh khó khăn, ông thường khám bệnh và cho thuốc không lấy tiền.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3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3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26492978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5911" y="-149958"/>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49" y="1071715"/>
            <a:ext cx="8401050" cy="1517020"/>
            <a:chOff x="884902" y="275302"/>
            <a:chExt cx="10422194" cy="1517020"/>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2" y="46888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Times New Roman" panose="02020603050405020304" pitchFamily="18" charset="0"/>
                  <a:cs typeface="Times New Roman" panose="02020603050405020304" pitchFamily="18" charset="0"/>
                  <a:sym typeface="Arial"/>
                </a:rPr>
                <a:t>Em hiểu thế nào về câu nói “Thầy thuốc như mẹ hiền”?</a:t>
              </a:r>
              <a:endParaRPr lang="en-US" sz="4000" b="1" kern="0" dirty="0">
                <a:solidFill>
                  <a:srgbClr val="892E45"/>
                </a:solidFill>
                <a:latin typeface="Times New Roman" panose="02020603050405020304" pitchFamily="18" charset="0"/>
                <a:cs typeface="Times New Roman" panose="02020603050405020304" pitchFamily="18" charset="0"/>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8113" y="2740138"/>
            <a:ext cx="10069455" cy="3996724"/>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Câu nói “</a:t>
            </a:r>
            <a:r>
              <a:rPr lang="vi-VN"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Thầy thuốc như mẹ hiền” </a:t>
            </a:r>
            <a:r>
              <a:rPr lang="vi-VN"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VN" sz="3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4" name="Picture 3">
            <a:extLst>
              <a:ext uri="{FF2B5EF4-FFF2-40B4-BE49-F238E27FC236}">
                <a16:creationId xmlns:a16="http://schemas.microsoft.com/office/drawing/2014/main" id="{96B88C16-8D8A-0DE0-8225-9B85D0CE12DB}"/>
              </a:ext>
            </a:extLst>
          </p:cNvPr>
          <p:cNvPicPr>
            <a:picLocks noChangeAspect="1"/>
          </p:cNvPicPr>
          <p:nvPr/>
        </p:nvPicPr>
        <p:blipFill>
          <a:blip r:embed="rId7"/>
          <a:stretch>
            <a:fillRect/>
          </a:stretch>
        </p:blipFill>
        <p:spPr>
          <a:xfrm>
            <a:off x="2762231" y="1303010"/>
            <a:ext cx="7303641" cy="4828450"/>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8"/>
          <a:stretch>
            <a:fillRect/>
          </a:stretch>
        </p:blipFill>
        <p:spPr>
          <a:xfrm>
            <a:off x="533920" y="95579"/>
            <a:ext cx="3292125" cy="2353260"/>
          </a:xfrm>
          <a:prstGeom prst="rect">
            <a:avLst/>
          </a:prstGeom>
        </p:spPr>
      </p:pic>
      <p:pic>
        <p:nvPicPr>
          <p:cNvPr id="12" name="Picture 11">
            <a:extLst>
              <a:ext uri="{FF2B5EF4-FFF2-40B4-BE49-F238E27FC236}">
                <a16:creationId xmlns:a16="http://schemas.microsoft.com/office/drawing/2014/main" id="{0098F1BB-2373-E584-DAE7-1B4E496DBDD2}"/>
              </a:ext>
            </a:extLst>
          </p:cNvPr>
          <p:cNvPicPr>
            <a:picLocks noChangeAspect="1"/>
          </p:cNvPicPr>
          <p:nvPr/>
        </p:nvPicPr>
        <p:blipFill>
          <a:blip r:embed="rId9"/>
          <a:stretch>
            <a:fillRect/>
          </a:stretch>
        </p:blipFill>
        <p:spPr>
          <a:xfrm>
            <a:off x="7654994" y="5073831"/>
            <a:ext cx="2865368"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901422" y="2014605"/>
            <a:ext cx="4749196" cy="1414395"/>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0" y="-1"/>
            <a:ext cx="11972926"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401479"/>
          </a:xfrm>
          <a:prstGeom prst="rect">
            <a:avLst/>
          </a:prstGeom>
          <a:noFill/>
        </p:spPr>
        <p:txBody>
          <a:bodyPr wrap="square" rtlCol="0">
            <a:spAutoFit/>
          </a:bodyPr>
          <a:lstStyle/>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Hải Thượng Lãn Ông là một thầy thuốc nổi tiếng của nước ta ở thế kỉ XVII.</a:t>
            </a:r>
          </a:p>
          <a:p>
            <a:pPr algn="just"/>
            <a:r>
              <a:rPr lang="en-US" sz="23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3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3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3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algn="r"/>
            <a:r>
              <a:rPr lang="vi-VN" sz="2300" b="0" i="0" dirty="0">
                <a:solidFill>
                  <a:srgbClr val="000000"/>
                </a:solidFill>
                <a:effectLst/>
                <a:latin typeface="Cambria" panose="02040503050406030204" pitchFamily="18" charset="0"/>
                <a:ea typeface="Cambria" panose="02040503050406030204" pitchFamily="18" charset="0"/>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Đoạn 1: Từ đầu đến </a:t>
            </a:r>
            <a:r>
              <a:rPr lang="en-US" sz="36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chữa</a:t>
            </a:r>
            <a:r>
              <a:rPr lang="en-US" sz="36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bệnh</a:t>
            </a:r>
            <a:r>
              <a:rPr lang="en-US" sz="36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giúp</a:t>
            </a:r>
            <a:r>
              <a:rPr lang="en-US" sz="36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dân</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矩形 29">
            <a:extLst>
              <a:ext uri="{FF2B5EF4-FFF2-40B4-BE49-F238E27FC236}">
                <a16:creationId xmlns:a16="http://schemas.microsoft.com/office/drawing/2014/main" id="{63EB6C48-5A64-8C25-FBF2-0D5FF5F3D013}"/>
              </a:ext>
            </a:extLst>
          </p:cNvPr>
          <p:cNvSpPr/>
          <p:nvPr/>
        </p:nvSpPr>
        <p:spPr>
          <a:xfrm>
            <a:off x="1484058" y="3107587"/>
            <a:ext cx="10326942" cy="715089"/>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Đoạn 2: </a:t>
            </a:r>
            <a:r>
              <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T</a:t>
            </a:r>
            <a:r>
              <a:rPr lang="vi-VN"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iếp theo cho đến </a:t>
            </a:r>
            <a:r>
              <a:rPr lang="en-US" sz="36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không</a:t>
            </a:r>
            <a:r>
              <a:rPr lang="en-US" sz="36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lấy</a:t>
            </a:r>
            <a:r>
              <a:rPr lang="en-US" sz="36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tiền</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矩形 29">
            <a:extLst>
              <a:ext uri="{FF2B5EF4-FFF2-40B4-BE49-F238E27FC236}">
                <a16:creationId xmlns:a16="http://schemas.microsoft.com/office/drawing/2014/main" id="{3FA94B57-7054-0858-9688-10E3CBFBCD42}"/>
              </a:ext>
            </a:extLst>
          </p:cNvPr>
          <p:cNvSpPr/>
          <p:nvPr/>
        </p:nvSpPr>
        <p:spPr>
          <a:xfrm>
            <a:off x="1503108" y="4193437"/>
            <a:ext cx="10326942" cy="715089"/>
          </a:xfrm>
          <a:prstGeom prst="roundRect">
            <a:avLst/>
          </a:prstGeom>
          <a:solidFill>
            <a:schemeClr val="accent6">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Đoạn </a:t>
            </a:r>
            <a:r>
              <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3</a:t>
            </a:r>
            <a:r>
              <a:rPr lang="vi-VN"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T</a:t>
            </a:r>
            <a:r>
              <a:rPr lang="vi-VN"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iếp theo cho đến </a:t>
            </a:r>
            <a:r>
              <a:rPr lang="en-US" sz="36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gạo</a:t>
            </a:r>
            <a:r>
              <a:rPr lang="en-US" sz="36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củi</a:t>
            </a:r>
            <a:r>
              <a:rPr lang="en-US" sz="36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dầu</a:t>
            </a:r>
            <a:r>
              <a:rPr lang="en-US" sz="36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đèn</a:t>
            </a:r>
            <a:r>
              <a:rPr lang="en-US" sz="36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矩形 29">
            <a:extLst>
              <a:ext uri="{FF2B5EF4-FFF2-40B4-BE49-F238E27FC236}">
                <a16:creationId xmlns:a16="http://schemas.microsoft.com/office/drawing/2014/main" id="{5FCAFC34-5698-A8B1-D5D1-01B178F16BB7}"/>
              </a:ext>
            </a:extLst>
          </p:cNvPr>
          <p:cNvSpPr/>
          <p:nvPr/>
        </p:nvSpPr>
        <p:spPr>
          <a:xfrm>
            <a:off x="1533525" y="5272651"/>
            <a:ext cx="9696450" cy="715089"/>
          </a:xfrm>
          <a:prstGeom prst="roundRect">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Đoạn 1: </a:t>
            </a:r>
            <a:r>
              <a:rPr lang="en-US" sz="3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còn</a:t>
            </a:r>
            <a:r>
              <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lại</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90649" y="2433845"/>
            <a:ext cx="2705101"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rPr>
              <a:t>Hải</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rPr>
              <a:t>Thượng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rPr>
              <a:t>Lãn</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rPr>
              <a:t>Ông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b="1" dirty="0">
                <a:latin typeface="Times New Roman" panose="02020603050405020304" pitchFamily="18" charset="0"/>
                <a:ea typeface="Cambria" panose="02040503050406030204" pitchFamily="18" charset="0"/>
                <a:cs typeface="Times New Roman" panose="02020603050405020304" pitchFamily="18" charset="0"/>
              </a:rPr>
              <a:t>(1720 – 1791)</a:t>
            </a:r>
            <a:endPar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200649" y="15905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Tên</a:t>
            </a:r>
            <a:r>
              <a:rPr lang="en-US" altLang="en-US" sz="5500" b="1" dirty="0">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thật</a:t>
            </a:r>
            <a:r>
              <a:rPr lang="en-US" altLang="en-US" sz="5500" b="1" dirty="0">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là</a:t>
            </a:r>
            <a:r>
              <a:rPr lang="en-US" altLang="en-US" sz="5500" b="1" dirty="0">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 Lê </a:t>
            </a:r>
            <a:r>
              <a:rPr lang="en-US" altLang="en-US" sz="5500" b="1" dirty="0" err="1">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Hữu</a:t>
            </a:r>
            <a:r>
              <a:rPr lang="en-US" altLang="en-US" sz="5500" b="1" dirty="0">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Times New Roman" panose="02020603050405020304" pitchFamily="18" charset="0"/>
                <a:ea typeface="Cambria" panose="02040503050406030204" pitchFamily="18" charset="0"/>
                <a:cs typeface="Times New Roman" panose="02020603050405020304" pitchFamily="18" charset="0"/>
              </a:rPr>
              <a:t>Trác</a:t>
            </a:r>
            <a:endParaRPr kumimoji="0" lang="en-US" sz="55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5" name="Picture 2">
            <a:extLst>
              <a:ext uri="{FF2B5EF4-FFF2-40B4-BE49-F238E27FC236}">
                <a16:creationId xmlns:a16="http://schemas.microsoft.com/office/drawing/2014/main" id="{D99D9C4D-2CC5-B09B-7220-D01AC669EC73}"/>
              </a:ext>
            </a:extLst>
          </p:cNvPr>
          <p:cNvPicPr>
            <a:picLocks noChangeAspect="1"/>
          </p:cNvPicPr>
          <p:nvPr/>
        </p:nvPicPr>
        <p:blipFill>
          <a:blip r:embed="rId7"/>
          <a:srcRect/>
          <a:stretch>
            <a:fillRect/>
          </a:stretch>
        </p:blipFill>
        <p:spPr>
          <a:xfrm>
            <a:off x="9241766" y="3429000"/>
            <a:ext cx="2950234" cy="3429000"/>
          </a:xfrm>
          <a:prstGeom prst="rect">
            <a:avLst/>
          </a:prstGeom>
        </p:spPr>
      </p:pic>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1197</Words>
  <Application>Microsoft Office PowerPoint</Application>
  <PresentationFormat>Widescreen</PresentationFormat>
  <Paragraphs>62</Paragraphs>
  <Slides>26</Slides>
  <Notes>10</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26</vt:i4>
      </vt:variant>
    </vt:vector>
  </HeadingPairs>
  <TitlesOfParts>
    <vt:vector size="39" baseType="lpstr">
      <vt:lpstr>#9Slide07 HoneyCream</vt:lpstr>
      <vt:lpstr>Arial</vt:lpstr>
      <vt:lpstr>Arial-Rounded</vt:lpstr>
      <vt:lpstr>Barlow Condensed</vt:lpstr>
      <vt:lpstr>Calibri</vt:lpstr>
      <vt:lpstr>Calibri Light</vt:lpstr>
      <vt:lpstr>Cambria</vt:lpstr>
      <vt:lpstr>Times New Roman</vt:lpstr>
      <vt:lpstr>Office 主题​​</vt:lpstr>
      <vt:lpstr>1_Office Theme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2023-10-22T04:26:35Z</dcterms:created>
  <dcterms:modified xsi:type="dcterms:W3CDTF">2024-01-07T16:32:22Z</dcterms:modified>
</cp:coreProperties>
</file>