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82" r:id="rId3"/>
    <p:sldId id="291" r:id="rId4"/>
    <p:sldId id="298" r:id="rId5"/>
    <p:sldId id="299" r:id="rId6"/>
    <p:sldId id="300" r:id="rId7"/>
    <p:sldId id="301" r:id="rId8"/>
    <p:sldId id="302" r:id="rId9"/>
    <p:sldId id="263" r:id="rId10"/>
    <p:sldId id="295" r:id="rId11"/>
    <p:sldId id="303" r:id="rId12"/>
    <p:sldId id="304" r:id="rId13"/>
    <p:sldId id="264" r:id="rId14"/>
    <p:sldId id="305" r:id="rId15"/>
    <p:sldId id="285" r:id="rId16"/>
    <p:sldId id="290" r:id="rId17"/>
    <p:sldId id="266" r:id="rId18"/>
    <p:sldId id="296" r:id="rId19"/>
    <p:sldId id="292" r:id="rId20"/>
    <p:sldId id="286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0" clrIdx="0">
    <p:extLst>
      <p:ext uri="{19B8F6BF-5375-455C-9EA6-DF929625EA0E}">
        <p15:presenceInfo xmlns:p15="http://schemas.microsoft.com/office/powerpoint/2012/main" userId="44b36ef8b3e2a9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4F2"/>
    <a:srgbClr val="DB4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0" autoAdjust="0"/>
    <p:restoredTop sz="79245" autoAdjust="0"/>
  </p:normalViewPr>
  <p:slideViewPr>
    <p:cSldViewPr snapToGrid="0">
      <p:cViewPr>
        <p:scale>
          <a:sx n="66" d="100"/>
          <a:sy n="66" d="100"/>
        </p:scale>
        <p:origin x="902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F2EC5-AD22-472B-AF81-EE7C744529AF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700AF821-7449-466F-B668-50C18C6F2943}">
      <dgm:prSet phldrT="[Text]" custT="1"/>
      <dgm:spPr/>
      <dgm:t>
        <a:bodyPr/>
        <a:lstStyle/>
        <a:p>
          <a:r>
            <a: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Cày bừa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D7BE77-997C-47BD-BBDE-E5CAEC3AFB8F}" type="parTrans" cxnId="{72078623-7989-466D-B2A6-F36AE40FFF4D}">
      <dgm:prSet/>
      <dgm:spPr/>
      <dgm:t>
        <a:bodyPr/>
        <a:lstStyle/>
        <a:p>
          <a:endParaRPr lang="en-US"/>
        </a:p>
      </dgm:t>
    </dgm:pt>
    <dgm:pt modelId="{EE1EE33B-723B-467E-94FB-33BFC61D592C}" type="sibTrans" cxnId="{72078623-7989-466D-B2A6-F36AE40FFF4D}">
      <dgm:prSet/>
      <dgm:spPr/>
      <dgm:t>
        <a:bodyPr/>
        <a:lstStyle/>
        <a:p>
          <a:endParaRPr lang="en-US"/>
        </a:p>
      </dgm:t>
    </dgm:pt>
    <dgm:pt modelId="{FF398DAB-8651-4448-BF96-F9FA0BE65121}">
      <dgm:prSet phldrT="[Text]" custT="1"/>
      <dgm:spPr/>
      <dgm:t>
        <a:bodyPr/>
        <a:lstStyle/>
        <a:p>
          <a:r>
            <a: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Ươm mầm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887A0-4145-47A9-B427-DC0AFBCF9857}" type="parTrans" cxnId="{4730C063-60E0-463F-A49A-854996CB4265}">
      <dgm:prSet/>
      <dgm:spPr/>
      <dgm:t>
        <a:bodyPr/>
        <a:lstStyle/>
        <a:p>
          <a:endParaRPr lang="en-US"/>
        </a:p>
      </dgm:t>
    </dgm:pt>
    <dgm:pt modelId="{1FE9FDDD-96A3-43A5-8C7F-5C17ACCE2D17}" type="sibTrans" cxnId="{4730C063-60E0-463F-A49A-854996CB4265}">
      <dgm:prSet/>
      <dgm:spPr/>
      <dgm:t>
        <a:bodyPr/>
        <a:lstStyle/>
        <a:p>
          <a:endParaRPr lang="en-US"/>
        </a:p>
      </dgm:t>
    </dgm:pt>
    <dgm:pt modelId="{5CC745BE-0685-4EF2-8DE0-41860CF569E0}">
      <dgm:prSet phldrT="[Text]" custT="1"/>
      <dgm:spPr/>
      <dgm:t>
        <a:bodyPr/>
        <a:lstStyle/>
        <a:p>
          <a:r>
            <a: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 sóc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24C2F-91A1-4174-BEA0-03B142FF31C8}" type="parTrans" cxnId="{E3ECD683-D4AB-4145-B74C-454E466F08EC}">
      <dgm:prSet/>
      <dgm:spPr/>
      <dgm:t>
        <a:bodyPr/>
        <a:lstStyle/>
        <a:p>
          <a:endParaRPr lang="en-US"/>
        </a:p>
      </dgm:t>
    </dgm:pt>
    <dgm:pt modelId="{179D90F4-3E7B-4468-A2D7-EE1112CD03CB}" type="sibTrans" cxnId="{E3ECD683-D4AB-4145-B74C-454E466F08EC}">
      <dgm:prSet/>
      <dgm:spPr/>
      <dgm:t>
        <a:bodyPr/>
        <a:lstStyle/>
        <a:p>
          <a:endParaRPr lang="en-US"/>
        </a:p>
      </dgm:t>
    </dgm:pt>
    <dgm:pt modelId="{C44B3EC6-4F0C-4B67-AAA8-E558A8485A21}">
      <dgm:prSet phldrT="[Text]" custT="1"/>
      <dgm:spPr/>
      <dgm:t>
        <a:bodyPr/>
        <a:lstStyle/>
        <a:p>
          <a:r>
            <a: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Gieo hạt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652F9-CFE3-49AF-91A8-44A9FFDEDE79}" type="parTrans" cxnId="{A793B599-C469-451F-A2C7-A107B8176FE2}">
      <dgm:prSet/>
      <dgm:spPr/>
      <dgm:t>
        <a:bodyPr/>
        <a:lstStyle/>
        <a:p>
          <a:endParaRPr lang="en-US"/>
        </a:p>
      </dgm:t>
    </dgm:pt>
    <dgm:pt modelId="{4B8CB259-6EC1-42D4-85D8-E5DB99D4CEB2}" type="sibTrans" cxnId="{A793B599-C469-451F-A2C7-A107B8176FE2}">
      <dgm:prSet/>
      <dgm:spPr/>
      <dgm:t>
        <a:bodyPr/>
        <a:lstStyle/>
        <a:p>
          <a:endParaRPr lang="en-US"/>
        </a:p>
      </dgm:t>
    </dgm:pt>
    <dgm:pt modelId="{59267409-7128-4552-B36E-8D2B26EA1975}" type="pres">
      <dgm:prSet presAssocID="{C67F2EC5-AD22-472B-AF81-EE7C744529AF}" presName="CompostProcess" presStyleCnt="0">
        <dgm:presLayoutVars>
          <dgm:dir/>
          <dgm:resizeHandles val="exact"/>
        </dgm:presLayoutVars>
      </dgm:prSet>
      <dgm:spPr/>
    </dgm:pt>
    <dgm:pt modelId="{2D6832E5-02CC-484D-8AD8-6865C8FAA302}" type="pres">
      <dgm:prSet presAssocID="{C67F2EC5-AD22-472B-AF81-EE7C744529AF}" presName="arrow" presStyleLbl="bgShp" presStyleIdx="0" presStyleCnt="1"/>
      <dgm:spPr/>
    </dgm:pt>
    <dgm:pt modelId="{E64924D3-4128-45E8-8DCD-10C5459AD0E7}" type="pres">
      <dgm:prSet presAssocID="{C67F2EC5-AD22-472B-AF81-EE7C744529AF}" presName="linearProcess" presStyleCnt="0"/>
      <dgm:spPr/>
    </dgm:pt>
    <dgm:pt modelId="{0A8DE149-EA77-4037-9E13-4D7321AC6FCB}" type="pres">
      <dgm:prSet presAssocID="{700AF821-7449-466F-B668-50C18C6F2943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6CD15-5195-4B96-BC53-3CF0C4129627}" type="pres">
      <dgm:prSet presAssocID="{EE1EE33B-723B-467E-94FB-33BFC61D592C}" presName="sibTrans" presStyleCnt="0"/>
      <dgm:spPr/>
    </dgm:pt>
    <dgm:pt modelId="{7F282040-AF50-45BC-B655-52B7D3B09547}" type="pres">
      <dgm:prSet presAssocID="{C44B3EC6-4F0C-4B67-AAA8-E558A8485A2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8AE08-01D1-44A3-8676-39B8E227598E}" type="pres">
      <dgm:prSet presAssocID="{4B8CB259-6EC1-42D4-85D8-E5DB99D4CEB2}" presName="sibTrans" presStyleCnt="0"/>
      <dgm:spPr/>
    </dgm:pt>
    <dgm:pt modelId="{BA2B3657-5550-4A5F-A028-2D87A01B93A5}" type="pres">
      <dgm:prSet presAssocID="{FF398DAB-8651-4448-BF96-F9FA0BE6512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328A1-3D29-41E1-96C0-1988B32533EE}" type="pres">
      <dgm:prSet presAssocID="{1FE9FDDD-96A3-43A5-8C7F-5C17ACCE2D17}" presName="sibTrans" presStyleCnt="0"/>
      <dgm:spPr/>
    </dgm:pt>
    <dgm:pt modelId="{FD1696D0-E9E4-4699-A1D0-455AFE159B0C}" type="pres">
      <dgm:prSet presAssocID="{5CC745BE-0685-4EF2-8DE0-41860CF569E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9FD240-D338-413B-B3A8-8E9171C98C1F}" type="presOf" srcId="{FF398DAB-8651-4448-BF96-F9FA0BE65121}" destId="{BA2B3657-5550-4A5F-A028-2D87A01B93A5}" srcOrd="0" destOrd="0" presId="urn:microsoft.com/office/officeart/2005/8/layout/hProcess9"/>
    <dgm:cxn modelId="{05848093-7585-4C2C-8CBC-8698F629F241}" type="presOf" srcId="{C44B3EC6-4F0C-4B67-AAA8-E558A8485A21}" destId="{7F282040-AF50-45BC-B655-52B7D3B09547}" srcOrd="0" destOrd="0" presId="urn:microsoft.com/office/officeart/2005/8/layout/hProcess9"/>
    <dgm:cxn modelId="{694AA0FE-EA30-47E7-89FC-D253945A3835}" type="presOf" srcId="{700AF821-7449-466F-B668-50C18C6F2943}" destId="{0A8DE149-EA77-4037-9E13-4D7321AC6FCB}" srcOrd="0" destOrd="0" presId="urn:microsoft.com/office/officeart/2005/8/layout/hProcess9"/>
    <dgm:cxn modelId="{E3ECD683-D4AB-4145-B74C-454E466F08EC}" srcId="{C67F2EC5-AD22-472B-AF81-EE7C744529AF}" destId="{5CC745BE-0685-4EF2-8DE0-41860CF569E0}" srcOrd="3" destOrd="0" parTransId="{0BF24C2F-91A1-4174-BEA0-03B142FF31C8}" sibTransId="{179D90F4-3E7B-4468-A2D7-EE1112CD03CB}"/>
    <dgm:cxn modelId="{29AADE3C-BB06-4F4D-9E1A-C68CAADE7833}" type="presOf" srcId="{C67F2EC5-AD22-472B-AF81-EE7C744529AF}" destId="{59267409-7128-4552-B36E-8D2B26EA1975}" srcOrd="0" destOrd="0" presId="urn:microsoft.com/office/officeart/2005/8/layout/hProcess9"/>
    <dgm:cxn modelId="{4730C063-60E0-463F-A49A-854996CB4265}" srcId="{C67F2EC5-AD22-472B-AF81-EE7C744529AF}" destId="{FF398DAB-8651-4448-BF96-F9FA0BE65121}" srcOrd="2" destOrd="0" parTransId="{429887A0-4145-47A9-B427-DC0AFBCF9857}" sibTransId="{1FE9FDDD-96A3-43A5-8C7F-5C17ACCE2D17}"/>
    <dgm:cxn modelId="{72078623-7989-466D-B2A6-F36AE40FFF4D}" srcId="{C67F2EC5-AD22-472B-AF81-EE7C744529AF}" destId="{700AF821-7449-466F-B668-50C18C6F2943}" srcOrd="0" destOrd="0" parTransId="{EBD7BE77-997C-47BD-BBDE-E5CAEC3AFB8F}" sibTransId="{EE1EE33B-723B-467E-94FB-33BFC61D592C}"/>
    <dgm:cxn modelId="{9A6167E3-4A57-4E0E-8843-88DF20AAB668}" type="presOf" srcId="{5CC745BE-0685-4EF2-8DE0-41860CF569E0}" destId="{FD1696D0-E9E4-4699-A1D0-455AFE159B0C}" srcOrd="0" destOrd="0" presId="urn:microsoft.com/office/officeart/2005/8/layout/hProcess9"/>
    <dgm:cxn modelId="{A793B599-C469-451F-A2C7-A107B8176FE2}" srcId="{C67F2EC5-AD22-472B-AF81-EE7C744529AF}" destId="{C44B3EC6-4F0C-4B67-AAA8-E558A8485A21}" srcOrd="1" destOrd="0" parTransId="{140652F9-CFE3-49AF-91A8-44A9FFDEDE79}" sibTransId="{4B8CB259-6EC1-42D4-85D8-E5DB99D4CEB2}"/>
    <dgm:cxn modelId="{349E397A-FF08-429C-98BD-7D71D6B7223D}" type="presParOf" srcId="{59267409-7128-4552-B36E-8D2B26EA1975}" destId="{2D6832E5-02CC-484D-8AD8-6865C8FAA302}" srcOrd="0" destOrd="0" presId="urn:microsoft.com/office/officeart/2005/8/layout/hProcess9"/>
    <dgm:cxn modelId="{4BC719B8-4B87-47F7-B2F9-9223CE99AAEE}" type="presParOf" srcId="{59267409-7128-4552-B36E-8D2B26EA1975}" destId="{E64924D3-4128-45E8-8DCD-10C5459AD0E7}" srcOrd="1" destOrd="0" presId="urn:microsoft.com/office/officeart/2005/8/layout/hProcess9"/>
    <dgm:cxn modelId="{DBE64F66-56E4-4707-85C4-7B27A0F79756}" type="presParOf" srcId="{E64924D3-4128-45E8-8DCD-10C5459AD0E7}" destId="{0A8DE149-EA77-4037-9E13-4D7321AC6FCB}" srcOrd="0" destOrd="0" presId="urn:microsoft.com/office/officeart/2005/8/layout/hProcess9"/>
    <dgm:cxn modelId="{6D12568D-CC30-466D-9B31-CE90B54C89CA}" type="presParOf" srcId="{E64924D3-4128-45E8-8DCD-10C5459AD0E7}" destId="{9026CD15-5195-4B96-BC53-3CF0C4129627}" srcOrd="1" destOrd="0" presId="urn:microsoft.com/office/officeart/2005/8/layout/hProcess9"/>
    <dgm:cxn modelId="{87560F78-0BD3-4487-B382-843781C35B4D}" type="presParOf" srcId="{E64924D3-4128-45E8-8DCD-10C5459AD0E7}" destId="{7F282040-AF50-45BC-B655-52B7D3B09547}" srcOrd="2" destOrd="0" presId="urn:microsoft.com/office/officeart/2005/8/layout/hProcess9"/>
    <dgm:cxn modelId="{4807825F-448B-4448-B9CF-E4FE3EF12788}" type="presParOf" srcId="{E64924D3-4128-45E8-8DCD-10C5459AD0E7}" destId="{4A98AE08-01D1-44A3-8676-39B8E227598E}" srcOrd="3" destOrd="0" presId="urn:microsoft.com/office/officeart/2005/8/layout/hProcess9"/>
    <dgm:cxn modelId="{527BE67D-6AF6-4717-BAF7-0F51A6A1327D}" type="presParOf" srcId="{E64924D3-4128-45E8-8DCD-10C5459AD0E7}" destId="{BA2B3657-5550-4A5F-A028-2D87A01B93A5}" srcOrd="4" destOrd="0" presId="urn:microsoft.com/office/officeart/2005/8/layout/hProcess9"/>
    <dgm:cxn modelId="{54D8F4E4-50BC-44F1-862D-A7ADEE2D7FDF}" type="presParOf" srcId="{E64924D3-4128-45E8-8DCD-10C5459AD0E7}" destId="{52F328A1-3D29-41E1-96C0-1988B32533EE}" srcOrd="5" destOrd="0" presId="urn:microsoft.com/office/officeart/2005/8/layout/hProcess9"/>
    <dgm:cxn modelId="{941C779D-EFDF-45FD-AF79-1C113C9B9340}" type="presParOf" srcId="{E64924D3-4128-45E8-8DCD-10C5459AD0E7}" destId="{FD1696D0-E9E4-4699-A1D0-455AFE159B0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832E5-02CC-484D-8AD8-6865C8FAA302}">
      <dsp:nvSpPr>
        <dsp:cNvPr id="0" name=""/>
        <dsp:cNvSpPr/>
      </dsp:nvSpPr>
      <dsp:spPr>
        <a:xfrm>
          <a:off x="757852" y="0"/>
          <a:ext cx="8588995" cy="338691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DE149-EA77-4037-9E13-4D7321AC6FCB}">
      <dsp:nvSpPr>
        <dsp:cNvPr id="0" name=""/>
        <dsp:cNvSpPr/>
      </dsp:nvSpPr>
      <dsp:spPr>
        <a:xfrm>
          <a:off x="3453" y="1016073"/>
          <a:ext cx="2243954" cy="13547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Cày bừa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587" y="1082207"/>
        <a:ext cx="2111686" cy="1222496"/>
      </dsp:txXfrm>
    </dsp:sp>
    <dsp:sp modelId="{7F282040-AF50-45BC-B655-52B7D3B09547}">
      <dsp:nvSpPr>
        <dsp:cNvPr id="0" name=""/>
        <dsp:cNvSpPr/>
      </dsp:nvSpPr>
      <dsp:spPr>
        <a:xfrm>
          <a:off x="2621400" y="1016073"/>
          <a:ext cx="2243954" cy="1354764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Gieo hạt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7534" y="1082207"/>
        <a:ext cx="2111686" cy="1222496"/>
      </dsp:txXfrm>
    </dsp:sp>
    <dsp:sp modelId="{BA2B3657-5550-4A5F-A028-2D87A01B93A5}">
      <dsp:nvSpPr>
        <dsp:cNvPr id="0" name=""/>
        <dsp:cNvSpPr/>
      </dsp:nvSpPr>
      <dsp:spPr>
        <a:xfrm>
          <a:off x="5239346" y="1016073"/>
          <a:ext cx="2243954" cy="1354764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Ươm mầm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5480" y="1082207"/>
        <a:ext cx="2111686" cy="1222496"/>
      </dsp:txXfrm>
    </dsp:sp>
    <dsp:sp modelId="{FD1696D0-E9E4-4699-A1D0-455AFE159B0C}">
      <dsp:nvSpPr>
        <dsp:cNvPr id="0" name=""/>
        <dsp:cNvSpPr/>
      </dsp:nvSpPr>
      <dsp:spPr>
        <a:xfrm>
          <a:off x="7857293" y="1016073"/>
          <a:ext cx="2243954" cy="1354764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 sóc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23427" y="1082207"/>
        <a:ext cx="2111686" cy="1222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0D342-C3AC-4F11-9C54-EA32E51A251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AEF70-4D44-4AD4-AD2E-C114300CF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2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</a:p>
          <a:p>
            <a:r>
              <a:rPr lang="en-US" b="1" baseline="0" smtClean="0"/>
              <a:t>Link: Cùng ngắm hoa hồng nở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2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+ nhú: mới nhô lên, bắt đầu hiện ra một phần</a:t>
            </a:r>
            <a:endParaRPr lang="en-US" sz="1200" baseline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  <a:p>
            <a:r>
              <a:rPr lang="en-US" b="1" baseline="0" smtClean="0"/>
              <a:t>Đọc </a:t>
            </a:r>
            <a:r>
              <a:rPr lang="en-US" b="1" baseline="0" dirty="0" err="1" smtClean="0"/>
              <a:t>lại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từ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khó</a:t>
            </a:r>
            <a:r>
              <a:rPr lang="en-US" b="1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+ nhú: mới nhô lên, bắt đầu hiện ra một phần</a:t>
            </a:r>
            <a:endParaRPr lang="en-US" sz="1200" baseline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  <a:p>
            <a:r>
              <a:rPr lang="en-US" b="1" baseline="0" smtClean="0"/>
              <a:t>Đọc </a:t>
            </a:r>
            <a:r>
              <a:rPr lang="en-US" b="1" baseline="0" dirty="0" err="1" smtClean="0"/>
              <a:t>lại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từ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khó</a:t>
            </a:r>
            <a:r>
              <a:rPr lang="en-US" b="1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61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+ nhú: mới nhô lên, bắt đầu hiện ra một phần</a:t>
            </a:r>
            <a:endParaRPr lang="en-US" sz="1200" baseline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  <a:p>
            <a:r>
              <a:rPr lang="en-US" b="1" baseline="0" smtClean="0"/>
              <a:t>Đọc </a:t>
            </a:r>
            <a:r>
              <a:rPr lang="en-US" b="1" baseline="0" dirty="0" err="1" smtClean="0"/>
              <a:t>lại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từ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khó</a:t>
            </a:r>
            <a:r>
              <a:rPr lang="en-US" b="1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0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Luyện đọc cả bài.</a:t>
            </a:r>
          </a:p>
          <a:p>
            <a:r>
              <a:rPr lang="en-US" b="0" baseline="0" smtClean="0"/>
              <a:t>GV tổ chức cho HS luyện đọc cả bài.</a:t>
            </a:r>
          </a:p>
          <a:p>
            <a:r>
              <a:rPr lang="en-US" b="0" baseline="0" smtClean="0"/>
              <a:t>-&gt; 3 – 4 HS đọc.</a:t>
            </a:r>
          </a:p>
          <a:p>
            <a:r>
              <a:rPr lang="en-US" b="0" baseline="0" smtClean="0"/>
              <a:t>-&gt; HV nhận xét, khen ngợi HS.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7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Luyện đọc cả bài.</a:t>
            </a:r>
          </a:p>
          <a:p>
            <a:r>
              <a:rPr lang="en-US" b="0" baseline="0" smtClean="0"/>
              <a:t>GV tổ chức cho HS luyện đọc cả bài.</a:t>
            </a:r>
          </a:p>
          <a:p>
            <a:r>
              <a:rPr lang="en-US" b="0" baseline="0" smtClean="0"/>
              <a:t>-&gt; 3 – 4 HS đọc.</a:t>
            </a:r>
          </a:p>
          <a:p>
            <a:r>
              <a:rPr lang="en-US" b="0" baseline="0" smtClean="0"/>
              <a:t>-&gt; HV nhận xét, khen ngợi HS.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4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0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smtClean="0"/>
              <a:t>GV yêu cầu HS đọc lại bài đọc và tìm kiếm thông tin để trả lời câu hỏi.</a:t>
            </a:r>
          </a:p>
          <a:p>
            <a:r>
              <a:rPr lang="en-US" baseline="0" smtClean="0"/>
              <a:t>GV tổ chức cho HS thảo luận theo nhóm 4 để trả lời các câu hỏi</a:t>
            </a:r>
          </a:p>
          <a:p>
            <a:r>
              <a:rPr lang="en-US" baseline="0" smtClean="0"/>
              <a:t>-&gt; Các nhóm chia sẻ, nhận xét, bổ sung lẫn nhau. </a:t>
            </a:r>
          </a:p>
          <a:p>
            <a:r>
              <a:rPr lang="en-US" baseline="0" smtClean="0"/>
              <a:t>-&gt; GV kết luận về ND bài tập đọc: (slide đã hiện)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2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2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12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6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2: (1 phút) Giới thiệu bài mới.</a:t>
            </a:r>
          </a:p>
          <a:p>
            <a:r>
              <a:rPr lang="en-US" baseline="0" smtClean="0"/>
              <a:t>GV giới thiệu với HS bài học mới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46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6: (10 phút) Luyện tập theo bài đọc.</a:t>
            </a:r>
          </a:p>
          <a:p>
            <a:r>
              <a:rPr lang="en-US" b="0" baseline="0" smtClean="0"/>
              <a:t>GV tổ chức cho HS đọc và tìm đáp án của câu hỏi.</a:t>
            </a:r>
          </a:p>
          <a:p>
            <a:r>
              <a:rPr lang="en-US" b="0" baseline="0" smtClean="0"/>
              <a:t>-&gt; HS trả lời: -&gt; GV nhận xét, khen ngợi.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97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7: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Đồng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cảm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đóng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vai</a:t>
            </a:r>
            <a:r>
              <a:rPr lang="en-US" b="1" baseline="0" dirty="0" smtClean="0"/>
              <a:t>.</a:t>
            </a:r>
          </a:p>
          <a:p>
            <a:r>
              <a:rPr lang="en-US" b="0" baseline="0" smtClean="0"/>
              <a:t>GV tổ chức cho HS đóng vai nói lời theo yêu cầu</a:t>
            </a:r>
          </a:p>
          <a:p>
            <a:r>
              <a:rPr lang="en-US" b="0" baseline="0" smtClean="0"/>
              <a:t>-&gt; GV nhận xét, khen ngợi.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23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8: </a:t>
            </a:r>
            <a:r>
              <a:rPr lang="en-US" b="1" baseline="0" dirty="0" smtClean="0"/>
              <a:t>(1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Củng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cố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dặn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dò</a:t>
            </a:r>
            <a:r>
              <a:rPr lang="en-US" b="1" baseline="0" dirty="0" smtClean="0"/>
              <a:t>.</a:t>
            </a:r>
          </a:p>
          <a:p>
            <a:r>
              <a:rPr lang="en-US" b="1" baseline="0" dirty="0" smtClean="0"/>
              <a:t>GV </a:t>
            </a:r>
            <a:r>
              <a:rPr lang="en-US" b="1" baseline="0" dirty="0" err="1" smtClean="0"/>
              <a:t>giao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nhiệm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vụ</a:t>
            </a:r>
            <a:r>
              <a:rPr lang="en-US" b="1" baseline="0" dirty="0" smtClean="0"/>
              <a:t>: </a:t>
            </a:r>
          </a:p>
          <a:p>
            <a:r>
              <a:rPr lang="en-US" baseline="0" smtClean="0"/>
              <a:t>Luyện đọc lại bài đọc.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7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50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Vừa đọc vừa mở tiếng chim họa mi cho nó vui nha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9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4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3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4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4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1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5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1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2EFC-00FB-44B0-AE8B-054C192B3BE4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925" y="-235566"/>
            <a:ext cx="7132730" cy="6826874"/>
          </a:xfrm>
          <a:prstGeom prst="rect">
            <a:avLst/>
          </a:prstGeom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812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lded Corner 2"/>
          <p:cNvSpPr/>
          <p:nvPr/>
        </p:nvSpPr>
        <p:spPr>
          <a:xfrm>
            <a:off x="224812" y="2244090"/>
            <a:ext cx="3901117" cy="1596390"/>
          </a:xfrm>
          <a:prstGeom prst="foldedCorner">
            <a:avLst/>
          </a:prstGeom>
          <a:solidFill>
            <a:srgbClr val="FFFF00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QUANH EM</a:t>
            </a:r>
          </a:p>
        </p:txBody>
      </p:sp>
    </p:spTree>
    <p:extLst>
      <p:ext uri="{BB962C8B-B14F-4D97-AF65-F5344CB8AC3E}">
        <p14:creationId xmlns:p14="http://schemas.microsoft.com/office/powerpoint/2010/main" val="2375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339633" y="2900121"/>
            <a:ext cx="2244436" cy="692807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Dập dờn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4K 8K về đồng lúa I 4K 8K video about rice field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0288" y="978723"/>
            <a:ext cx="8597123" cy="48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8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339633" y="2900121"/>
            <a:ext cx="2244436" cy="692807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Ươm mầm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Bật mí cách ươm hạt giống hiệu quả và tỷ lệ nảy mầm cao [CHUẨN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63" y="1084348"/>
            <a:ext cx="7126385" cy="4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339633" y="2900121"/>
            <a:ext cx="2936002" cy="69960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nào thức nấy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Mùa nào thức nấy | Sáng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4" y="1207293"/>
            <a:ext cx="7402693" cy="43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2" y="5804625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1157" y="1141565"/>
            <a:ext cx="6051785" cy="4216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1: Từ đầu đến “tới chân trời”</a:t>
            </a:r>
          </a:p>
          <a:p>
            <a:pPr>
              <a:lnSpc>
                <a:spcPct val="2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2: Tiếp theo đến “Đúng thế con ạ.”</a:t>
            </a:r>
          </a:p>
          <a:p>
            <a:pPr>
              <a:lnSpc>
                <a:spcPct val="2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3: Tiếp theo đến “chín rộ đấy.”</a:t>
            </a:r>
            <a:b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4: Còn lại.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116632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750" b="16643"/>
          <a:stretch/>
        </p:blipFill>
        <p:spPr>
          <a:xfrm>
            <a:off x="1075382" y="868250"/>
            <a:ext cx="5218738" cy="4584264"/>
          </a:xfrm>
          <a:prstGeom prst="rect">
            <a:avLst/>
          </a:prstGeom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2" y="5804625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2901183"/>
            <a:ext cx="2675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đoạn.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116632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89319" y="-91438"/>
            <a:ext cx="6202681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1553" y="2479771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224813" y="839984"/>
            <a:ext cx="11908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Những loài cây, loại quả nào được nói tới khi mùa thu về?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68896" y="1742815"/>
            <a:ext cx="4804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Đó là: quả hồng đỏ mọng, hạt dẻ nâu bóng, quả na mở mắt, biển lúa vàng dập dờn trong gió.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Mùa hồng chín trên các cao nguyên độ thu về - Viet Sun Tra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40" y="1326529"/>
            <a:ext cx="4647316" cy="24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ạt dẻ - vua của loài quả khô phòng nhiều bệ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2781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ác dụng chữa bệnh tuyệt vời của na - AmThuc3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09" y="3886472"/>
            <a:ext cx="3884869" cy="29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Lắng nghe và cảm nhận: Em đi giữa biển v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66" y="3970726"/>
            <a:ext cx="4295634" cy="286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633" y="861673"/>
            <a:ext cx="11908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nghĩ gì khi nhìn thấy quả 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813" y="1367174"/>
            <a:ext cx="1160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nghĩ rằng các bạn trái cây đang đợi người tới hái và các bác nông dân chắc hẳn là đang rất vui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Na đầu mùa quả to, mắt đẹp, cả nông dân, thương lái đều mê t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38" y="2060712"/>
            <a:ext cx="4885186" cy="37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633" y="861673"/>
            <a:ext cx="11908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Kể tên những việc người nông dân phải làm để có mùa thu hoạch?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66505796"/>
              </p:ext>
            </p:extLst>
          </p:nvPr>
        </p:nvGraphicFramePr>
        <p:xfrm>
          <a:off x="1064868" y="1694375"/>
          <a:ext cx="10104701" cy="3386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538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065" y="897955"/>
            <a:ext cx="977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giúp em hiểu điều gì?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995" y="1890889"/>
            <a:ext cx="1103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Để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cái thu hoạch người nông dân rất vất vả. Vì thế chúng ta cần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sự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và biết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các bác nông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1347031" y="2119362"/>
            <a:ext cx="9420225" cy="238601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FF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 smtClean="0">
              <a:ln w="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 smtClean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 vàng</a:t>
            </a:r>
            <a:endParaRPr lang="en-US" sz="3600" dirty="0">
              <a:ln w="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89319" y="-91438"/>
            <a:ext cx="6202681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 descr="RH GKB Lesson 20 Review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RH GKB Lesson 20 Review | Baambooz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0375" y="879963"/>
            <a:ext cx="114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</a:rPr>
              <a:t>: </a:t>
            </a:r>
            <a:r>
              <a:rPr lang="vi-VN" sz="2800" dirty="0" smtClean="0">
                <a:latin typeface="Times New Roman" panose="02020603050405020304" pitchFamily="18" charset="0"/>
              </a:rPr>
              <a:t>Kết hợp từ ngữ cột A với từ ngữ cột B để tạo câu nêu đặc điểm</a:t>
            </a:r>
            <a:r>
              <a:rPr lang="vi-VN" sz="2800" dirty="0" smtClean="0"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2775" y="2106375"/>
            <a:ext cx="2639711" cy="706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hồng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2775" y="3101470"/>
            <a:ext cx="2639711" cy="706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 dẻ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2775" y="4142646"/>
            <a:ext cx="2639711" cy="706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na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2775" y="5067803"/>
            <a:ext cx="2639711" cy="706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lúa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47031" y="1364470"/>
            <a:ext cx="1493817" cy="63401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49389" y="1396784"/>
            <a:ext cx="1493817" cy="6340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97570" y="2106374"/>
            <a:ext cx="4342435" cy="7060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ươm.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97569" y="3101470"/>
            <a:ext cx="4342435" cy="7060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hơm dìu dịu.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97568" y="4157688"/>
            <a:ext cx="4342435" cy="7060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 mọng.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7568" y="5067802"/>
            <a:ext cx="4342435" cy="7060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 bóng.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ropical Png - Illustration Tropical Fruits Png PNG Image | Transparent PNG  Free Download on See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6" y="1518499"/>
            <a:ext cx="7067497" cy="474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3670" y="882360"/>
            <a:ext cx="108044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1 câu nêu đặc điểm của loại cây hoặc loại quả em thích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831788" y="2154638"/>
            <a:ext cx="5360212" cy="3457774"/>
          </a:xfrm>
          <a:prstGeom prst="cloudCallout">
            <a:avLst>
              <a:gd name="adj1" fmla="val -75892"/>
              <a:gd name="adj2" fmla="val 2947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2 5"/>
          <p:cNvSpPr/>
          <p:nvPr/>
        </p:nvSpPr>
        <p:spPr>
          <a:xfrm>
            <a:off x="7339970" y="1710749"/>
            <a:ext cx="4515145" cy="3518978"/>
          </a:xfrm>
          <a:prstGeom prst="irregularSeal2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bài đọc cho trôi chảy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31" y="1279664"/>
            <a:ext cx="4981343" cy="47073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Quả bưởi và những công dụng tuyệt vời đối với sức khỏe - You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40" y="2110549"/>
            <a:ext cx="4154346" cy="4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 như quả bóng màu xanh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thu.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ÔM CHÔM | Monami 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13" y="2340014"/>
            <a:ext cx="4517985" cy="45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 có vỏ gai mềm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khi chín đỏ thoạt nhìn tưởng hoa.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</a:p>
        </p:txBody>
      </p:sp>
    </p:spTree>
    <p:extLst>
      <p:ext uri="{BB962C8B-B14F-4D97-AF65-F5344CB8AC3E}">
        <p14:creationId xmlns:p14="http://schemas.microsoft.com/office/powerpoint/2010/main" val="30010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ạn đã biết những lợi ích này của quả khế ! - Vietbl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68" y="2578840"/>
            <a:ext cx="4956258" cy="371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múi, có khía vàng au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khôn ăn quả hẹn sau trả vàng.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</a:p>
        </p:txBody>
      </p:sp>
    </p:spTree>
    <p:extLst>
      <p:ext uri="{BB962C8B-B14F-4D97-AF65-F5344CB8AC3E}">
        <p14:creationId xmlns:p14="http://schemas.microsoft.com/office/powerpoint/2010/main" val="18292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ua cây thị đại thụ tại Hà Nội - Cây khỏe, chất lượng, giá 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84" y="2488969"/>
            <a:ext cx="6862062" cy="35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Béo tròn mặc áo vàng chanh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xưa cô Tấm hiền lành gửi thân.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</a:p>
        </p:txBody>
      </p:sp>
    </p:spTree>
    <p:extLst>
      <p:ext uri="{BB962C8B-B14F-4D97-AF65-F5344CB8AC3E}">
        <p14:creationId xmlns:p14="http://schemas.microsoft.com/office/powerpoint/2010/main" val="30675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em ở chốn đảo xa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Tiêm thuở ấy làm quà tặng vua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gì?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Thư viện ảnh đẹp về quả dưa hấu với khoản 100.619 tấm ảnh chất lượng cực  cao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48" y="2625883"/>
            <a:ext cx="42862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-83911" y="2084817"/>
            <a:ext cx="3718362" cy="150333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câu đố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60167" y="969959"/>
            <a:ext cx="6910086" cy="160888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 ở tận trên cao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giếng đào mà có nước trong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gì?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Trái dừa và những công dụng tuyệt vời cho sức khỏe | Báo Dân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43" y="2664440"/>
            <a:ext cx="4993858" cy="33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233159"/>
            <a:ext cx="12192000" cy="6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VH0WVNmR3ZN9sPp1Xorn3UQ-kxtA2uPP80Ev42t85uqjp9rKIbuquO56eapeuEwzj0IoRCU-pO32ekhc4MDU6AsCjRTEC2YjLY-We3wmEhj_6lNjvpkFdtgtBtInmrtw_hK_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92232"/>
            <a:ext cx="12192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7003" y="-91437"/>
            <a:ext cx="6664997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36355" y="1349347"/>
            <a:ext cx="45331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527" y="-85225"/>
            <a:ext cx="3053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13" y="0"/>
            <a:ext cx="224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895" y="3239024"/>
            <a:ext cx="1120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theo dõi trong SGK trang 26, 27 và lắng nghe GV đọc mẫu.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1267</Words>
  <Application>Microsoft Office PowerPoint</Application>
  <PresentationFormat>Widescreen</PresentationFormat>
  <Paragraphs>194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Khuynh Dinh</dc:creator>
  <cp:lastModifiedBy>Admin</cp:lastModifiedBy>
  <cp:revision>225</cp:revision>
  <dcterms:created xsi:type="dcterms:W3CDTF">2021-06-08T08:53:21Z</dcterms:created>
  <dcterms:modified xsi:type="dcterms:W3CDTF">2021-12-22T08:49:00Z</dcterms:modified>
</cp:coreProperties>
</file>