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257" r:id="rId2"/>
    <p:sldId id="345" r:id="rId3"/>
    <p:sldId id="261" r:id="rId4"/>
    <p:sldId id="259" r:id="rId5"/>
    <p:sldId id="273" r:id="rId6"/>
    <p:sldId id="258" r:id="rId7"/>
    <p:sldId id="268" r:id="rId8"/>
    <p:sldId id="269" r:id="rId9"/>
    <p:sldId id="270" r:id="rId10"/>
    <p:sldId id="271" r:id="rId11"/>
    <p:sldId id="272" r:id="rId12"/>
    <p:sldId id="256" r:id="rId13"/>
    <p:sldId id="350" r:id="rId14"/>
    <p:sldId id="260" r:id="rId15"/>
    <p:sldId id="519" r:id="rId16"/>
    <p:sldId id="363" r:id="rId17"/>
    <p:sldId id="520" r:id="rId18"/>
    <p:sldId id="521" r:id="rId19"/>
    <p:sldId id="358" r:id="rId20"/>
    <p:sldId id="522" r:id="rId21"/>
    <p:sldId id="523" r:id="rId22"/>
    <p:sldId id="263" r:id="rId23"/>
  </p:sldIdLst>
  <p:sldSz cx="12161838" cy="6858000"/>
  <p:notesSz cx="6858000" cy="9144000"/>
  <p:embeddedFontLst>
    <p:embeddedFont>
      <p:font typeface="Barlow Condensed" panose="020B0604020202020204" charset="0"/>
      <p:regular r:id="rId25"/>
      <p:bold r:id="rId26"/>
      <p:italic r:id="rId27"/>
      <p:boldItalic r:id="rId28"/>
    </p:embeddedFont>
    <p:embeddedFont>
      <p:font typeface="Annie Use Your Telescope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  <p:embeddedFont>
      <p:font typeface="Anaheim" panose="020B0604020202020204" charset="0"/>
      <p:regular r:id="rId36"/>
    </p:embeddedFont>
    <p:embeddedFont>
      <p:font typeface="Exo" panose="020B0604020202020204" charset="0"/>
      <p:regular r:id="rId37"/>
      <p:bold r:id="rId38"/>
      <p:italic r:id="rId39"/>
      <p:boldItalic r:id="rId40"/>
    </p:embeddedFont>
    <p:embeddedFont>
      <p:font typeface="Lato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664"/>
    <a:srgbClr val="FFF79A"/>
    <a:srgbClr val="E36C09"/>
    <a:srgbClr val="AA2668"/>
    <a:srgbClr val="FFFF99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56" autoAdjust="0"/>
  </p:normalViewPr>
  <p:slideViewPr>
    <p:cSldViewPr snapToGrid="0">
      <p:cViewPr varScale="1">
        <p:scale>
          <a:sx n="63" d="100"/>
          <a:sy n="63" d="100"/>
        </p:scale>
        <p:origin x="10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652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456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085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29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734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22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2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  <p:sldLayoutId id="214748368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12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5" Type="http://schemas.openxmlformats.org/officeDocument/2006/relationships/image" Target="../media/image6.png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1.gif"/><Relationship Id="rId1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5.gif"/><Relationship Id="rId5" Type="http://schemas.openxmlformats.org/officeDocument/2006/relationships/image" Target="../media/image21.gif"/><Relationship Id="rId10" Type="http://schemas.openxmlformats.org/officeDocument/2006/relationships/image" Target="../media/image18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17.gif"/><Relationship Id="rId10" Type="http://schemas.openxmlformats.org/officeDocument/2006/relationships/image" Target="../media/image14.gif"/><Relationship Id="rId4" Type="http://schemas.openxmlformats.org/officeDocument/2006/relationships/image" Target="../media/image4.png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17.gif"/><Relationship Id="rId10" Type="http://schemas.openxmlformats.org/officeDocument/2006/relationships/image" Target="../media/image14.gif"/><Relationship Id="rId4" Type="http://schemas.openxmlformats.org/officeDocument/2006/relationships/image" Target="../media/image4.png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17.gif"/><Relationship Id="rId10" Type="http://schemas.openxmlformats.org/officeDocument/2006/relationships/image" Target="../media/image14.gif"/><Relationship Id="rId4" Type="http://schemas.openxmlformats.org/officeDocument/2006/relationships/image" Target="../media/image4.png"/><Relationship Id="rId9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5E56887-456C-458F-BFF8-9F1B4C41F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09" y="4395460"/>
            <a:ext cx="10317358" cy="281185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7208" y="824715"/>
              <a:ext cx="6184655" cy="833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8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482 – 412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3" y="1587533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21437" y="963378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11" y="4513085"/>
            <a:ext cx="3182060" cy="21910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61838" y="4028137"/>
            <a:ext cx="486157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C23C9B-3313-4396-9932-EE07309E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019" y="5086214"/>
            <a:ext cx="12188866" cy="1763302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71" y="2446125"/>
            <a:ext cx="336887" cy="315976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817" y="1864155"/>
            <a:ext cx="305902" cy="2869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45" y="1460652"/>
            <a:ext cx="2243467" cy="807003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52" y="1318855"/>
            <a:ext cx="2093596" cy="510011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7" y="1930091"/>
            <a:ext cx="560231" cy="946050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79" y="3298727"/>
            <a:ext cx="1234888" cy="83074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46834" y="247107"/>
            <a:ext cx="6119524" cy="2002067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0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0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 CÁC BẠN THẬT NHIỀU! 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CÁC BẠN GIỎI QUÁ!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91" y="5321146"/>
            <a:ext cx="1622173" cy="753737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29" y="2085207"/>
            <a:ext cx="3778155" cy="3059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64" y="2403116"/>
            <a:ext cx="4596945" cy="316523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685" y="1521017"/>
            <a:ext cx="6580163" cy="5328501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64" y="5105737"/>
            <a:ext cx="1273192" cy="9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2148006" y="1438517"/>
            <a:ext cx="7865826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CHỦ ĐỀ 12: 	PHÉP CỘNG, PHÉP TRỪ </a:t>
            </a:r>
            <a:b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			TRONG PHẠM VI  1 000</a:t>
            </a:r>
            <a:endParaRPr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069281" y="2977651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62: PHÉP TRỪ (có nhớ)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TRONG PHẠM VI 1 000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15;p39">
            <a:extLst>
              <a:ext uri="{FF2B5EF4-FFF2-40B4-BE49-F238E27FC236}">
                <a16:creationId xmlns:a16="http://schemas.microsoft.com/office/drawing/2014/main" id="{949D40E6-7707-40ED-A1E6-702190D379ED}"/>
              </a:ext>
            </a:extLst>
          </p:cNvPr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id="{2BB86F02-99C9-4419-9E5E-A235F04F74E8}"/>
              </a:ext>
            </a:extLst>
          </p:cNvPr>
          <p:cNvSpPr txBox="1">
            <a:spLocks/>
          </p:cNvSpPr>
          <p:nvPr/>
        </p:nvSpPr>
        <p:spPr>
          <a:xfrm>
            <a:off x="7576714" y="5227463"/>
            <a:ext cx="1887566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>
                <a:solidFill>
                  <a:schemeClr val="bg1"/>
                </a:solidFill>
              </a:rPr>
              <a:t>S/95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517458" y="437962"/>
            <a:ext cx="11384490" cy="1106526"/>
            <a:chOff x="1183343" y="1464304"/>
            <a:chExt cx="11384490" cy="1106526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10763071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 bức tranh, Việt vô ý xoá kết quả của các phép tính. Hãy giúp Mai tìm lại kết quả của các phép tính trên bảng.</a:t>
              </a: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CC7758-75A9-489F-891F-5985E8E00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313" y="1554070"/>
            <a:ext cx="9937613" cy="53652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8;p6">
            <a:extLst>
              <a:ext uri="{FF2B5EF4-FFF2-40B4-BE49-F238E27FC236}">
                <a16:creationId xmlns:a16="http://schemas.microsoft.com/office/drawing/2014/main" id="{ED2FB827-EE65-4A08-8B14-DB7328B5F12D}"/>
              </a:ext>
            </a:extLst>
          </p:cNvPr>
          <p:cNvSpPr/>
          <p:nvPr/>
        </p:nvSpPr>
        <p:spPr>
          <a:xfrm>
            <a:off x="517458" y="437962"/>
            <a:ext cx="570588" cy="570588"/>
          </a:xfrm>
          <a:prstGeom prst="ellipse">
            <a:avLst/>
          </a:prstGeom>
          <a:solidFill>
            <a:srgbClr val="AA26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C7758-75A9-489F-891F-5985E8E00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6025" y="0"/>
            <a:ext cx="5389788" cy="2909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DA30A6-650E-433A-A76B-3217A50F6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809" t="13356" r="5048" b="11324"/>
          <a:stretch/>
        </p:blipFill>
        <p:spPr>
          <a:xfrm>
            <a:off x="572544" y="2707199"/>
            <a:ext cx="11339262" cy="4150801"/>
          </a:xfrm>
          <a:prstGeom prst="rect">
            <a:avLst/>
          </a:prstGeom>
        </p:spPr>
      </p:pic>
      <p:grpSp>
        <p:nvGrpSpPr>
          <p:cNvPr id="8" name="Google Shape;3350;p22">
            <a:extLst>
              <a:ext uri="{FF2B5EF4-FFF2-40B4-BE49-F238E27FC236}">
                <a16:creationId xmlns:a16="http://schemas.microsoft.com/office/drawing/2014/main" id="{3806B74C-7483-494E-B821-BFAAB54E57B5}"/>
              </a:ext>
            </a:extLst>
          </p:cNvPr>
          <p:cNvGrpSpPr/>
          <p:nvPr/>
        </p:nvGrpSpPr>
        <p:grpSpPr>
          <a:xfrm>
            <a:off x="1932230" y="3665446"/>
            <a:ext cx="1147790" cy="1384995"/>
            <a:chOff x="1566470" y="2095726"/>
            <a:chExt cx="1147790" cy="1384995"/>
          </a:xfrm>
        </p:grpSpPr>
        <p:grpSp>
          <p:nvGrpSpPr>
            <p:cNvPr id="9" name="Google Shape;3351;p22">
              <a:extLst>
                <a:ext uri="{FF2B5EF4-FFF2-40B4-BE49-F238E27FC236}">
                  <a16:creationId xmlns:a16="http://schemas.microsoft.com/office/drawing/2014/main" id="{E69A41FE-DCCE-4379-80F3-BF3BFD22589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1" name="Google Shape;3352;p22">
                <a:extLst>
                  <a:ext uri="{FF2B5EF4-FFF2-40B4-BE49-F238E27FC236}">
                    <a16:creationId xmlns:a16="http://schemas.microsoft.com/office/drawing/2014/main" id="{CF3A5134-BB27-4C77-A3A4-37AFF91F4FA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346</a:t>
                </a:r>
                <a:endParaRPr sz="280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128</a:t>
                </a:r>
                <a:endParaRPr sz="280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353;p22">
                <a:extLst>
                  <a:ext uri="{FF2B5EF4-FFF2-40B4-BE49-F238E27FC236}">
                    <a16:creationId xmlns:a16="http://schemas.microsoft.com/office/drawing/2014/main" id="{7F9E90BA-1146-48C2-978A-BE105F8B083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76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sym typeface="Arial"/>
                  </a:rPr>
                  <a:t>–</a:t>
                </a:r>
                <a:endParaRPr lang="en-US" sz="280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0" name="Google Shape;3354;p22">
              <a:extLst>
                <a:ext uri="{FF2B5EF4-FFF2-40B4-BE49-F238E27FC236}">
                  <a16:creationId xmlns:a16="http://schemas.microsoft.com/office/drawing/2014/main" id="{614F82B9-DD3C-4C02-9390-A63F7856DEE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3" name="Google Shape;3355;p22">
            <a:extLst>
              <a:ext uri="{FF2B5EF4-FFF2-40B4-BE49-F238E27FC236}">
                <a16:creationId xmlns:a16="http://schemas.microsoft.com/office/drawing/2014/main" id="{58ED8063-7CE6-46FD-B350-C4AA0F0361B2}"/>
              </a:ext>
            </a:extLst>
          </p:cNvPr>
          <p:cNvGrpSpPr/>
          <p:nvPr/>
        </p:nvGrpSpPr>
        <p:grpSpPr>
          <a:xfrm>
            <a:off x="4443447" y="3665446"/>
            <a:ext cx="1147790" cy="1384995"/>
            <a:chOff x="1566470" y="2095726"/>
            <a:chExt cx="1147790" cy="1384995"/>
          </a:xfrm>
        </p:grpSpPr>
        <p:grpSp>
          <p:nvGrpSpPr>
            <p:cNvPr id="14" name="Google Shape;3356;p22">
              <a:extLst>
                <a:ext uri="{FF2B5EF4-FFF2-40B4-BE49-F238E27FC236}">
                  <a16:creationId xmlns:a16="http://schemas.microsoft.com/office/drawing/2014/main" id="{8605360E-4A92-49B9-A538-0B670A517BA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6" name="Google Shape;3357;p22">
                <a:extLst>
                  <a:ext uri="{FF2B5EF4-FFF2-40B4-BE49-F238E27FC236}">
                    <a16:creationId xmlns:a16="http://schemas.microsoft.com/office/drawing/2014/main" id="{55199538-57F2-4B4E-8318-B28ACC4384B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673</a:t>
                </a:r>
                <a:endParaRPr sz="280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280</a:t>
                </a:r>
                <a:endParaRPr sz="280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358;p22">
                <a:extLst>
                  <a:ext uri="{FF2B5EF4-FFF2-40B4-BE49-F238E27FC236}">
                    <a16:creationId xmlns:a16="http://schemas.microsoft.com/office/drawing/2014/main" id="{30354B7F-BFC7-4935-9BF4-3066F413898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sym typeface="Arial"/>
                  </a:rPr>
                  <a:t>–</a:t>
                </a:r>
                <a:endParaRPr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5" name="Google Shape;3359;p22">
              <a:extLst>
                <a:ext uri="{FF2B5EF4-FFF2-40B4-BE49-F238E27FC236}">
                  <a16:creationId xmlns:a16="http://schemas.microsoft.com/office/drawing/2014/main" id="{68FA6EAD-5F06-46CF-90D3-C251C454563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1" name="Google Shape;3360;p22">
            <a:extLst>
              <a:ext uri="{FF2B5EF4-FFF2-40B4-BE49-F238E27FC236}">
                <a16:creationId xmlns:a16="http://schemas.microsoft.com/office/drawing/2014/main" id="{20E58062-5254-4485-9018-3BB2AAEB6B5D}"/>
              </a:ext>
            </a:extLst>
          </p:cNvPr>
          <p:cNvGrpSpPr/>
          <p:nvPr/>
        </p:nvGrpSpPr>
        <p:grpSpPr>
          <a:xfrm>
            <a:off x="6954665" y="3665446"/>
            <a:ext cx="1147790" cy="1384995"/>
            <a:chOff x="1566470" y="2095726"/>
            <a:chExt cx="1147790" cy="1384995"/>
          </a:xfrm>
        </p:grpSpPr>
        <p:grpSp>
          <p:nvGrpSpPr>
            <p:cNvPr id="22" name="Google Shape;3361;p22">
              <a:extLst>
                <a:ext uri="{FF2B5EF4-FFF2-40B4-BE49-F238E27FC236}">
                  <a16:creationId xmlns:a16="http://schemas.microsoft.com/office/drawing/2014/main" id="{68A5487C-D82C-490B-9964-DE0FA8F1C6B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Google Shape;3362;p22">
                <a:extLst>
                  <a:ext uri="{FF2B5EF4-FFF2-40B4-BE49-F238E27FC236}">
                    <a16:creationId xmlns:a16="http://schemas.microsoft.com/office/drawing/2014/main" id="{21746DE4-567D-4456-AB0B-CA2F11508F2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484</a:t>
                </a:r>
                <a:endParaRPr sz="280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  75</a:t>
                </a:r>
                <a:endParaRPr sz="280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363;p22">
                <a:extLst>
                  <a:ext uri="{FF2B5EF4-FFF2-40B4-BE49-F238E27FC236}">
                    <a16:creationId xmlns:a16="http://schemas.microsoft.com/office/drawing/2014/main" id="{68876C10-72E1-4ABA-990F-C2DA406C8A6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sym typeface="Arial"/>
                  </a:rPr>
                  <a:t>–</a:t>
                </a:r>
                <a:endParaRPr lang="en-US" sz="280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3" name="Google Shape;3364;p22">
              <a:extLst>
                <a:ext uri="{FF2B5EF4-FFF2-40B4-BE49-F238E27FC236}">
                  <a16:creationId xmlns:a16="http://schemas.microsoft.com/office/drawing/2014/main" id="{5AC7982E-8CFF-4D4D-8AFE-059CAB74D731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" name="Google Shape;3365;p22">
            <a:extLst>
              <a:ext uri="{FF2B5EF4-FFF2-40B4-BE49-F238E27FC236}">
                <a16:creationId xmlns:a16="http://schemas.microsoft.com/office/drawing/2014/main" id="{BAA9BFD2-A675-489E-AE26-2A4A3550203D}"/>
              </a:ext>
            </a:extLst>
          </p:cNvPr>
          <p:cNvGrpSpPr/>
          <p:nvPr/>
        </p:nvGrpSpPr>
        <p:grpSpPr>
          <a:xfrm>
            <a:off x="9359190" y="3665446"/>
            <a:ext cx="1086830" cy="1384995"/>
            <a:chOff x="1627430" y="2095726"/>
            <a:chExt cx="1086830" cy="1384995"/>
          </a:xfrm>
        </p:grpSpPr>
        <p:grpSp>
          <p:nvGrpSpPr>
            <p:cNvPr id="27" name="Google Shape;3366;p22">
              <a:extLst>
                <a:ext uri="{FF2B5EF4-FFF2-40B4-BE49-F238E27FC236}">
                  <a16:creationId xmlns:a16="http://schemas.microsoft.com/office/drawing/2014/main" id="{5463D60B-A212-4CAF-B794-9D91258DDDE3}"/>
                </a:ext>
              </a:extLst>
            </p:cNvPr>
            <p:cNvGrpSpPr/>
            <p:nvPr/>
          </p:nvGrpSpPr>
          <p:grpSpPr>
            <a:xfrm>
              <a:off x="1627430" y="2095726"/>
              <a:ext cx="1086830" cy="1384995"/>
              <a:chOff x="1757971" y="2095726"/>
              <a:chExt cx="1086830" cy="1384995"/>
            </a:xfrm>
          </p:grpSpPr>
          <p:sp>
            <p:nvSpPr>
              <p:cNvPr id="29" name="Google Shape;3367;p22">
                <a:extLst>
                  <a:ext uri="{FF2B5EF4-FFF2-40B4-BE49-F238E27FC236}">
                    <a16:creationId xmlns:a16="http://schemas.microsoft.com/office/drawing/2014/main" id="{6A87F19F-3077-45D0-8EE2-66894B91BDB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161</a:t>
                </a:r>
                <a:endParaRPr sz="280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  90</a:t>
                </a:r>
                <a:endParaRPr sz="280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68;p22">
                <a:extLst>
                  <a:ext uri="{FF2B5EF4-FFF2-40B4-BE49-F238E27FC236}">
                    <a16:creationId xmlns:a16="http://schemas.microsoft.com/office/drawing/2014/main" id="{3AC25314-1A59-47D9-8550-9D613A1724C6}"/>
                  </a:ext>
                </a:extLst>
              </p:cNvPr>
              <p:cNvSpPr txBox="1"/>
              <p:nvPr/>
            </p:nvSpPr>
            <p:spPr>
              <a:xfrm>
                <a:off x="175797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bg1"/>
                    </a:solidFill>
                    <a:sym typeface="Arial"/>
                  </a:rPr>
                  <a:t>–</a:t>
                </a:r>
                <a:endParaRPr lang="en-US" sz="280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8" name="Google Shape;3369;p22">
              <a:extLst>
                <a:ext uri="{FF2B5EF4-FFF2-40B4-BE49-F238E27FC236}">
                  <a16:creationId xmlns:a16="http://schemas.microsoft.com/office/drawing/2014/main" id="{40830177-0BBC-4ABB-8BD2-1E0FF1F977C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1" name="Google Shape;3370;p22">
            <a:extLst>
              <a:ext uri="{FF2B5EF4-FFF2-40B4-BE49-F238E27FC236}">
                <a16:creationId xmlns:a16="http://schemas.microsoft.com/office/drawing/2014/main" id="{40286CCC-30A8-4F76-9797-53B2837F2683}"/>
              </a:ext>
            </a:extLst>
          </p:cNvPr>
          <p:cNvSpPr txBox="1"/>
          <p:nvPr/>
        </p:nvSpPr>
        <p:spPr>
          <a:xfrm>
            <a:off x="2183190" y="4821130"/>
            <a:ext cx="9100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218</a:t>
            </a:r>
            <a:endParaRPr sz="2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1;p22">
            <a:extLst>
              <a:ext uri="{FF2B5EF4-FFF2-40B4-BE49-F238E27FC236}">
                <a16:creationId xmlns:a16="http://schemas.microsoft.com/office/drawing/2014/main" id="{613D78AD-34AD-4E4E-8E6D-9A37F7101365}"/>
              </a:ext>
            </a:extLst>
          </p:cNvPr>
          <p:cNvSpPr txBox="1"/>
          <p:nvPr/>
        </p:nvSpPr>
        <p:spPr>
          <a:xfrm>
            <a:off x="4671219" y="4821130"/>
            <a:ext cx="8253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393</a:t>
            </a:r>
            <a:endParaRPr sz="2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72;p22">
            <a:extLst>
              <a:ext uri="{FF2B5EF4-FFF2-40B4-BE49-F238E27FC236}">
                <a16:creationId xmlns:a16="http://schemas.microsoft.com/office/drawing/2014/main" id="{3CD38F3B-860B-445E-8CA5-518F211C76A2}"/>
              </a:ext>
            </a:extLst>
          </p:cNvPr>
          <p:cNvSpPr txBox="1"/>
          <p:nvPr/>
        </p:nvSpPr>
        <p:spPr>
          <a:xfrm>
            <a:off x="7200899" y="4821130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409</a:t>
            </a:r>
            <a:endParaRPr sz="2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373;p22">
            <a:extLst>
              <a:ext uri="{FF2B5EF4-FFF2-40B4-BE49-F238E27FC236}">
                <a16:creationId xmlns:a16="http://schemas.microsoft.com/office/drawing/2014/main" id="{3AD1AC45-EDE5-4DB4-B72F-686AAC5E3B1D}"/>
              </a:ext>
            </a:extLst>
          </p:cNvPr>
          <p:cNvSpPr txBox="1"/>
          <p:nvPr/>
        </p:nvSpPr>
        <p:spPr>
          <a:xfrm>
            <a:off x="9545346" y="4821130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71</a:t>
            </a:r>
            <a:endParaRPr sz="2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67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1005603" y="726632"/>
            <a:ext cx="6926032" cy="707846"/>
            <a:chOff x="1183343" y="1457695"/>
            <a:chExt cx="6926032" cy="707846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57695"/>
              <a:ext cx="630461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</a:rPr>
                <a:t>Tìm chữ số thích hợp.</a:t>
              </a:r>
              <a:endParaRPr sz="28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2</a:t>
              </a:r>
              <a:endParaRPr/>
            </a:p>
          </p:txBody>
        </p:sp>
      </p:grpSp>
      <p:grpSp>
        <p:nvGrpSpPr>
          <p:cNvPr id="25" name="Google Shape;3381;p23">
            <a:extLst>
              <a:ext uri="{FF2B5EF4-FFF2-40B4-BE49-F238E27FC236}">
                <a16:creationId xmlns:a16="http://schemas.microsoft.com/office/drawing/2014/main" id="{88A61F55-4A11-4911-95D0-305D4FAF6CD3}"/>
              </a:ext>
            </a:extLst>
          </p:cNvPr>
          <p:cNvGrpSpPr/>
          <p:nvPr/>
        </p:nvGrpSpPr>
        <p:grpSpPr>
          <a:xfrm>
            <a:off x="1314656" y="1886642"/>
            <a:ext cx="1969573" cy="2123658"/>
            <a:chOff x="1566470" y="2095726"/>
            <a:chExt cx="1147790" cy="2123658"/>
          </a:xfrm>
        </p:grpSpPr>
        <p:grpSp>
          <p:nvGrpSpPr>
            <p:cNvPr id="26" name="Google Shape;3382;p23">
              <a:extLst>
                <a:ext uri="{FF2B5EF4-FFF2-40B4-BE49-F238E27FC236}">
                  <a16:creationId xmlns:a16="http://schemas.microsoft.com/office/drawing/2014/main" id="{34691F18-21F0-4E58-AB2B-979EE2F611A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8" name="Google Shape;3383;p23">
                <a:extLst>
                  <a:ext uri="{FF2B5EF4-FFF2-40B4-BE49-F238E27FC236}">
                    <a16:creationId xmlns:a16="http://schemas.microsoft.com/office/drawing/2014/main" id="{BFEDDBF3-064E-4E49-8D4D-C72BC14ADFA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rgbClr val="0C0C0C"/>
                    </a:solidFill>
                    <a:latin typeface="Arial"/>
                    <a:ea typeface="Arial"/>
                    <a:cs typeface="Arial"/>
                    <a:sym typeface="Arial"/>
                  </a:rPr>
                  <a:t>5 5 2</a:t>
                </a:r>
                <a:endParaRPr sz="4400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0 8</a:t>
                </a:r>
                <a:endParaRPr sz="44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384;p23">
                <a:extLst>
                  <a:ext uri="{FF2B5EF4-FFF2-40B4-BE49-F238E27FC236}">
                    <a16:creationId xmlns:a16="http://schemas.microsoft.com/office/drawing/2014/main" id="{8C9CC16D-2281-47B6-ADFC-21912D00884A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/>
              </a:p>
            </p:txBody>
          </p:sp>
        </p:grpSp>
        <p:cxnSp>
          <p:nvCxnSpPr>
            <p:cNvPr id="27" name="Google Shape;3385;p23">
              <a:extLst>
                <a:ext uri="{FF2B5EF4-FFF2-40B4-BE49-F238E27FC236}">
                  <a16:creationId xmlns:a16="http://schemas.microsoft.com/office/drawing/2014/main" id="{0EDE54AA-97F6-451C-8A9F-0F70FD99C3E6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0" name="Google Shape;3386;p23">
            <a:extLst>
              <a:ext uri="{FF2B5EF4-FFF2-40B4-BE49-F238E27FC236}">
                <a16:creationId xmlns:a16="http://schemas.microsoft.com/office/drawing/2014/main" id="{EB9A5012-0579-4A0F-B307-801CB4CFE18B}"/>
              </a:ext>
            </a:extLst>
          </p:cNvPr>
          <p:cNvSpPr txBox="1"/>
          <p:nvPr/>
        </p:nvSpPr>
        <p:spPr>
          <a:xfrm>
            <a:off x="1722645" y="3863094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3 4 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4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387;p23">
            <a:extLst>
              <a:ext uri="{FF2B5EF4-FFF2-40B4-BE49-F238E27FC236}">
                <a16:creationId xmlns:a16="http://schemas.microsoft.com/office/drawing/2014/main" id="{D068109D-25EE-43E9-B92E-F6F43DB8E2DF}"/>
              </a:ext>
            </a:extLst>
          </p:cNvPr>
          <p:cNvSpPr/>
          <p:nvPr/>
        </p:nvSpPr>
        <p:spPr>
          <a:xfrm>
            <a:off x="1656145" y="31764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388;p23">
            <a:extLst>
              <a:ext uri="{FF2B5EF4-FFF2-40B4-BE49-F238E27FC236}">
                <a16:creationId xmlns:a16="http://schemas.microsoft.com/office/drawing/2014/main" id="{736A6A9C-E3E8-42E1-9708-C18DD97A9A68}"/>
              </a:ext>
            </a:extLst>
          </p:cNvPr>
          <p:cNvSpPr/>
          <p:nvPr/>
        </p:nvSpPr>
        <p:spPr>
          <a:xfrm>
            <a:off x="2612612" y="415007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Google Shape;3389;p23">
            <a:extLst>
              <a:ext uri="{FF2B5EF4-FFF2-40B4-BE49-F238E27FC236}">
                <a16:creationId xmlns:a16="http://schemas.microsoft.com/office/drawing/2014/main" id="{930DB737-9C7A-49D1-9ABD-E6A3E02FE343}"/>
              </a:ext>
            </a:extLst>
          </p:cNvPr>
          <p:cNvGrpSpPr/>
          <p:nvPr/>
        </p:nvGrpSpPr>
        <p:grpSpPr>
          <a:xfrm>
            <a:off x="4060630" y="1886642"/>
            <a:ext cx="1969573" cy="2123658"/>
            <a:chOff x="1566470" y="2095726"/>
            <a:chExt cx="1147790" cy="2123658"/>
          </a:xfrm>
        </p:grpSpPr>
        <p:grpSp>
          <p:nvGrpSpPr>
            <p:cNvPr id="51" name="Google Shape;3390;p23">
              <a:extLst>
                <a:ext uri="{FF2B5EF4-FFF2-40B4-BE49-F238E27FC236}">
                  <a16:creationId xmlns:a16="http://schemas.microsoft.com/office/drawing/2014/main" id="{27C36098-EECC-429A-8735-FBA5A229390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53" name="Google Shape;3391;p23">
                <a:extLst>
                  <a:ext uri="{FF2B5EF4-FFF2-40B4-BE49-F238E27FC236}">
                    <a16:creationId xmlns:a16="http://schemas.microsoft.com/office/drawing/2014/main" id="{10CF13CE-D9C6-4E06-9048-D9D3FCCED98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7 2 9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1 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44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92;p23">
                <a:extLst>
                  <a:ext uri="{FF2B5EF4-FFF2-40B4-BE49-F238E27FC236}">
                    <a16:creationId xmlns:a16="http://schemas.microsoft.com/office/drawing/2014/main" id="{F9E61E3B-715A-440B-8627-79578B99C784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 lang="en-US" sz="4400"/>
              </a:p>
            </p:txBody>
          </p:sp>
        </p:grpSp>
        <p:cxnSp>
          <p:nvCxnSpPr>
            <p:cNvPr id="52" name="Google Shape;3393;p23">
              <a:extLst>
                <a:ext uri="{FF2B5EF4-FFF2-40B4-BE49-F238E27FC236}">
                  <a16:creationId xmlns:a16="http://schemas.microsoft.com/office/drawing/2014/main" id="{9958C9F8-DDBF-4753-A69A-292C6DE243C8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5" name="Google Shape;3394;p23">
            <a:extLst>
              <a:ext uri="{FF2B5EF4-FFF2-40B4-BE49-F238E27FC236}">
                <a16:creationId xmlns:a16="http://schemas.microsoft.com/office/drawing/2014/main" id="{73F3CF6F-E963-4D1F-A590-D47A515D0A41}"/>
              </a:ext>
            </a:extLst>
          </p:cNvPr>
          <p:cNvSpPr txBox="1"/>
          <p:nvPr/>
        </p:nvSpPr>
        <p:spPr>
          <a:xfrm>
            <a:off x="4468619" y="3863094"/>
            <a:ext cx="156158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5 6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sz="44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3395;p23">
            <a:extLst>
              <a:ext uri="{FF2B5EF4-FFF2-40B4-BE49-F238E27FC236}">
                <a16:creationId xmlns:a16="http://schemas.microsoft.com/office/drawing/2014/main" id="{A5DED446-484B-4A2B-8B13-C0864020AE3B}"/>
              </a:ext>
            </a:extLst>
          </p:cNvPr>
          <p:cNvSpPr/>
          <p:nvPr/>
        </p:nvSpPr>
        <p:spPr>
          <a:xfrm>
            <a:off x="4375709" y="317646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3396;p23">
            <a:extLst>
              <a:ext uri="{FF2B5EF4-FFF2-40B4-BE49-F238E27FC236}">
                <a16:creationId xmlns:a16="http://schemas.microsoft.com/office/drawing/2014/main" id="{9D2A9D43-AA38-443E-9450-11C307AF2C0B}"/>
              </a:ext>
            </a:extLst>
          </p:cNvPr>
          <p:cNvSpPr/>
          <p:nvPr/>
        </p:nvSpPr>
        <p:spPr>
          <a:xfrm>
            <a:off x="5369748" y="4150075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3397;p23">
            <a:extLst>
              <a:ext uri="{FF2B5EF4-FFF2-40B4-BE49-F238E27FC236}">
                <a16:creationId xmlns:a16="http://schemas.microsoft.com/office/drawing/2014/main" id="{5671CE66-C2CD-4EC4-BEA2-787241A462E4}"/>
              </a:ext>
            </a:extLst>
          </p:cNvPr>
          <p:cNvGrpSpPr/>
          <p:nvPr/>
        </p:nvGrpSpPr>
        <p:grpSpPr>
          <a:xfrm>
            <a:off x="6799567" y="1886642"/>
            <a:ext cx="1969573" cy="2123658"/>
            <a:chOff x="1566470" y="2095726"/>
            <a:chExt cx="1147790" cy="2123658"/>
          </a:xfrm>
        </p:grpSpPr>
        <p:grpSp>
          <p:nvGrpSpPr>
            <p:cNvPr id="59" name="Google Shape;3398;p23">
              <a:extLst>
                <a:ext uri="{FF2B5EF4-FFF2-40B4-BE49-F238E27FC236}">
                  <a16:creationId xmlns:a16="http://schemas.microsoft.com/office/drawing/2014/main" id="{D332A750-95A5-49E9-97BE-467915903B3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61" name="Google Shape;3399;p23">
                <a:extLst>
                  <a:ext uri="{FF2B5EF4-FFF2-40B4-BE49-F238E27FC236}">
                    <a16:creationId xmlns:a16="http://schemas.microsoft.com/office/drawing/2014/main" id="{2F97C985-875A-4B5C-8E81-BBA261A118D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6 2 6</a:t>
                </a:r>
                <a:endParaRPr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1 9</a:t>
                </a:r>
                <a:endParaRPr sz="44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00;p23">
                <a:extLst>
                  <a:ext uri="{FF2B5EF4-FFF2-40B4-BE49-F238E27FC236}">
                    <a16:creationId xmlns:a16="http://schemas.microsoft.com/office/drawing/2014/main" id="{906569FC-E22D-4C8B-BA7A-F5D7172AA8F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 lang="en-US" sz="4400"/>
              </a:p>
            </p:txBody>
          </p:sp>
        </p:grpSp>
        <p:cxnSp>
          <p:nvCxnSpPr>
            <p:cNvPr id="60" name="Google Shape;3401;p23">
              <a:extLst>
                <a:ext uri="{FF2B5EF4-FFF2-40B4-BE49-F238E27FC236}">
                  <a16:creationId xmlns:a16="http://schemas.microsoft.com/office/drawing/2014/main" id="{EA01F0D0-F5F1-4D19-8C1F-CF489C5958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3" name="Google Shape;3402;p23">
            <a:extLst>
              <a:ext uri="{FF2B5EF4-FFF2-40B4-BE49-F238E27FC236}">
                <a16:creationId xmlns:a16="http://schemas.microsoft.com/office/drawing/2014/main" id="{DA22CBAF-4937-440C-B30D-2BE7C61D8B6B}"/>
              </a:ext>
            </a:extLst>
          </p:cNvPr>
          <p:cNvSpPr txBox="1"/>
          <p:nvPr/>
        </p:nvSpPr>
        <p:spPr>
          <a:xfrm>
            <a:off x="7207556" y="3863094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0 </a:t>
            </a: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3403;p23">
            <a:extLst>
              <a:ext uri="{FF2B5EF4-FFF2-40B4-BE49-F238E27FC236}">
                <a16:creationId xmlns:a16="http://schemas.microsoft.com/office/drawing/2014/main" id="{3E3F36F5-BCC5-48C7-A581-E000A378D175}"/>
              </a:ext>
            </a:extLst>
          </p:cNvPr>
          <p:cNvSpPr/>
          <p:nvPr/>
        </p:nvSpPr>
        <p:spPr>
          <a:xfrm>
            <a:off x="7094223" y="31764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3404;p23">
            <a:extLst>
              <a:ext uri="{FF2B5EF4-FFF2-40B4-BE49-F238E27FC236}">
                <a16:creationId xmlns:a16="http://schemas.microsoft.com/office/drawing/2014/main" id="{EA0BF805-3FAC-4E6E-BA7D-57C1EDE31AB6}"/>
              </a:ext>
            </a:extLst>
          </p:cNvPr>
          <p:cNvSpPr/>
          <p:nvPr/>
        </p:nvSpPr>
        <p:spPr>
          <a:xfrm>
            <a:off x="7619269" y="415749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3405;p23">
            <a:extLst>
              <a:ext uri="{FF2B5EF4-FFF2-40B4-BE49-F238E27FC236}">
                <a16:creationId xmlns:a16="http://schemas.microsoft.com/office/drawing/2014/main" id="{16B5BD44-7265-4278-A8B4-209C1708A61F}"/>
              </a:ext>
            </a:extLst>
          </p:cNvPr>
          <p:cNvGrpSpPr/>
          <p:nvPr/>
        </p:nvGrpSpPr>
        <p:grpSpPr>
          <a:xfrm>
            <a:off x="9608081" y="1886642"/>
            <a:ext cx="1969573" cy="2123658"/>
            <a:chOff x="1566470" y="2095726"/>
            <a:chExt cx="1147790" cy="2123658"/>
          </a:xfrm>
        </p:grpSpPr>
        <p:grpSp>
          <p:nvGrpSpPr>
            <p:cNvPr id="67" name="Google Shape;3406;p23">
              <a:extLst>
                <a:ext uri="{FF2B5EF4-FFF2-40B4-BE49-F238E27FC236}">
                  <a16:creationId xmlns:a16="http://schemas.microsoft.com/office/drawing/2014/main" id="{DED2635E-8310-44FD-AD15-F856D0F07EF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69" name="Google Shape;3407;p23">
                <a:extLst>
                  <a:ext uri="{FF2B5EF4-FFF2-40B4-BE49-F238E27FC236}">
                    <a16:creationId xmlns:a16="http://schemas.microsoft.com/office/drawing/2014/main" id="{714508B9-E344-4EBD-8054-8EFFF5B0147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7 5 4</a:t>
                </a:r>
                <a:endParaRPr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5 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6 3</a:t>
                </a:r>
                <a:endParaRPr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8;p23">
                <a:extLst>
                  <a:ext uri="{FF2B5EF4-FFF2-40B4-BE49-F238E27FC236}">
                    <a16:creationId xmlns:a16="http://schemas.microsoft.com/office/drawing/2014/main" id="{77700A83-CBDD-40E6-B148-0EF3258584F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 lang="en-US" sz="4400"/>
              </a:p>
            </p:txBody>
          </p:sp>
        </p:grpSp>
        <p:cxnSp>
          <p:nvCxnSpPr>
            <p:cNvPr id="68" name="Google Shape;3409;p23">
              <a:extLst>
                <a:ext uri="{FF2B5EF4-FFF2-40B4-BE49-F238E27FC236}">
                  <a16:creationId xmlns:a16="http://schemas.microsoft.com/office/drawing/2014/main" id="{5E0FEBC6-C7DF-4B14-9322-6416BF999940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1" name="Google Shape;3410;p23">
            <a:extLst>
              <a:ext uri="{FF2B5EF4-FFF2-40B4-BE49-F238E27FC236}">
                <a16:creationId xmlns:a16="http://schemas.microsoft.com/office/drawing/2014/main" id="{38B0A6B5-DC69-49BC-9510-BED0B139184A}"/>
              </a:ext>
            </a:extLst>
          </p:cNvPr>
          <p:cNvSpPr txBox="1"/>
          <p:nvPr/>
        </p:nvSpPr>
        <p:spPr>
          <a:xfrm>
            <a:off x="10016070" y="3863094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9 </a:t>
            </a: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3411;p23">
            <a:extLst>
              <a:ext uri="{FF2B5EF4-FFF2-40B4-BE49-F238E27FC236}">
                <a16:creationId xmlns:a16="http://schemas.microsoft.com/office/drawing/2014/main" id="{0F1B2EE6-B863-4729-A9ED-AF28E29EE3E8}"/>
              </a:ext>
            </a:extLst>
          </p:cNvPr>
          <p:cNvSpPr/>
          <p:nvPr/>
        </p:nvSpPr>
        <p:spPr>
          <a:xfrm>
            <a:off x="9902737" y="31764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3412;p23">
            <a:extLst>
              <a:ext uri="{FF2B5EF4-FFF2-40B4-BE49-F238E27FC236}">
                <a16:creationId xmlns:a16="http://schemas.microsoft.com/office/drawing/2014/main" id="{49635202-CFEA-4918-BAC0-FFA7A7D6772F}"/>
              </a:ext>
            </a:extLst>
          </p:cNvPr>
          <p:cNvSpPr/>
          <p:nvPr/>
        </p:nvSpPr>
        <p:spPr>
          <a:xfrm>
            <a:off x="10419268" y="410819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8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406033" y="531948"/>
            <a:ext cx="11567496" cy="660916"/>
            <a:chOff x="1183343" y="1464304"/>
            <a:chExt cx="11567496" cy="660916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753931" y="1540485"/>
              <a:ext cx="1099690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Kết quả của mỗi phép tính tương ứng với một chữ cái sau:</a:t>
              </a: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3</a:t>
              </a:r>
              <a:endParaRPr/>
            </a:p>
          </p:txBody>
        </p:sp>
      </p:grpSp>
      <p:graphicFrame>
        <p:nvGraphicFramePr>
          <p:cNvPr id="37" name="Google Shape;3420;p24">
            <a:extLst>
              <a:ext uri="{FF2B5EF4-FFF2-40B4-BE49-F238E27FC236}">
                <a16:creationId xmlns:a16="http://schemas.microsoft.com/office/drawing/2014/main" id="{38BE8044-C2E2-44BA-BEF7-B262CB2DB2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361517"/>
              </p:ext>
            </p:extLst>
          </p:nvPr>
        </p:nvGraphicFramePr>
        <p:xfrm>
          <a:off x="1747659" y="1752826"/>
          <a:ext cx="8666500" cy="10363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6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521 – 140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145 – 38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1 000 – 600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231+ 427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Google Shape;3421;p24">
            <a:extLst>
              <a:ext uri="{FF2B5EF4-FFF2-40B4-BE49-F238E27FC236}">
                <a16:creationId xmlns:a16="http://schemas.microsoft.com/office/drawing/2014/main" id="{52D3FF04-A086-4FBF-A30F-474C7A215FE3}"/>
              </a:ext>
            </a:extLst>
          </p:cNvPr>
          <p:cNvSpPr txBox="1"/>
          <p:nvPr/>
        </p:nvSpPr>
        <p:spPr>
          <a:xfrm>
            <a:off x="1462376" y="3317815"/>
            <a:ext cx="951990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 kết quả của mỗi phép tính rồi tìm chữ cái tương ứng với kết quả đó để giải ô chữ sau: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422;p24" descr="Screen Clipping">
            <a:extLst>
              <a:ext uri="{FF2B5EF4-FFF2-40B4-BE49-F238E27FC236}">
                <a16:creationId xmlns:a16="http://schemas.microsoft.com/office/drawing/2014/main" id="{DDE97AB4-C9B2-40DD-85BD-10274C84C8B4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1873" y="4385469"/>
            <a:ext cx="10458073" cy="159326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3423;p24">
            <a:extLst>
              <a:ext uri="{FF2B5EF4-FFF2-40B4-BE49-F238E27FC236}">
                <a16:creationId xmlns:a16="http://schemas.microsoft.com/office/drawing/2014/main" id="{C70404DA-0F1D-40EA-9464-92F5E1698A82}"/>
              </a:ext>
            </a:extLst>
          </p:cNvPr>
          <p:cNvSpPr txBox="1"/>
          <p:nvPr/>
        </p:nvSpPr>
        <p:spPr>
          <a:xfrm>
            <a:off x="2907335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= 381</a:t>
            </a:r>
            <a:endParaRPr sz="2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424;p24">
            <a:extLst>
              <a:ext uri="{FF2B5EF4-FFF2-40B4-BE49-F238E27FC236}">
                <a16:creationId xmlns:a16="http://schemas.microsoft.com/office/drawing/2014/main" id="{EA400925-7AD4-4EE4-9D9E-295E9E3B8C16}"/>
              </a:ext>
            </a:extLst>
          </p:cNvPr>
          <p:cNvSpPr txBox="1"/>
          <p:nvPr/>
        </p:nvSpPr>
        <p:spPr>
          <a:xfrm>
            <a:off x="5098912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= 107</a:t>
            </a:r>
            <a:endParaRPr sz="2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425;p24">
            <a:extLst>
              <a:ext uri="{FF2B5EF4-FFF2-40B4-BE49-F238E27FC236}">
                <a16:creationId xmlns:a16="http://schemas.microsoft.com/office/drawing/2014/main" id="{A34BEE22-A289-406A-B221-62D5B0780F75}"/>
              </a:ext>
            </a:extLst>
          </p:cNvPr>
          <p:cNvSpPr txBox="1"/>
          <p:nvPr/>
        </p:nvSpPr>
        <p:spPr>
          <a:xfrm>
            <a:off x="7208940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= 400</a:t>
            </a:r>
            <a:endParaRPr sz="2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426;p24">
            <a:extLst>
              <a:ext uri="{FF2B5EF4-FFF2-40B4-BE49-F238E27FC236}">
                <a16:creationId xmlns:a16="http://schemas.microsoft.com/office/drawing/2014/main" id="{E9C0EAFE-4F28-402E-B03B-DE2825E9A781}"/>
              </a:ext>
            </a:extLst>
          </p:cNvPr>
          <p:cNvSpPr txBox="1"/>
          <p:nvPr/>
        </p:nvSpPr>
        <p:spPr>
          <a:xfrm>
            <a:off x="9386099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= 658</a:t>
            </a:r>
            <a:endParaRPr sz="2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427;p24">
            <a:extLst>
              <a:ext uri="{FF2B5EF4-FFF2-40B4-BE49-F238E27FC236}">
                <a16:creationId xmlns:a16="http://schemas.microsoft.com/office/drawing/2014/main" id="{F7E41E01-FA31-4891-8610-3CE655881249}"/>
              </a:ext>
            </a:extLst>
          </p:cNvPr>
          <p:cNvSpPr txBox="1"/>
          <p:nvPr/>
        </p:nvSpPr>
        <p:spPr>
          <a:xfrm>
            <a:off x="2618027" y="2325758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428;p24">
            <a:extLst>
              <a:ext uri="{FF2B5EF4-FFF2-40B4-BE49-F238E27FC236}">
                <a16:creationId xmlns:a16="http://schemas.microsoft.com/office/drawing/2014/main" id="{BFD02F13-8CF2-4E1B-9D56-2886EEDC82EB}"/>
              </a:ext>
            </a:extLst>
          </p:cNvPr>
          <p:cNvSpPr txBox="1"/>
          <p:nvPr/>
        </p:nvSpPr>
        <p:spPr>
          <a:xfrm>
            <a:off x="4795187" y="2325758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429;p24">
            <a:extLst>
              <a:ext uri="{FF2B5EF4-FFF2-40B4-BE49-F238E27FC236}">
                <a16:creationId xmlns:a16="http://schemas.microsoft.com/office/drawing/2014/main" id="{2340A761-48FE-4FFE-B2C5-EF8F48EB4820}"/>
              </a:ext>
            </a:extLst>
          </p:cNvPr>
          <p:cNvSpPr txBox="1"/>
          <p:nvPr/>
        </p:nvSpPr>
        <p:spPr>
          <a:xfrm>
            <a:off x="6868467" y="2325758"/>
            <a:ext cx="463588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430;p24">
            <a:extLst>
              <a:ext uri="{FF2B5EF4-FFF2-40B4-BE49-F238E27FC236}">
                <a16:creationId xmlns:a16="http://schemas.microsoft.com/office/drawing/2014/main" id="{C77073AE-580C-415F-BF21-64AA6BD7D377}"/>
              </a:ext>
            </a:extLst>
          </p:cNvPr>
          <p:cNvSpPr txBox="1"/>
          <p:nvPr/>
        </p:nvSpPr>
        <p:spPr>
          <a:xfrm>
            <a:off x="9106410" y="2325758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3427;p24">
            <a:extLst>
              <a:ext uri="{FF2B5EF4-FFF2-40B4-BE49-F238E27FC236}">
                <a16:creationId xmlns:a16="http://schemas.microsoft.com/office/drawing/2014/main" id="{AD423FD0-3B71-44BB-B7B8-87B9EBAB743D}"/>
              </a:ext>
            </a:extLst>
          </p:cNvPr>
          <p:cNvSpPr txBox="1"/>
          <p:nvPr/>
        </p:nvSpPr>
        <p:spPr>
          <a:xfrm>
            <a:off x="8081936" y="5289009"/>
            <a:ext cx="444352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3427;p24">
            <a:extLst>
              <a:ext uri="{FF2B5EF4-FFF2-40B4-BE49-F238E27FC236}">
                <a16:creationId xmlns:a16="http://schemas.microsoft.com/office/drawing/2014/main" id="{B041C5A1-407B-4ED0-A90C-C8D83BD74BA0}"/>
              </a:ext>
            </a:extLst>
          </p:cNvPr>
          <p:cNvSpPr txBox="1"/>
          <p:nvPr/>
        </p:nvSpPr>
        <p:spPr>
          <a:xfrm>
            <a:off x="2508703" y="5289009"/>
            <a:ext cx="386897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3427;p24">
            <a:extLst>
              <a:ext uri="{FF2B5EF4-FFF2-40B4-BE49-F238E27FC236}">
                <a16:creationId xmlns:a16="http://schemas.microsoft.com/office/drawing/2014/main" id="{7251A169-E45F-46E4-BFEF-B763F9961C96}"/>
              </a:ext>
            </a:extLst>
          </p:cNvPr>
          <p:cNvSpPr txBox="1"/>
          <p:nvPr/>
        </p:nvSpPr>
        <p:spPr>
          <a:xfrm>
            <a:off x="4754138" y="5289009"/>
            <a:ext cx="386897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3427;p24">
            <a:extLst>
              <a:ext uri="{FF2B5EF4-FFF2-40B4-BE49-F238E27FC236}">
                <a16:creationId xmlns:a16="http://schemas.microsoft.com/office/drawing/2014/main" id="{4D53EF1D-1EFC-4C48-AFED-0A2DF8BB2E42}"/>
              </a:ext>
            </a:extLst>
          </p:cNvPr>
          <p:cNvSpPr txBox="1"/>
          <p:nvPr/>
        </p:nvSpPr>
        <p:spPr>
          <a:xfrm>
            <a:off x="5901963" y="5289009"/>
            <a:ext cx="386897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3427;p24">
            <a:extLst>
              <a:ext uri="{FF2B5EF4-FFF2-40B4-BE49-F238E27FC236}">
                <a16:creationId xmlns:a16="http://schemas.microsoft.com/office/drawing/2014/main" id="{418219BD-542C-4715-9815-D8E63CC29966}"/>
              </a:ext>
            </a:extLst>
          </p:cNvPr>
          <p:cNvSpPr txBox="1"/>
          <p:nvPr/>
        </p:nvSpPr>
        <p:spPr>
          <a:xfrm>
            <a:off x="3264788" y="6045900"/>
            <a:ext cx="5841622" cy="6771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TRUNG THỰC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4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1183273" y="576518"/>
            <a:ext cx="11567496" cy="660916"/>
            <a:chOff x="1183343" y="1464304"/>
            <a:chExt cx="11567496" cy="660916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753931" y="1540485"/>
              <a:ext cx="1099690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Tìm cây nấm cho mỗi bạn nhím.</a:t>
              </a:r>
              <a:endParaRPr lang="vi-V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4</a:t>
              </a:r>
              <a:endParaRPr/>
            </a:p>
          </p:txBody>
        </p:sp>
      </p:grpSp>
      <p:pic>
        <p:nvPicPr>
          <p:cNvPr id="21" name="Google Shape;3438;p25" descr="Screen Clipping">
            <a:extLst>
              <a:ext uri="{FF2B5EF4-FFF2-40B4-BE49-F238E27FC236}">
                <a16:creationId xmlns:a16="http://schemas.microsoft.com/office/drawing/2014/main" id="{A2F62C3B-6C1F-45E7-8697-9DED4BBE9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7398" y="1733824"/>
            <a:ext cx="10831785" cy="4819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3439;p25">
            <a:extLst>
              <a:ext uri="{FF2B5EF4-FFF2-40B4-BE49-F238E27FC236}">
                <a16:creationId xmlns:a16="http://schemas.microsoft.com/office/drawing/2014/main" id="{3B4621E6-BC27-4569-8B5B-7F238EBBAEA0}"/>
              </a:ext>
            </a:extLst>
          </p:cNvPr>
          <p:cNvCxnSpPr>
            <a:cxnSpLocks/>
          </p:cNvCxnSpPr>
          <p:nvPr/>
        </p:nvCxnSpPr>
        <p:spPr>
          <a:xfrm flipH="1">
            <a:off x="4297680" y="2788920"/>
            <a:ext cx="5518904" cy="230124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3440;p25">
            <a:extLst>
              <a:ext uri="{FF2B5EF4-FFF2-40B4-BE49-F238E27FC236}">
                <a16:creationId xmlns:a16="http://schemas.microsoft.com/office/drawing/2014/main" id="{1B021650-6084-400F-8676-A1F80D4AEF88}"/>
              </a:ext>
            </a:extLst>
          </p:cNvPr>
          <p:cNvCxnSpPr/>
          <p:nvPr/>
        </p:nvCxnSpPr>
        <p:spPr>
          <a:xfrm>
            <a:off x="7502434" y="3429000"/>
            <a:ext cx="2690949" cy="163400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4E8CCD4B-8766-4B7E-B614-5082DA902380}"/>
              </a:ext>
            </a:extLst>
          </p:cNvPr>
          <p:cNvSpPr/>
          <p:nvPr/>
        </p:nvSpPr>
        <p:spPr>
          <a:xfrm>
            <a:off x="2345254" y="5090160"/>
            <a:ext cx="582285" cy="3505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DC5B55-4BA2-49B9-AF98-2DEB3B3BFB88}"/>
              </a:ext>
            </a:extLst>
          </p:cNvPr>
          <p:cNvSpPr/>
          <p:nvPr/>
        </p:nvSpPr>
        <p:spPr>
          <a:xfrm>
            <a:off x="11032054" y="5824301"/>
            <a:ext cx="582285" cy="35052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20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86;p6">
            <a:extLst>
              <a:ext uri="{FF2B5EF4-FFF2-40B4-BE49-F238E27FC236}">
                <a16:creationId xmlns:a16="http://schemas.microsoft.com/office/drawing/2014/main" id="{373586F3-C0AF-4101-A141-A620AA469371}"/>
              </a:ext>
            </a:extLst>
          </p:cNvPr>
          <p:cNvGrpSpPr/>
          <p:nvPr/>
        </p:nvGrpSpPr>
        <p:grpSpPr>
          <a:xfrm>
            <a:off x="606655" y="426458"/>
            <a:ext cx="10605988" cy="581353"/>
            <a:chOff x="1183343" y="1464304"/>
            <a:chExt cx="10605988" cy="58135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id="{28B16FDE-99ED-4D76-9864-59C2EF8B97C3}"/>
                </a:ext>
              </a:extLst>
            </p:cNvPr>
            <p:cNvSpPr txBox="1"/>
            <p:nvPr/>
          </p:nvSpPr>
          <p:spPr>
            <a:xfrm>
              <a:off x="1834539" y="1522477"/>
              <a:ext cx="9954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độ cao của một số núi ở Việt Nam như sau:</a:t>
              </a: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id="{9720401E-C4A5-4286-8C98-0490A01AEB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aphicFrame>
        <p:nvGraphicFramePr>
          <p:cNvPr id="28" name="Google Shape;3448;p26">
            <a:extLst>
              <a:ext uri="{FF2B5EF4-FFF2-40B4-BE49-F238E27FC236}">
                <a16:creationId xmlns:a16="http://schemas.microsoft.com/office/drawing/2014/main" id="{F3B49740-6064-4740-A5DE-590CDB0BDDD0}"/>
              </a:ext>
            </a:extLst>
          </p:cNvPr>
          <p:cNvGraphicFramePr/>
          <p:nvPr/>
        </p:nvGraphicFramePr>
        <p:xfrm>
          <a:off x="764742" y="1502348"/>
          <a:ext cx="5374800" cy="4129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986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705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–Huế)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107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Sơn Trà (Đà Nẵng)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696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Google Shape;4387;p6">
            <a:extLst>
              <a:ext uri="{FF2B5EF4-FFF2-40B4-BE49-F238E27FC236}">
                <a16:creationId xmlns:a16="http://schemas.microsoft.com/office/drawing/2014/main" id="{2775829E-950F-42DD-BE40-627D04D2FE9B}"/>
              </a:ext>
            </a:extLst>
          </p:cNvPr>
          <p:cNvSpPr txBox="1"/>
          <p:nvPr/>
        </p:nvSpPr>
        <p:spPr>
          <a:xfrm>
            <a:off x="6235247" y="1420988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Trong các núi đó, núi nào cao nhất, núi nào thấp nhất?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387;p6">
            <a:extLst>
              <a:ext uri="{FF2B5EF4-FFF2-40B4-BE49-F238E27FC236}">
                <a16:creationId xmlns:a16="http://schemas.microsoft.com/office/drawing/2014/main" id="{F9AA48BC-3083-4A28-A473-529DA799DE43}"/>
              </a:ext>
            </a:extLst>
          </p:cNvPr>
          <p:cNvSpPr txBox="1"/>
          <p:nvPr/>
        </p:nvSpPr>
        <p:spPr>
          <a:xfrm>
            <a:off x="6235247" y="2788233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Núi Bà Đen cao hơn núi Cấm bao nhiêu mét?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387;p6">
            <a:extLst>
              <a:ext uri="{FF2B5EF4-FFF2-40B4-BE49-F238E27FC236}">
                <a16:creationId xmlns:a16="http://schemas.microsoft.com/office/drawing/2014/main" id="{9A2024FA-7646-4E11-9A51-5D32279AC703}"/>
              </a:ext>
            </a:extLst>
          </p:cNvPr>
          <p:cNvSpPr txBox="1"/>
          <p:nvPr/>
        </p:nvSpPr>
        <p:spPr>
          <a:xfrm>
            <a:off x="6235247" y="3952198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c) Núi Ngự Bình thấp hơn núi Sơn Trà bao nhiều mét? 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097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86;p6">
            <a:extLst>
              <a:ext uri="{FF2B5EF4-FFF2-40B4-BE49-F238E27FC236}">
                <a16:creationId xmlns:a16="http://schemas.microsoft.com/office/drawing/2014/main" id="{373586F3-C0AF-4101-A141-A620AA469371}"/>
              </a:ext>
            </a:extLst>
          </p:cNvPr>
          <p:cNvGrpSpPr/>
          <p:nvPr/>
        </p:nvGrpSpPr>
        <p:grpSpPr>
          <a:xfrm>
            <a:off x="606655" y="426458"/>
            <a:ext cx="10605988" cy="581353"/>
            <a:chOff x="1183343" y="1464304"/>
            <a:chExt cx="10605988" cy="58135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id="{28B16FDE-99ED-4D76-9864-59C2EF8B97C3}"/>
                </a:ext>
              </a:extLst>
            </p:cNvPr>
            <p:cNvSpPr txBox="1"/>
            <p:nvPr/>
          </p:nvSpPr>
          <p:spPr>
            <a:xfrm>
              <a:off x="1834539" y="1522477"/>
              <a:ext cx="9954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độ cao của một số núi ở Việt Nam như sau:</a:t>
              </a: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id="{9720401E-C4A5-4286-8C98-0490A01AEB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aphicFrame>
        <p:nvGraphicFramePr>
          <p:cNvPr id="28" name="Google Shape;3448;p26">
            <a:extLst>
              <a:ext uri="{FF2B5EF4-FFF2-40B4-BE49-F238E27FC236}">
                <a16:creationId xmlns:a16="http://schemas.microsoft.com/office/drawing/2014/main" id="{F3B49740-6064-4740-A5DE-590CDB0BDDD0}"/>
              </a:ext>
            </a:extLst>
          </p:cNvPr>
          <p:cNvGraphicFramePr/>
          <p:nvPr/>
        </p:nvGraphicFramePr>
        <p:xfrm>
          <a:off x="764742" y="1502348"/>
          <a:ext cx="5374800" cy="4129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986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705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–Huế)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107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Sơn Trà (Đà Nẵng)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696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Google Shape;4387;p6">
            <a:extLst>
              <a:ext uri="{FF2B5EF4-FFF2-40B4-BE49-F238E27FC236}">
                <a16:creationId xmlns:a16="http://schemas.microsoft.com/office/drawing/2014/main" id="{2775829E-950F-42DD-BE40-627D04D2FE9B}"/>
              </a:ext>
            </a:extLst>
          </p:cNvPr>
          <p:cNvSpPr txBox="1"/>
          <p:nvPr/>
        </p:nvSpPr>
        <p:spPr>
          <a:xfrm>
            <a:off x="6235247" y="1420988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Trong các núi đó, núi nào cao nhất, núi nào thấp nhất?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387;p6">
            <a:extLst>
              <a:ext uri="{FF2B5EF4-FFF2-40B4-BE49-F238E27FC236}">
                <a16:creationId xmlns:a16="http://schemas.microsoft.com/office/drawing/2014/main" id="{F9AA48BC-3083-4A28-A473-529DA799DE43}"/>
              </a:ext>
            </a:extLst>
          </p:cNvPr>
          <p:cNvSpPr txBox="1"/>
          <p:nvPr/>
        </p:nvSpPr>
        <p:spPr>
          <a:xfrm>
            <a:off x="6235247" y="2526642"/>
            <a:ext cx="59265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Núi cao nhất là: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núi Bà Đen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387;p6">
            <a:extLst>
              <a:ext uri="{FF2B5EF4-FFF2-40B4-BE49-F238E27FC236}">
                <a16:creationId xmlns:a16="http://schemas.microsoft.com/office/drawing/2014/main" id="{D201B2A9-39D3-4A12-B32F-738E3C2DEF1E}"/>
              </a:ext>
            </a:extLst>
          </p:cNvPr>
          <p:cNvSpPr txBox="1"/>
          <p:nvPr/>
        </p:nvSpPr>
        <p:spPr>
          <a:xfrm>
            <a:off x="6235247" y="3121690"/>
            <a:ext cx="59265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Núi thấp nhất là: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núi Ngự Bình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53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86;p6">
            <a:extLst>
              <a:ext uri="{FF2B5EF4-FFF2-40B4-BE49-F238E27FC236}">
                <a16:creationId xmlns:a16="http://schemas.microsoft.com/office/drawing/2014/main" id="{373586F3-C0AF-4101-A141-A620AA469371}"/>
              </a:ext>
            </a:extLst>
          </p:cNvPr>
          <p:cNvGrpSpPr/>
          <p:nvPr/>
        </p:nvGrpSpPr>
        <p:grpSpPr>
          <a:xfrm>
            <a:off x="606655" y="426458"/>
            <a:ext cx="10605988" cy="581353"/>
            <a:chOff x="1183343" y="1464304"/>
            <a:chExt cx="10605988" cy="58135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id="{28B16FDE-99ED-4D76-9864-59C2EF8B97C3}"/>
                </a:ext>
              </a:extLst>
            </p:cNvPr>
            <p:cNvSpPr txBox="1"/>
            <p:nvPr/>
          </p:nvSpPr>
          <p:spPr>
            <a:xfrm>
              <a:off x="1834539" y="1522477"/>
              <a:ext cx="9954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độ cao của một số núi ở Việt Nam như sau:</a:t>
              </a: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id="{9720401E-C4A5-4286-8C98-0490A01AEB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aphicFrame>
        <p:nvGraphicFramePr>
          <p:cNvPr id="28" name="Google Shape;3448;p26">
            <a:extLst>
              <a:ext uri="{FF2B5EF4-FFF2-40B4-BE49-F238E27FC236}">
                <a16:creationId xmlns:a16="http://schemas.microsoft.com/office/drawing/2014/main" id="{F3B49740-6064-4740-A5DE-590CDB0BDDD0}"/>
              </a:ext>
            </a:extLst>
          </p:cNvPr>
          <p:cNvGraphicFramePr/>
          <p:nvPr/>
        </p:nvGraphicFramePr>
        <p:xfrm>
          <a:off x="764742" y="1502348"/>
          <a:ext cx="5374800" cy="4129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986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705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–Huế)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107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Sơn Trà (Đà Nẵng)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696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Google Shape;3449;p26">
            <a:extLst>
              <a:ext uri="{FF2B5EF4-FFF2-40B4-BE49-F238E27FC236}">
                <a16:creationId xmlns:a16="http://schemas.microsoft.com/office/drawing/2014/main" id="{D8421130-E00C-4D30-A3B2-425F1D576A0E}"/>
              </a:ext>
            </a:extLst>
          </p:cNvPr>
          <p:cNvSpPr txBox="1"/>
          <p:nvPr/>
        </p:nvSpPr>
        <p:spPr>
          <a:xfrm>
            <a:off x="6513047" y="1348965"/>
            <a:ext cx="5374800" cy="481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tx1"/>
                </a:solidFill>
                <a:sym typeface="Arial"/>
              </a:rPr>
              <a:t>a) Núi Bà Đen cao hơn núi Cấm số mét là:</a:t>
            </a:r>
            <a:endParaRPr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tx1"/>
                </a:solidFill>
                <a:sym typeface="Arial"/>
              </a:rPr>
              <a:t>      986 – 705 = 281 (m)</a:t>
            </a:r>
            <a:endParaRPr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tx1"/>
                </a:solidFill>
                <a:sym typeface="Arial"/>
              </a:rPr>
              <a:t>                       Đáp số 281 mét.</a:t>
            </a:r>
            <a:endParaRPr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tx1"/>
                </a:solidFill>
                <a:sym typeface="Arial"/>
              </a:rPr>
              <a:t>b) Núi Ngự Bình thấp hơn núi Sơn Trà số mét là:</a:t>
            </a:r>
            <a:endParaRPr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tx1"/>
                </a:solidFill>
                <a:sym typeface="Arial"/>
              </a:rPr>
              <a:t>      696 – 107 = 589 (m)</a:t>
            </a:r>
            <a:endParaRPr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                      Đáp số: 589 mét.</a:t>
            </a:r>
            <a:endParaRPr sz="280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6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2573BB-0FF8-414E-845C-6038DCD2F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014" y="810934"/>
            <a:ext cx="8377810" cy="5236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836366" y="2830321"/>
            <a:ext cx="8489107" cy="119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7182" b="1" kern="120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 CÁ VOI</a:t>
            </a: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5469" y="-668650"/>
            <a:ext cx="486157" cy="4861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5453299" y="3809777"/>
            <a:ext cx="5302728" cy="765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389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D0ECD3F-1A66-4164-8B7D-24DE8FA19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33"/>
          <a:stretch/>
        </p:blipFill>
        <p:spPr>
          <a:xfrm>
            <a:off x="234365" y="3465512"/>
            <a:ext cx="5146603" cy="3261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65" y="131170"/>
            <a:ext cx="5142595" cy="3214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5598562" y="131170"/>
            <a:ext cx="5142595" cy="3214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01797" y="131170"/>
            <a:ext cx="5142595" cy="6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9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 sz="1859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859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 sz="1859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859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5563921" y="131170"/>
            <a:ext cx="5142595" cy="6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9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201929" y="3465513"/>
            <a:ext cx="5175031" cy="6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59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091367" y="4087106"/>
            <a:ext cx="4064209" cy="208294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354043" y="4650878"/>
            <a:ext cx="955397" cy="955397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37315" y="-571996"/>
            <a:ext cx="486157" cy="4861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5469364" y="3388758"/>
            <a:ext cx="2477228" cy="3983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5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8522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522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327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272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8022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22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772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16C187-575F-4FA3-94BA-DFD914BC5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052616" y="1062060"/>
            <a:ext cx="10056608" cy="47338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609591" y="2047274"/>
            <a:ext cx="9156016" cy="138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9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5 câu hỏi, mỗi câu trả lời đúng thì m</a:t>
            </a:r>
            <a:r>
              <a:rPr lang="vi-VN" sz="279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79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sẽ đổ xuống và n</a:t>
            </a:r>
            <a:r>
              <a:rPr lang="vi-VN" sz="279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79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biển dâng lên, hoàn thành xong 5 câu sẽ cứu đ</a:t>
            </a:r>
            <a:r>
              <a:rPr lang="vi-VN" sz="279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79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cá voi</a:t>
            </a:r>
            <a:r>
              <a:rPr lang="en-US" sz="2793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793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8E6A31-E889-4D69-96A5-FC830EBA3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5" y="856718"/>
              <a:ext cx="6184655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black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200 + 800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5052" y="227689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78" y="233113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11" y="4513085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11" y="1824410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45270" y="973431"/>
              <a:ext cx="3750824" cy="84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white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1 000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46" y="4395460"/>
            <a:ext cx="10317358" cy="2811858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1609E-6 -3.33333E-6 L -0.0372 -3.33333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93EF1E5-4F47-4811-A8C2-371A25C4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7" y="4395460"/>
            <a:ext cx="10317358" cy="281185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27022" y="876452"/>
              <a:ext cx="6184655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500 + 500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11" y="4513085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3" y="1587533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1160566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1 000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3383B19-DB5E-436C-86F1-C6BE0ED4B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99" y="4395460"/>
            <a:ext cx="10317358" cy="281185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5" y="981210"/>
              <a:ext cx="6184655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1 000 – 300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11" y="4513085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3" y="1587533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9" y="898706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700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A44541-4CD1-469B-9097-12132CBE5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50" y="4395460"/>
            <a:ext cx="10317358" cy="281185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710391" y="902640"/>
              <a:ext cx="6184655" cy="77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1000 – 200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11" y="4513085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3" y="1587533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9" y="898706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800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11" y="4513085"/>
            <a:ext cx="3182060" cy="21910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962</Words>
  <Application>Microsoft Office PowerPoint</Application>
  <PresentationFormat>Custom</PresentationFormat>
  <Paragraphs>178</Paragraphs>
  <Slides>22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Barlow Condensed</vt:lpstr>
      <vt:lpstr>Arial</vt:lpstr>
      <vt:lpstr>Annie Use Your Telescope</vt:lpstr>
      <vt:lpstr>Dekko</vt:lpstr>
      <vt:lpstr>RocknRoll One</vt:lpstr>
      <vt:lpstr>Times New Roman</vt:lpstr>
      <vt:lpstr>Boogaloo</vt:lpstr>
      <vt:lpstr>Tahoma</vt:lpstr>
      <vt:lpstr>Open Sans</vt:lpstr>
      <vt:lpstr>Anaheim</vt:lpstr>
      <vt:lpstr>Exo</vt:lpstr>
      <vt:lpstr>Barriecito</vt:lpstr>
      <vt:lpstr>Lato</vt:lpstr>
      <vt:lpstr>Calibri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12:  PHÉP CỘNG, PHÉP TRỪ     TRONG PHẠM VI  1 000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160</cp:revision>
  <dcterms:modified xsi:type="dcterms:W3CDTF">2022-04-14T13:48:57Z</dcterms:modified>
</cp:coreProperties>
</file>