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10"/>
  </p:notesMasterIdLst>
  <p:sldIdLst>
    <p:sldId id="587" r:id="rId2"/>
    <p:sldId id="574" r:id="rId3"/>
    <p:sldId id="542" r:id="rId4"/>
    <p:sldId id="546" r:id="rId5"/>
    <p:sldId id="585" r:id="rId6"/>
    <p:sldId id="586" r:id="rId7"/>
    <p:sldId id="544" r:id="rId8"/>
    <p:sldId id="588" r:id="rId9"/>
  </p:sldIdLst>
  <p:sldSz cx="12192000" cy="6858000"/>
  <p:notesSz cx="6858000" cy="9144000"/>
  <p:custDataLst>
    <p:tags r:id="rId11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1713CB"/>
    <a:srgbClr val="66FF66"/>
    <a:srgbClr val="CCFFFF"/>
    <a:srgbClr val="FFFFCC"/>
    <a:srgbClr val="FBF4D9"/>
    <a:srgbClr val="FFFFFF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00" autoAdjust="0"/>
    <p:restoredTop sz="94660"/>
  </p:normalViewPr>
  <p:slideViewPr>
    <p:cSldViewPr>
      <p:cViewPr varScale="1">
        <p:scale>
          <a:sx n="68" d="100"/>
          <a:sy n="68" d="100"/>
        </p:scale>
        <p:origin x="612" y="7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D723B26E-D55F-4B50-B7A1-C5E80E76BA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97783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569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1141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712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2284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857271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6pPr>
    <a:lvl7pPr marL="3428726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7pPr>
    <a:lvl8pPr marL="4000180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8pPr>
    <a:lvl9pPr marL="4571634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23D28A-D2FA-4145-AA81-B5334A4E6D6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0292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0EFC94-1DAE-48B1-A99A-EDA72639E39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9863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8D8E6A-4F95-4FB5-B2DE-37AF3DF6983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1054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BF5A8-C66B-4C82-B64F-202214B1E11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0425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5F20CF-37DD-4756-B0CE-7E9F35229BF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9870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F3020E-0408-4278-8DE1-10D8C6327FA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4952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DA7699-CF97-4E51-9FF3-E2768FD4708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503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4AE72E-F5B3-461E-9529-3F334D0F994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3454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4C9FA9-93BD-4046-B289-B70DC4A5A6D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9324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B70B9D-8ADF-4B4B-83C4-E176DEDECBD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0792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118CA4-1BF8-4E12-842C-F5563AB749F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2537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4FD90F9-5570-4A05-A2CF-9A22C5C428E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711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8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microsoft.com/office/2007/relationships/hdphoto" Target="../media/hdphoto4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5" Type="http://schemas.openxmlformats.org/officeDocument/2006/relationships/image" Target="../media/image10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DBA1A7D-0F59-4A0C-B6DC-0C25553588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F8C22FA-87E8-72BA-4CFF-8F835E9DF09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20"/>
          <a:stretch/>
        </p:blipFill>
        <p:spPr>
          <a:xfrm>
            <a:off x="402528" y="227210"/>
            <a:ext cx="11310095" cy="276974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4068292-F4A7-98E3-6D63-C78AAAF331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9376" y="3187520"/>
            <a:ext cx="11233248" cy="3014674"/>
          </a:xfrm>
          <a:prstGeom prst="rect">
            <a:avLst/>
          </a:prstGeom>
        </p:spPr>
      </p:pic>
      <p:sp>
        <p:nvSpPr>
          <p:cNvPr id="15" name="Text Box 10">
            <a:extLst>
              <a:ext uri="{FF2B5EF4-FFF2-40B4-BE49-F238E27FC236}">
                <a16:creationId xmlns:a16="http://schemas.microsoft.com/office/drawing/2014/main" id="{E831147B-70E6-B05F-6140-85AA267092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1404" y="3908107"/>
            <a:ext cx="10729192" cy="157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4800" b="1" dirty="0">
                <a:solidFill>
                  <a:srgbClr val="FF0000"/>
                </a:solidFill>
                <a:latin typeface="Cambria" pitchFamily="18" charset="0"/>
              </a:rPr>
              <a:t>TỔ CHỨC CÁC HOẠT ĐỘNG</a:t>
            </a:r>
          </a:p>
          <a:p>
            <a:pPr algn="ctr" eaLnBrk="1" hangingPunct="1"/>
            <a:r>
              <a:rPr lang="en-US" sz="4800" b="1" dirty="0">
                <a:solidFill>
                  <a:srgbClr val="FF0000"/>
                </a:solidFill>
                <a:latin typeface="Cambria" pitchFamily="18" charset="0"/>
              </a:rPr>
              <a:t>VẬN DỤNG – SÁNG TẠO</a:t>
            </a:r>
          </a:p>
        </p:txBody>
      </p:sp>
      <p:sp>
        <p:nvSpPr>
          <p:cNvPr id="16" name="Rectangle 5">
            <a:extLst>
              <a:ext uri="{FF2B5EF4-FFF2-40B4-BE49-F238E27FC236}">
                <a16:creationId xmlns:a16="http://schemas.microsoft.com/office/drawing/2014/main" id="{408A1F89-1728-591D-1266-371CD4C0CF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64838" y="2295948"/>
            <a:ext cx="4279477" cy="527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eaLnBrk="1" hangingPunct="1"/>
            <a:r>
              <a:rPr lang="en-US" sz="2800" b="1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4 – CHỦ ĐỀ 1</a:t>
            </a:r>
          </a:p>
        </p:txBody>
      </p:sp>
    </p:spTree>
    <p:extLst>
      <p:ext uri="{BB962C8B-B14F-4D97-AF65-F5344CB8AC3E}">
        <p14:creationId xmlns:p14="http://schemas.microsoft.com/office/powerpoint/2010/main" val="1309817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8424C4B-A2E4-41CF-A86A-56D42E7DF9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DF9A53B-C068-4882-AA81-FC8419EF39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830" y="1052736"/>
            <a:ext cx="10801200" cy="527543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2552FD3-745D-518E-5F95-6F147205EDA5}"/>
              </a:ext>
            </a:extLst>
          </p:cNvPr>
          <p:cNvSpPr txBox="1"/>
          <p:nvPr/>
        </p:nvSpPr>
        <p:spPr>
          <a:xfrm>
            <a:off x="1271464" y="3143414"/>
            <a:ext cx="6912768" cy="6751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36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Vận</a:t>
            </a:r>
            <a:r>
              <a:rPr lang="en-US" sz="36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“BODY PERCUSSION”</a:t>
            </a:r>
            <a:r>
              <a:rPr lang="en-US" sz="36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endParaRPr lang="vi-VN" sz="28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13">
            <a:extLst>
              <a:ext uri="{FF2B5EF4-FFF2-40B4-BE49-F238E27FC236}">
                <a16:creationId xmlns:a16="http://schemas.microsoft.com/office/drawing/2014/main" id="{448ECD23-3B5B-644B-02D2-E1CD7ADFCC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1" t="1076" r="41414" b="74462"/>
          <a:stretch/>
        </p:blipFill>
        <p:spPr bwMode="auto">
          <a:xfrm>
            <a:off x="1055440" y="363637"/>
            <a:ext cx="2592286" cy="864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431045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12411489-1591-4F95-9756-F467808BD7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201" y="0"/>
            <a:ext cx="12192000" cy="6858000"/>
          </a:xfrm>
          <a:prstGeom prst="rect">
            <a:avLst/>
          </a:prstGeom>
        </p:spPr>
      </p:pic>
      <p:pic>
        <p:nvPicPr>
          <p:cNvPr id="2054" name="Picture 6" descr="Kids holding wooden frame. Download a Free Preview or High Quality Adobe  Illustrator Ai, EPS, P… | School wall art, Transportation for kids, Kids  cartoon characters">
            <a:extLst>
              <a:ext uri="{FF2B5EF4-FFF2-40B4-BE49-F238E27FC236}">
                <a16:creationId xmlns:a16="http://schemas.microsoft.com/office/drawing/2014/main" id="{A2B3EC3E-1A0A-4B3B-B294-C90EA62B0B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01" b="24801"/>
          <a:stretch/>
        </p:blipFill>
        <p:spPr bwMode="auto">
          <a:xfrm>
            <a:off x="738829" y="1124744"/>
            <a:ext cx="10491628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 Box 10">
            <a:extLst>
              <a:ext uri="{FF2B5EF4-FFF2-40B4-BE49-F238E27FC236}">
                <a16:creationId xmlns:a16="http://schemas.microsoft.com/office/drawing/2014/main" id="{7A902D26-5B6D-4408-A767-36CA312C35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2214" y="4221088"/>
            <a:ext cx="10009112" cy="773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4400" b="1" dirty="0">
                <a:solidFill>
                  <a:srgbClr val="FF0000"/>
                </a:solidFill>
                <a:latin typeface="Cambria" pitchFamily="18" charset="0"/>
              </a:rPr>
              <a:t>HOẠT ĐỘNG VẬN DỤNG – SÁNG TẠO </a:t>
            </a:r>
          </a:p>
        </p:txBody>
      </p:sp>
      <p:pic>
        <p:nvPicPr>
          <p:cNvPr id="8" name="Picture 13">
            <a:extLst>
              <a:ext uri="{FF2B5EF4-FFF2-40B4-BE49-F238E27FC236}">
                <a16:creationId xmlns:a16="http://schemas.microsoft.com/office/drawing/2014/main" id="{B4CB904D-487E-7557-0FE5-9F490778F6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556" r="40505"/>
          <a:stretch/>
        </p:blipFill>
        <p:spPr bwMode="auto">
          <a:xfrm>
            <a:off x="968831" y="332656"/>
            <a:ext cx="3096344" cy="951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C15B0D3-B347-4FBD-B060-526FF43D15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1026" name="Picture 4">
            <a:extLst>
              <a:ext uri="{FF2B5EF4-FFF2-40B4-BE49-F238E27FC236}">
                <a16:creationId xmlns:a16="http://schemas.microsoft.com/office/drawing/2014/main" id="{EA2433C0-699A-9342-3B2E-7A7559F18C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536" y="1289373"/>
            <a:ext cx="7804855" cy="4890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7BF66E79-DE48-4363-870D-ADA54B29400E}"/>
              </a:ext>
            </a:extLst>
          </p:cNvPr>
          <p:cNvSpPr/>
          <p:nvPr/>
        </p:nvSpPr>
        <p:spPr>
          <a:xfrm>
            <a:off x="9037447" y="798672"/>
            <a:ext cx="2182002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NGHE</a:t>
            </a:r>
            <a:endParaRPr lang="vi-VN" sz="2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8EB5B1C-3E72-B550-A9C1-98E46C16935F}"/>
              </a:ext>
            </a:extLst>
          </p:cNvPr>
          <p:cNvSpPr txBox="1"/>
          <p:nvPr/>
        </p:nvSpPr>
        <p:spPr>
          <a:xfrm>
            <a:off x="465642" y="335266"/>
            <a:ext cx="801750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800"/>
              </a:spcAft>
            </a:pPr>
            <a:r>
              <a:rPr lang="vi-VN" sz="2800" b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* Nghe, gõ đệm hoặc vận động cơ thể theo nhịp điệu bài hát </a:t>
            </a:r>
            <a:r>
              <a:rPr lang="vi-VN" sz="2800" b="1" i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Chiếc đèn ông sao.</a:t>
            </a:r>
            <a:endParaRPr lang="vi-VN" sz="2000" dirty="0">
              <a:solidFill>
                <a:srgbClr val="1713CB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5838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GHE CHIEC ĐÈN ÔNG SA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C15B0D3-B347-4FBD-B060-526FF43D15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8EB5B1C-3E72-B550-A9C1-98E46C16935F}"/>
              </a:ext>
            </a:extLst>
          </p:cNvPr>
          <p:cNvSpPr txBox="1"/>
          <p:nvPr/>
        </p:nvSpPr>
        <p:spPr>
          <a:xfrm>
            <a:off x="118441" y="424461"/>
            <a:ext cx="11378159" cy="13261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algn="just">
              <a:lnSpc>
                <a:spcPct val="115000"/>
              </a:lnSpc>
              <a:spcAft>
                <a:spcPts val="800"/>
              </a:spcAft>
            </a:pPr>
            <a:r>
              <a:rPr lang="en-US" sz="3600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* </a:t>
            </a:r>
            <a:r>
              <a:rPr lang="vi-VN" sz="3600" b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 tên các nốt nhạc theo kí hiệu bàn tay với hai hình tiết tấu:</a:t>
            </a:r>
            <a:endParaRPr lang="vi-VN" sz="3600" dirty="0">
              <a:solidFill>
                <a:srgbClr val="1713CB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6">
            <a:extLst>
              <a:ext uri="{FF2B5EF4-FFF2-40B4-BE49-F238E27FC236}">
                <a16:creationId xmlns:a16="http://schemas.microsoft.com/office/drawing/2014/main" id="{EBFC1CB9-F901-CD74-2FD1-48A8814DAE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1464" y="2348880"/>
            <a:ext cx="10369152" cy="342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2110182-3D88-6F01-E26D-641314CD50E1}"/>
              </a:ext>
            </a:extLst>
          </p:cNvPr>
          <p:cNvSpPr/>
          <p:nvPr/>
        </p:nvSpPr>
        <p:spPr>
          <a:xfrm>
            <a:off x="526459" y="2636912"/>
            <a:ext cx="964754" cy="430654"/>
          </a:xfrm>
          <a:prstGeom prst="rect">
            <a:avLst/>
          </a:prstGeom>
          <a:solidFill>
            <a:srgbClr val="66FF66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CÂU 1</a:t>
            </a:r>
            <a:endParaRPr lang="vi-VN" sz="2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CD5621A-3B31-9043-C47D-A67EFBBC8CA9}"/>
              </a:ext>
            </a:extLst>
          </p:cNvPr>
          <p:cNvSpPr/>
          <p:nvPr/>
        </p:nvSpPr>
        <p:spPr>
          <a:xfrm>
            <a:off x="526459" y="4316802"/>
            <a:ext cx="964754" cy="430654"/>
          </a:xfrm>
          <a:prstGeom prst="rect">
            <a:avLst/>
          </a:prstGeom>
          <a:solidFill>
            <a:srgbClr val="66FF66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CÂU 2</a:t>
            </a:r>
            <a:endParaRPr lang="vi-VN" sz="2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1997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ÂU 1 VDST CĐ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ÂU 2 VDST CĐ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C15B0D3-B347-4FBD-B060-526FF43D15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7BF66E79-DE48-4363-870D-ADA54B29400E}"/>
              </a:ext>
            </a:extLst>
          </p:cNvPr>
          <p:cNvSpPr/>
          <p:nvPr/>
        </p:nvSpPr>
        <p:spPr>
          <a:xfrm>
            <a:off x="9037447" y="798672"/>
            <a:ext cx="2182002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2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8EB5B1C-3E72-B550-A9C1-98E46C16935F}"/>
              </a:ext>
            </a:extLst>
          </p:cNvPr>
          <p:cNvSpPr txBox="1"/>
          <p:nvPr/>
        </p:nvSpPr>
        <p:spPr>
          <a:xfrm>
            <a:off x="576158" y="592521"/>
            <a:ext cx="8451407" cy="3579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ts val="1800"/>
              </a:lnSpc>
              <a:spcAft>
                <a:spcPts val="800"/>
              </a:spcAft>
            </a:pPr>
            <a:r>
              <a:rPr lang="vi-VN" sz="2800" b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* Biểu diễn bài Múa lân với hình thức tự chọn</a:t>
            </a:r>
            <a:endParaRPr lang="vi-VN" sz="2800" dirty="0">
              <a:solidFill>
                <a:srgbClr val="1713CB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0ACCC48-E3C4-6883-FDA1-D20BC9D7ECD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32921" b="7504"/>
          <a:stretch/>
        </p:blipFill>
        <p:spPr>
          <a:xfrm>
            <a:off x="407368" y="1937152"/>
            <a:ext cx="11341260" cy="4304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565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AT MÚA LÂ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C15B0D3-B347-4FBD-B060-526FF43D15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7414" y="-33578"/>
            <a:ext cx="12192000" cy="6891578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3464402D-7EA1-4091-8865-980A035408CB}"/>
              </a:ext>
            </a:extLst>
          </p:cNvPr>
          <p:cNvSpPr/>
          <p:nvPr/>
        </p:nvSpPr>
        <p:spPr>
          <a:xfrm>
            <a:off x="1055440" y="3156999"/>
            <a:ext cx="2309504" cy="5104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92665BD-F009-4369-9036-96A7CEF6E7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73693" y="298366"/>
            <a:ext cx="5904656" cy="5904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562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AT MÚA LÂ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" name="Rectangle 5"/>
          <p:cNvSpPr>
            <a:spLocks noChangeArrowheads="1"/>
          </p:cNvSpPr>
          <p:nvPr/>
        </p:nvSpPr>
        <p:spPr bwMode="auto">
          <a:xfrm>
            <a:off x="6464201" y="2204864"/>
            <a:ext cx="4279477" cy="650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eaLnBrk="1" hangingPunct="1"/>
            <a:r>
              <a:rPr lang="en-US" sz="3600" b="1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 – sáng tạo</a:t>
            </a:r>
            <a:endParaRPr lang="en-US" sz="3600" b="1" dirty="0">
              <a:solidFill>
                <a:srgbClr val="1713C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0C891B2-5536-473E-978C-89BA28AA1C7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  <a14:imgEffect>
                      <a14:saturation sat="20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01588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DE48890-797D-4711-80C5-28E430CC55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5880" y="0"/>
            <a:ext cx="7176120" cy="2055819"/>
          </a:xfrm>
          <a:prstGeom prst="rect">
            <a:avLst/>
          </a:prstGeom>
        </p:spPr>
      </p:pic>
      <p:sp>
        <p:nvSpPr>
          <p:cNvPr id="2" name="Rectangle 5">
            <a:extLst>
              <a:ext uri="{FF2B5EF4-FFF2-40B4-BE49-F238E27FC236}">
                <a16:creationId xmlns:a16="http://schemas.microsoft.com/office/drawing/2014/main" id="{5E990260-6C03-5FEA-1FCD-0D7F0FC53F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64201" y="3806739"/>
            <a:ext cx="4279477" cy="17581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eaLnBrk="1" hangingPunct="1"/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 nhóm 4</a:t>
            </a:r>
          </a:p>
          <a:p>
            <a:pPr eaLnBrk="1" hangingPunct="1"/>
            <a:endParaRPr lang="en-US" sz="36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r>
              <a:rPr lang="en-US" sz="3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 DIỄN</a:t>
            </a:r>
            <a:endParaRPr lang="en-US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8619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9"/>
    </mc:Choice>
    <mc:Fallback xmlns="">
      <p:transition spd="slow" advTm="11009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997521371"/>
</p:tagLst>
</file>

<file path=ppt/theme/theme1.xml><?xml version="1.0" encoding="utf-8"?>
<a:theme xmlns:a="http://schemas.openxmlformats.org/drawingml/2006/main" name="Default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7990</TotalTime>
  <Words>99</Words>
  <Application>Microsoft Office PowerPoint</Application>
  <PresentationFormat>Widescreen</PresentationFormat>
  <Paragraphs>17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4" baseType="lpstr">
      <vt:lpstr>Arial</vt:lpstr>
      <vt:lpstr>Calibri</vt:lpstr>
      <vt:lpstr>Calibri Light</vt:lpstr>
      <vt:lpstr>Cambria</vt:lpstr>
      <vt:lpstr>Times New Roman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Minh Hien</dc:creator>
  <cp:lastModifiedBy>CQC</cp:lastModifiedBy>
  <cp:revision>636</cp:revision>
  <dcterms:created xsi:type="dcterms:W3CDTF">2010-04-30T18:19:48Z</dcterms:created>
  <dcterms:modified xsi:type="dcterms:W3CDTF">2024-02-29T14:46:38Z</dcterms:modified>
</cp:coreProperties>
</file>