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258" r:id="rId3"/>
    <p:sldId id="259" r:id="rId4"/>
    <p:sldId id="293" r:id="rId5"/>
    <p:sldId id="303" r:id="rId6"/>
    <p:sldId id="304" r:id="rId7"/>
    <p:sldId id="260" r:id="rId8"/>
    <p:sldId id="261" r:id="rId9"/>
    <p:sldId id="294" r:id="rId10"/>
    <p:sldId id="295" r:id="rId11"/>
    <p:sldId id="296" r:id="rId12"/>
    <p:sldId id="297" r:id="rId13"/>
    <p:sldId id="298" r:id="rId14"/>
    <p:sldId id="262" r:id="rId15"/>
    <p:sldId id="299" r:id="rId16"/>
    <p:sldId id="300" r:id="rId17"/>
    <p:sldId id="302" r:id="rId18"/>
    <p:sldId id="290" r:id="rId1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Life Savers ExtraBold" panose="020B0604020202020204" charset="0"/>
      <p:bold r:id="rId23"/>
    </p:embeddedFont>
    <p:embeddedFont>
      <p:font typeface="Gothic A1" panose="020B0604020202020204" charset="-12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34BB6D-5AA6-4EA8-AB74-A02AFF0F56C4}">
  <a:tblStyle styleId="{1034BB6D-5AA6-4EA8-AB74-A02AFF0F56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757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17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95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0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63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40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3d294e98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3d294e98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62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062db063de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062db063de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37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5242b83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5242b83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47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53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57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17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38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49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33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22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80575" y="1460738"/>
            <a:ext cx="6982800" cy="15978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570950" y="3332363"/>
            <a:ext cx="4002000" cy="25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2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938912" y="2517050"/>
            <a:ext cx="2347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6537" y="3400488"/>
            <a:ext cx="2592000" cy="4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451487" y="1505513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 userDrawn="1"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 cap="flat" cmpd="sng">
            <a:solidFill>
              <a:schemeClr val="accent1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flipH="1"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 flipH="1">
            <a:off x="1080534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758563" y="1423975"/>
            <a:ext cx="3682200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758563" y="2803075"/>
            <a:ext cx="36822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211811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11811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85206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85206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/>
          </p:nvPr>
        </p:nvSpPr>
        <p:spPr>
          <a:xfrm>
            <a:off x="1080600" y="1202574"/>
            <a:ext cx="6982800" cy="8286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2454900" y="2287325"/>
            <a:ext cx="4234200" cy="7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2"/>
          </p:nvPr>
        </p:nvSpPr>
        <p:spPr>
          <a:xfrm>
            <a:off x="2454900" y="1936950"/>
            <a:ext cx="4234200" cy="2550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fe Savers ExtraBold"/>
              <a:buNone/>
              <a:defRPr sz="18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2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55F0584-2962-44A8-80CC-F32921BE757C}"/>
              </a:ext>
            </a:extLst>
          </p:cNvPr>
          <p:cNvGrpSpPr/>
          <p:nvPr userDrawn="1"/>
        </p:nvGrpSpPr>
        <p:grpSpPr>
          <a:xfrm>
            <a:off x="-3360419" y="-1066801"/>
            <a:ext cx="16436339" cy="8337317"/>
            <a:chOff x="-4152899" y="-1004803"/>
            <a:chExt cx="19907250" cy="9677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02F342F-0789-478A-A3D5-2E49E7FA7F6C}"/>
                </a:ext>
              </a:extLst>
            </p:cNvPr>
            <p:cNvSpPr>
              <a:spLocks noChangeAspect="1"/>
            </p:cNvSpPr>
            <p:nvPr userDrawn="1">
              <p:custDataLst>
                <p:tags r:id="rId12"/>
              </p:custDataLst>
            </p:nvPr>
          </p:nvSpPr>
          <p:spPr>
            <a:xfrm>
              <a:off x="-4152899" y="7643897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066ACB2-8786-43AA-A48A-6D5F9259D503}"/>
                </a:ext>
              </a:extLst>
            </p:cNvPr>
            <p:cNvSpPr>
              <a:spLocks noChangeAspect="1"/>
            </p:cNvSpPr>
            <p:nvPr userDrawn="1">
              <p:custDataLst>
                <p:tags r:id="rId13"/>
              </p:custDataLst>
            </p:nvPr>
          </p:nvSpPr>
          <p:spPr>
            <a:xfrm>
              <a:off x="14725651" y="-1004803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7238250" y="142925"/>
            <a:ext cx="1402434" cy="143775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7354713" y="262350"/>
            <a:ext cx="1169475" cy="119892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3206167" y="3230797"/>
            <a:ext cx="4303200" cy="445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7354738" y="609350"/>
            <a:ext cx="1169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Tuần 22</a:t>
            </a:r>
            <a:endParaRPr lang="en-US" sz="100">
              <a:solidFill>
                <a:schemeClr val="dk2"/>
              </a:solidFill>
            </a:endParaRPr>
          </a:p>
        </p:txBody>
      </p:sp>
      <p:cxnSp>
        <p:nvCxnSpPr>
          <p:cNvPr id="229" name="Google Shape;229;p32"/>
          <p:cNvCxnSpPr/>
          <p:nvPr/>
        </p:nvCxnSpPr>
        <p:spPr>
          <a:xfrm>
            <a:off x="1393800" y="3045650"/>
            <a:ext cx="635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1069A-28A5-4F28-8B43-842EC33D2F50}"/>
              </a:ext>
            </a:extLst>
          </p:cNvPr>
          <p:cNvSpPr/>
          <p:nvPr/>
        </p:nvSpPr>
        <p:spPr>
          <a:xfrm>
            <a:off x="3921317" y="3230797"/>
            <a:ext cx="2872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hiện: EduFive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46D419-779A-4185-87A5-EC7DB983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38" y="1288043"/>
            <a:ext cx="6980525" cy="120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FBEE6E-C98C-472B-A425-8368E851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385" y="783704"/>
            <a:ext cx="310922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30B486-B7D6-4FC5-85F7-67B666A55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63" y="1060298"/>
            <a:ext cx="7200000" cy="196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thêm c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âu ghép có quan hệ từ tương phản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2046FBC-28FA-46A3-A046-88499F99D0BC}"/>
              </a:ext>
            </a:extLst>
          </p:cNvPr>
          <p:cNvGrpSpPr/>
          <p:nvPr/>
        </p:nvGrpSpPr>
        <p:grpSpPr>
          <a:xfrm>
            <a:off x="4924425" y="1917556"/>
            <a:ext cx="3499575" cy="2782218"/>
            <a:chOff x="4924425" y="1917556"/>
            <a:chExt cx="3499575" cy="2782218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xmlns="" id="{2A6640F3-1459-484D-903A-1EC43D8B70DC}"/>
                </a:ext>
              </a:extLst>
            </p:cNvPr>
            <p:cNvSpPr/>
            <p:nvPr/>
          </p:nvSpPr>
          <p:spPr>
            <a:xfrm>
              <a:off x="4924425" y="1917556"/>
              <a:ext cx="3499575" cy="1461634"/>
            </a:xfrm>
            <a:prstGeom prst="cloudCallout">
              <a:avLst>
                <a:gd name="adj1" fmla="val 15458"/>
                <a:gd name="adj2" fmla="val 7259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2196;p68">
              <a:extLst>
                <a:ext uri="{FF2B5EF4-FFF2-40B4-BE49-F238E27FC236}">
                  <a16:creationId xmlns:a16="http://schemas.microsoft.com/office/drawing/2014/main" xmlns="" id="{26DC8EA5-984B-47D5-8EF9-79BD20D0F0E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76975" y="3643076"/>
              <a:ext cx="1095451" cy="1056698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DA38551-1EE0-4FF1-BE5F-4ED4EA94A02D}"/>
                </a:ext>
              </a:extLst>
            </p:cNvPr>
            <p:cNvSpPr txBox="1"/>
            <p:nvPr/>
          </p:nvSpPr>
          <p:spPr>
            <a:xfrm>
              <a:off x="5287237" y="2181442"/>
              <a:ext cx="24137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dịch bệnh khó khăn </a:t>
              </a:r>
              <a:r>
                <a:rPr lang="en-US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mọi người luôn biết nhường cơm sẻ áo.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2BE51A-BA54-4FBD-9A6E-13C082CA0AE5}"/>
              </a:ext>
            </a:extLst>
          </p:cNvPr>
          <p:cNvGrpSpPr/>
          <p:nvPr/>
        </p:nvGrpSpPr>
        <p:grpSpPr>
          <a:xfrm>
            <a:off x="891554" y="1322525"/>
            <a:ext cx="4671046" cy="1312325"/>
            <a:chOff x="891554" y="1322525"/>
            <a:chExt cx="4671046" cy="1312325"/>
          </a:xfrm>
        </p:grpSpPr>
        <p:pic>
          <p:nvPicPr>
            <p:cNvPr id="8" name="Google Shape;2204;p68">
              <a:extLst>
                <a:ext uri="{FF2B5EF4-FFF2-40B4-BE49-F238E27FC236}">
                  <a16:creationId xmlns:a16="http://schemas.microsoft.com/office/drawing/2014/main" xmlns="" id="{10836F84-8DE3-494B-9CDF-6A3B6B3ABF4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1554" y="1503534"/>
              <a:ext cx="1175371" cy="1131316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xmlns="" id="{22B74116-8364-47F2-B782-C592D21854DD}"/>
                </a:ext>
              </a:extLst>
            </p:cNvPr>
            <p:cNvSpPr/>
            <p:nvPr/>
          </p:nvSpPr>
          <p:spPr>
            <a:xfrm>
              <a:off x="2286000" y="1322525"/>
              <a:ext cx="3276600" cy="1169551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4157755-3787-4750-A754-0D258FE4BF96}"/>
                </a:ext>
              </a:extLst>
            </p:cNvPr>
            <p:cNvSpPr txBox="1"/>
            <p:nvPr/>
          </p:nvSpPr>
          <p:spPr>
            <a:xfrm>
              <a:off x="2676525" y="1427057"/>
              <a:ext cx="25050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16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</a:t>
              </a:r>
              <a:r>
                <a:rPr kumimoji="0" lang="en-US" sz="16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trời rất rét, tớ vẫn thức dậy sớm báo thức cho mọi người.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33EF0E-E283-449D-B660-520A19CBCDE0}"/>
              </a:ext>
            </a:extLst>
          </p:cNvPr>
          <p:cNvGrpSpPr/>
          <p:nvPr/>
        </p:nvGrpSpPr>
        <p:grpSpPr>
          <a:xfrm>
            <a:off x="908699" y="3032046"/>
            <a:ext cx="4720576" cy="1577860"/>
            <a:chOff x="908699" y="3032046"/>
            <a:chExt cx="4720576" cy="1577860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xmlns="" id="{22A13B05-4BA4-4609-B483-67B2C49A59D9}"/>
                </a:ext>
              </a:extLst>
            </p:cNvPr>
            <p:cNvSpPr/>
            <p:nvPr/>
          </p:nvSpPr>
          <p:spPr>
            <a:xfrm>
              <a:off x="1981200" y="3276324"/>
              <a:ext cx="3648075" cy="1333582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oogle Shape;2200;p68">
              <a:extLst>
                <a:ext uri="{FF2B5EF4-FFF2-40B4-BE49-F238E27FC236}">
                  <a16:creationId xmlns:a16="http://schemas.microsoft.com/office/drawing/2014/main" xmlns="" id="{6474176A-7277-4D4A-8ECD-D31FD14B6D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8699" y="3032046"/>
              <a:ext cx="1111876" cy="157786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2034E8-DEEC-4890-874C-0DF3B9E5362D}"/>
                </a:ext>
              </a:extLst>
            </p:cNvPr>
            <p:cNvSpPr txBox="1"/>
            <p:nvPr/>
          </p:nvSpPr>
          <p:spPr>
            <a:xfrm>
              <a:off x="2566988" y="3379190"/>
              <a:ext cx="26146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 dù 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việc nhà nông rất vất vả </a:t>
              </a:r>
              <a:r>
                <a:rPr lang="vi-VN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bác nông dân vẫn hăng say với công việc đồng áng.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569;p47">
            <a:extLst>
              <a:ext uri="{FF2B5EF4-FFF2-40B4-BE49-F238E27FC236}">
                <a16:creationId xmlns:a16="http://schemas.microsoft.com/office/drawing/2014/main" xmlns="" id="{17DA1DD1-E42F-4417-B2D8-D1FC1FC35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950" y="445927"/>
            <a:ext cx="2061101" cy="3374198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87222E-F654-4989-AC4F-6FCB32D7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38" y="2647466"/>
            <a:ext cx="263979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421094-4BAE-4B11-BB3D-7112142BEBDC}"/>
              </a:ext>
            </a:extLst>
          </p:cNvPr>
          <p:cNvSpPr txBox="1"/>
          <p:nvPr/>
        </p:nvSpPr>
        <p:spPr>
          <a:xfrm>
            <a:off x="1485900" y="905006"/>
            <a:ext cx="6505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mối quan hệ tương phản giữa hai vế câu ghép, 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nối chúng bằng:</a:t>
            </a:r>
            <a:r>
              <a:rPr lang="en-US" sz="2000" b="1" i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b="1" i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1353C-94B2-4F5B-94E9-0D5CF7B9E639}"/>
              </a:ext>
            </a:extLst>
          </p:cNvPr>
          <p:cNvSpPr txBox="1"/>
          <p:nvPr/>
        </p:nvSpPr>
        <p:spPr>
          <a:xfrm>
            <a:off x="5207977" y="2571750"/>
            <a:ext cx="231457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chemeClr val="bg1">
                    <a:lumMod val="10000"/>
                  </a:schemeClr>
                </a:solidFill>
              </a:rPr>
              <a:t>MỘT CẶP QUAN HỆ TỪ </a:t>
            </a:r>
            <a:endParaRPr lang="en-US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A89F10-F618-4118-8458-2D16D4C46F58}"/>
              </a:ext>
            </a:extLst>
          </p:cNvPr>
          <p:cNvSpPr txBox="1"/>
          <p:nvPr/>
        </p:nvSpPr>
        <p:spPr>
          <a:xfrm>
            <a:off x="1255102" y="2571751"/>
            <a:ext cx="197167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MỘT QUAN HỆ TỪ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417676-C140-4BC7-B09D-CB6B47319D40}"/>
              </a:ext>
            </a:extLst>
          </p:cNvPr>
          <p:cNvSpPr txBox="1"/>
          <p:nvPr/>
        </p:nvSpPr>
        <p:spPr>
          <a:xfrm>
            <a:off x="5494132" y="4232530"/>
            <a:ext cx="1799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dù … nhưng…</a:t>
            </a:r>
            <a:endParaRPr lang="en-US" sz="1800" b="1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19C058-838C-4AE0-BDB1-229E29B729B3}"/>
              </a:ext>
            </a:extLst>
          </p:cNvPr>
          <p:cNvSpPr txBox="1"/>
          <p:nvPr/>
        </p:nvSpPr>
        <p:spPr>
          <a:xfrm>
            <a:off x="5494132" y="3310416"/>
            <a:ext cx="172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tuy … nhưng… </a:t>
            </a:r>
            <a:endParaRPr lang="en-US" sz="1800" b="1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401226-09F4-4169-847B-FC7175B96B7A}"/>
              </a:ext>
            </a:extLst>
          </p:cNvPr>
          <p:cNvSpPr txBox="1"/>
          <p:nvPr/>
        </p:nvSpPr>
        <p:spPr>
          <a:xfrm>
            <a:off x="5494132" y="3771473"/>
            <a:ext cx="2889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mặc dù … nhưng…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4AFE27-4501-4D7E-BBD2-C4358287F0EF}"/>
              </a:ext>
            </a:extLst>
          </p:cNvPr>
          <p:cNvSpPr txBox="1"/>
          <p:nvPr/>
        </p:nvSpPr>
        <p:spPr>
          <a:xfrm>
            <a:off x="1340423" y="3186698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tuy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D31818C-C0B4-4536-935E-4FC29DECBFA7}"/>
              </a:ext>
            </a:extLst>
          </p:cNvPr>
          <p:cNvSpPr txBox="1"/>
          <p:nvPr/>
        </p:nvSpPr>
        <p:spPr>
          <a:xfrm>
            <a:off x="1340423" y="3555827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EAA789-ABC8-4B1A-A2F8-E3C0CBD94587}"/>
              </a:ext>
            </a:extLst>
          </p:cNvPr>
          <p:cNvSpPr txBox="1"/>
          <p:nvPr/>
        </p:nvSpPr>
        <p:spPr>
          <a:xfrm>
            <a:off x="1340423" y="3924956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dù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EEEBF30-271F-4EB5-925B-B9882B16603F}"/>
              </a:ext>
            </a:extLst>
          </p:cNvPr>
          <p:cNvSpPr txBox="1"/>
          <p:nvPr/>
        </p:nvSpPr>
        <p:spPr>
          <a:xfrm>
            <a:off x="1340423" y="4294085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xmlns="" id="{CD8A3440-CD68-4DD2-BB90-D23D1298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98413" y="1627875"/>
            <a:ext cx="956603" cy="707886"/>
          </a:xfrm>
          <a:prstGeom prst="rect">
            <a:avLst/>
          </a:prstGeom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xmlns="" id="{DB62C141-6668-49F5-8C40-6E7DDD80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5710684" y="1648420"/>
            <a:ext cx="956603" cy="707886"/>
          </a:xfrm>
          <a:prstGeom prst="rect">
            <a:avLst/>
          </a:prstGeom>
        </p:spPr>
      </p:pic>
      <p:pic>
        <p:nvPicPr>
          <p:cNvPr id="37" name="Google Shape;546;p44">
            <a:extLst>
              <a:ext uri="{FF2B5EF4-FFF2-40B4-BE49-F238E27FC236}">
                <a16:creationId xmlns:a16="http://schemas.microsoft.com/office/drawing/2014/main" xmlns="" id="{A07A37E0-5E38-49DD-A87C-F4F6E93891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983" y="2297064"/>
            <a:ext cx="2067802" cy="251752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67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582;p48">
            <a:extLst>
              <a:ext uri="{FF2B5EF4-FFF2-40B4-BE49-F238E27FC236}">
                <a16:creationId xmlns:a16="http://schemas.microsoft.com/office/drawing/2014/main" xmlns="" id="{6841D0F1-9170-4E92-A6B5-E9162AF7ED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265" y="663721"/>
            <a:ext cx="2370251" cy="322757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12441-502E-4BBE-BFCF-926AF95A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48" y="2721004"/>
            <a:ext cx="35481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4294967295"/>
          </p:nvPr>
        </p:nvSpPr>
        <p:spPr>
          <a:xfrm>
            <a:off x="1347436" y="1012924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của các câu ghép sau: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0" name="Google Shape;310;p38"/>
          <p:cNvCxnSpPr/>
          <p:nvPr/>
        </p:nvCxnSpPr>
        <p:spPr>
          <a:xfrm>
            <a:off x="1812436" y="146368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E7A537-6784-4CA9-80D7-7ACA805D8275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xmlns="" id="{31E92E61-0916-45BE-8D8E-0E301859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6" y="1674388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</a:t>
            </a:r>
            <a:r>
              <a:rPr lang="en-US" sz="2000" b="1" dirty="0">
                <a:latin typeface="Arial" charset="0"/>
              </a:rPr>
              <a:t>) </a:t>
            </a:r>
            <a:r>
              <a:rPr lang="en-US" sz="2000" b="1" dirty="0" err="1">
                <a:latin typeface="Arial" charset="0"/>
              </a:rPr>
              <a:t>Mặc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dù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giặc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Tây</a:t>
            </a:r>
            <a:r>
              <a:rPr lang="en-US" sz="2000" b="1" i="1" dirty="0">
                <a:latin typeface="Arial" charset="0"/>
              </a:rPr>
              <a:t> hung </a:t>
            </a:r>
            <a:r>
              <a:rPr lang="en-US" sz="2000" b="1" i="1" dirty="0" err="1">
                <a:latin typeface="Arial" charset="0"/>
              </a:rPr>
              <a:t>tàn</a:t>
            </a:r>
            <a:r>
              <a:rPr lang="en-US" sz="2000" b="1" i="1" dirty="0">
                <a:latin typeface="Arial" charset="0"/>
              </a:rPr>
              <a:t>   </a:t>
            </a:r>
            <a:r>
              <a:rPr lang="en-US" sz="2000" b="1" dirty="0" err="1">
                <a:latin typeface="Arial" charset="0"/>
              </a:rPr>
              <a:t>nhưng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chúng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không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thể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ngăn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cản</a:t>
            </a:r>
            <a:endParaRPr lang="en-US" sz="2000" b="1" i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latin typeface="Arial" charset="0"/>
              </a:rPr>
              <a:t>các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cháu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học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tập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vui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tươi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đoàn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kết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tiến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bộ</a:t>
            </a:r>
            <a:r>
              <a:rPr lang="en-US" sz="2000" b="1" dirty="0">
                <a:latin typeface="Arial" charset="0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    </a:t>
            </a:r>
            <a:r>
              <a:rPr lang="en-US" sz="1800" b="1" dirty="0">
                <a:latin typeface="Arial" charset="0"/>
              </a:rPr>
              <a:t>HỒ CHÍ MINH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b) </a:t>
            </a:r>
            <a:r>
              <a:rPr lang="en-US" sz="2000" b="1" dirty="0" err="1">
                <a:latin typeface="Arial" charset="0"/>
              </a:rPr>
              <a:t>Tuy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rét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vẫn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kéo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dài</a:t>
            </a:r>
            <a:r>
              <a:rPr lang="en-US" sz="2000" b="1" dirty="0">
                <a:latin typeface="Arial" charset="0"/>
              </a:rPr>
              <a:t>,   </a:t>
            </a:r>
            <a:r>
              <a:rPr lang="en-US" sz="2000" b="1" dirty="0" err="1">
                <a:latin typeface="Arial" charset="0"/>
              </a:rPr>
              <a:t>mùa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xuân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đã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đến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bên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bờ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sông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Lương</a:t>
            </a:r>
            <a:r>
              <a:rPr lang="en-US" sz="2000" b="1" dirty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</a:t>
            </a:r>
            <a:r>
              <a:rPr lang="en-US" sz="1800" b="1" dirty="0">
                <a:latin typeface="Arial" charset="0"/>
              </a:rPr>
              <a:t>NGUYỄN ĐÌNH THI</a:t>
            </a:r>
            <a:endParaRPr lang="en-US" sz="2000" b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                                                           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xmlns="" id="{F5FDF54A-8965-4816-9ED9-161EA858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673" y="1496797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/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xmlns="" id="{31289ACD-5927-4386-B370-1D0DEEC46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036" y="2063491"/>
            <a:ext cx="24384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xmlns="" id="{906659E9-0902-4344-8F11-76610469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73" y="2018715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  <a:latin typeface="Arial" charset="0"/>
              </a:rPr>
              <a:t>                   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C                 V                                 C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  <a:latin typeface="Arial" charset="0"/>
              </a:rPr>
              <a:t>        </a:t>
            </a: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xmlns="" id="{AC5AD807-0910-4EAF-AB31-2FD7F0E33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936" y="2063491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xmlns="" id="{297F4751-9D55-4CC4-B33C-80873809A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2436" y="2055388"/>
            <a:ext cx="990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xmlns="" id="{E8AE1378-336E-434C-9012-1B7CD23C7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4636" y="2042081"/>
            <a:ext cx="9906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xmlns="" id="{CB7866E8-E7C8-4CEE-983F-63B58AA86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860" y="2523877"/>
            <a:ext cx="5244133" cy="2961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xmlns="" id="{F7C69F0E-865D-40E3-A553-E07A4C64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908" y="250495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xmlns="" id="{98C37490-EF97-4C52-9F4D-E4D3B127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59" y="166011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Mặc dù</a:t>
            </a:r>
            <a:r>
              <a:rPr lang="en-US" sz="2000" b="1" dirty="0">
                <a:latin typeface="Arial" charset="0"/>
              </a:rPr>
              <a:t>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nhưng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xmlns="" id="{0390B9B9-4D1E-40F2-AB6C-56B5E6E0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36" y="3045988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Tuy</a:t>
            </a: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xmlns="" id="{63BC0882-B5EE-41D9-B705-4D63223C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436" y="3655588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xmlns="" id="{7C0AD30D-6C6B-4F8F-9C3D-F8472A2BE8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28336" y="3422179"/>
            <a:ext cx="13716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xmlns="" id="{D76EAF73-13D9-44E1-B105-D7C6E3D9C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1875" y="3422179"/>
            <a:ext cx="1157161" cy="1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xmlns="" id="{DAC104F7-5E7C-4E63-A735-BA6CB09941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5404" y="3426987"/>
            <a:ext cx="3360749" cy="7815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xmlns="" id="{DE9863FF-E6F5-4200-AF12-0413900059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8139" y="3430894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xmlns="" id="{8576F196-92E6-4DE5-9855-CD3A4278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472" y="3454769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C            V                          C                               V   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xmlns="" id="{369C3876-814A-4D15-8018-E7B48E7EF0B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85562" y="2901595"/>
            <a:ext cx="2148659" cy="7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xmlns="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xmlns="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Thêm một vế câu vào chỗ trống để tạo thành câu</a:t>
            </a:r>
            <a:r>
              <a:rPr lang="en-US">
                <a:latin typeface="+mj-lt"/>
              </a:rPr>
              <a:t> </a:t>
            </a:r>
            <a:r>
              <a:rPr lang="vi-VN">
                <a:latin typeface="+mj-lt"/>
              </a:rPr>
              <a:t>ghép chỉ quan hệ tương phản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xmlns="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B72C56-B427-4396-B622-A31CED69D472}"/>
              </a:ext>
            </a:extLst>
          </p:cNvPr>
          <p:cNvSpPr txBox="1"/>
          <p:nvPr/>
        </p:nvSpPr>
        <p:spPr>
          <a:xfrm>
            <a:off x="826857" y="1869852"/>
            <a:ext cx="759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Tuy hạn hán kéo dài ...........................................................................</a:t>
            </a:r>
          </a:p>
          <a:p>
            <a:pPr marL="342900" indent="-342900" algn="just" eaLnBrk="0" hangingPunct="0"/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</a:t>
            </a:r>
          </a:p>
          <a:p>
            <a:pPr marL="342900" indent="-342900" algn="just" eaLnBrk="0" hangingPunct="0"/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......................................................... nhưng các bác nông dân vẫn miệt mài trên đồng ruộng.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5DE1729C-A152-426D-AA43-5E4167CC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7894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nhưng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cối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vườn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vẫn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BD98F1BB-AEFC-483C-88A9-EF6D12E4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57" y="2354004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vẫn xanh tươi. 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E433B890-CE00-4657-8B65-A6C8EC9F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75" y="2964511"/>
            <a:ext cx="5933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Mặc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dù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mặt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đã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đứng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bóng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7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xmlns="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xmlns="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 sz="3200" dirty="0">
                <a:latin typeface="+mj-lt"/>
              </a:rPr>
              <a:t>Tìm chủ ngữ, vị ngữ của mỗi vế câu ghép trong mẩu chuyện vui</a:t>
            </a:r>
            <a:r>
              <a:rPr lang="en-US" sz="3200" dirty="0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xmlns="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FE4BC4-5814-4C71-AA18-D90801CA6714}"/>
              </a:ext>
            </a:extLst>
          </p:cNvPr>
          <p:cNvSpPr txBox="1"/>
          <p:nvPr/>
        </p:nvSpPr>
        <p:spPr>
          <a:xfrm>
            <a:off x="826858" y="1509406"/>
            <a:ext cx="60985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1" i="0">
                <a:solidFill>
                  <a:srgbClr val="000000"/>
                </a:solidFill>
                <a:effectLst/>
                <a:latin typeface="+mj-lt"/>
              </a:rPr>
              <a:t>Chủ ngữ ở đâu ?</a:t>
            </a:r>
            <a:endParaRPr lang="vi-VN" sz="2200" b="0" i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Cô giáo viết lên bảng một câu ghép:</a:t>
            </a:r>
          </a:p>
          <a:p>
            <a:pPr algn="l"/>
            <a:r>
              <a:rPr lang="en-US" sz="2200">
                <a:latin typeface="+mj-lt"/>
              </a:rPr>
              <a:t>“</a:t>
            </a:r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 nhưng cuối cùng hắn vẫn phải đưa hai tay vào còng số 8.</a:t>
            </a:r>
            <a:r>
              <a:rPr lang="en-US" sz="2200" b="0" i="0">
                <a:solidFill>
                  <a:srgbClr val="000000"/>
                </a:solidFill>
                <a:effectLst/>
                <a:latin typeface="+mj-lt"/>
              </a:rPr>
              <a:t>”</a:t>
            </a:r>
            <a:endParaRPr lang="vi-VN" sz="2200" b="0" i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Rồi cô hỏi:</a:t>
            </a: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-  Em nào cho cô biết chủ ngữ của câu trên ở đâu?</a:t>
            </a: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Hùng nhanh nhảu:</a:t>
            </a: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-  Thưa cô, chủ ngữ đang ở trong nhà giam ạ.</a:t>
            </a:r>
          </a:p>
          <a:p>
            <a:pPr algn="r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PHẠM HÁI LÊ CHÂU</a:t>
            </a:r>
          </a:p>
          <a:p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2200" b="0" i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2200" b="0" i="0">
                <a:solidFill>
                  <a:srgbClr val="000000"/>
                </a:solidFill>
                <a:effectLst/>
                <a:latin typeface="+mj-lt"/>
              </a:rPr>
            </a:br>
            <a:endParaRPr lang="en-US" sz="2200"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7BDD91F-538F-4586-BB13-8765C34A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775784" y="2571750"/>
            <a:ext cx="2368216" cy="23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xmlns="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xmlns="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 dirty="0">
                <a:latin typeface="+mj-lt"/>
              </a:rPr>
              <a:t>Tìm chủ ngữ, vị ngữ của mỗi vế câu ghép trong mẩu chuyện vui</a:t>
            </a:r>
            <a:r>
              <a:rPr lang="en-US" dirty="0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xmlns="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FE4BC4-5814-4C71-AA18-D90801CA6714}"/>
              </a:ext>
            </a:extLst>
          </p:cNvPr>
          <p:cNvSpPr txBox="1"/>
          <p:nvPr/>
        </p:nvSpPr>
        <p:spPr>
          <a:xfrm>
            <a:off x="119921" y="2372311"/>
            <a:ext cx="84844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</a:t>
            </a:r>
            <a:r>
              <a:rPr lang="en-US" sz="2800" b="0" i="0"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nhưng </a:t>
            </a:r>
            <a:endParaRPr lang="en-US" sz="2800" b="0" i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2800">
              <a:latin typeface="+mj-lt"/>
            </a:endParaRPr>
          </a:p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cuối cùng hắn vẫn phải đưa hai tay vào còng số 8.</a:t>
            </a: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endParaRPr lang="en-US" sz="28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2BE356-C510-49C7-810D-94BA19D37E29}"/>
              </a:ext>
            </a:extLst>
          </p:cNvPr>
          <p:cNvSpPr txBox="1"/>
          <p:nvPr/>
        </p:nvSpPr>
        <p:spPr>
          <a:xfrm>
            <a:off x="808675" y="2372311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dù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D8B005-AF22-4294-AF07-BBE39B3937D5}"/>
              </a:ext>
            </a:extLst>
          </p:cNvPr>
          <p:cNvSpPr txBox="1"/>
          <p:nvPr/>
        </p:nvSpPr>
        <p:spPr>
          <a:xfrm>
            <a:off x="6836416" y="2375878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EA953C7-FC35-402C-A404-8781559417F0}"/>
              </a:ext>
            </a:extLst>
          </p:cNvPr>
          <p:cNvCxnSpPr/>
          <p:nvPr/>
        </p:nvCxnSpPr>
        <p:spPr>
          <a:xfrm>
            <a:off x="2113611" y="2895531"/>
            <a:ext cx="118422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AE535BE-E8D0-4AFE-A333-74B6CB6E9DED}"/>
              </a:ext>
            </a:extLst>
          </p:cNvPr>
          <p:cNvCxnSpPr>
            <a:cxnSpLocks/>
          </p:cNvCxnSpPr>
          <p:nvPr/>
        </p:nvCxnSpPr>
        <p:spPr>
          <a:xfrm>
            <a:off x="2243530" y="3797439"/>
            <a:ext cx="5596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AE10D8D-3FBA-4F38-A2E7-E7EFC8ADEEEC}"/>
              </a:ext>
            </a:extLst>
          </p:cNvPr>
          <p:cNvCxnSpPr>
            <a:cxnSpLocks/>
          </p:cNvCxnSpPr>
          <p:nvPr/>
        </p:nvCxnSpPr>
        <p:spPr>
          <a:xfrm flipH="1">
            <a:off x="3316470" y="2372311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93F7AE6-D952-40F8-B6D7-E9238309E479}"/>
              </a:ext>
            </a:extLst>
          </p:cNvPr>
          <p:cNvCxnSpPr>
            <a:cxnSpLocks/>
          </p:cNvCxnSpPr>
          <p:nvPr/>
        </p:nvCxnSpPr>
        <p:spPr>
          <a:xfrm flipH="1">
            <a:off x="2825547" y="3184413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81BD9BD-A607-4663-A888-ABC588CE624B}"/>
              </a:ext>
            </a:extLst>
          </p:cNvPr>
          <p:cNvGrpSpPr/>
          <p:nvPr/>
        </p:nvGrpSpPr>
        <p:grpSpPr>
          <a:xfrm>
            <a:off x="6714481" y="2426262"/>
            <a:ext cx="175824" cy="477701"/>
            <a:chOff x="3813644" y="2515686"/>
            <a:chExt cx="175824" cy="47770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505A5C2-4304-46C6-ADF9-C056D7A29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644" y="2524711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9B4E5DE-5DFE-491D-A474-0E38B8BAD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032" y="2515686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4E83141-E151-40BF-B298-D360232160C5}"/>
              </a:ext>
            </a:extLst>
          </p:cNvPr>
          <p:cNvGrpSpPr/>
          <p:nvPr/>
        </p:nvGrpSpPr>
        <p:grpSpPr>
          <a:xfrm>
            <a:off x="3413906" y="2894938"/>
            <a:ext cx="3300575" cy="45719"/>
            <a:chOff x="3413906" y="2894938"/>
            <a:chExt cx="3300575" cy="774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3EB36B3-6ED1-4F15-8F4E-8E66635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8FC4813-B2FF-4695-9D4B-A1D7428ADBD5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39CC8B7-B874-4C4F-B98C-B54A85D4F74B}"/>
              </a:ext>
            </a:extLst>
          </p:cNvPr>
          <p:cNvGrpSpPr/>
          <p:nvPr/>
        </p:nvGrpSpPr>
        <p:grpSpPr>
          <a:xfrm>
            <a:off x="2921712" y="3797439"/>
            <a:ext cx="4843193" cy="45719"/>
            <a:chOff x="3413906" y="2894938"/>
            <a:chExt cx="3300575" cy="7745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F99FDE4-04F2-4496-80FC-6B2FEAF1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B7066BC-D673-49D6-82A2-DEAD2CD71571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6745E06-7A73-44BC-A401-A10DE09FEC1D}"/>
              </a:ext>
            </a:extLst>
          </p:cNvPr>
          <p:cNvSpPr/>
          <p:nvPr/>
        </p:nvSpPr>
        <p:spPr>
          <a:xfrm>
            <a:off x="2295250" y="2815435"/>
            <a:ext cx="644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8993062-5321-45C5-B129-08CEEF1A88C9}"/>
              </a:ext>
            </a:extLst>
          </p:cNvPr>
          <p:cNvSpPr/>
          <p:nvPr/>
        </p:nvSpPr>
        <p:spPr>
          <a:xfrm>
            <a:off x="4813216" y="2842767"/>
            <a:ext cx="623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V1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FDA0846-E3D2-40F8-9BE2-68C9665C1325}"/>
              </a:ext>
            </a:extLst>
          </p:cNvPr>
          <p:cNvSpPr/>
          <p:nvPr/>
        </p:nvSpPr>
        <p:spPr>
          <a:xfrm>
            <a:off x="2295249" y="3882792"/>
            <a:ext cx="644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4BF24C0-99B5-4B7A-8D7B-C49114BDD457}"/>
              </a:ext>
            </a:extLst>
          </p:cNvPr>
          <p:cNvSpPr/>
          <p:nvPr/>
        </p:nvSpPr>
        <p:spPr>
          <a:xfrm>
            <a:off x="4813215" y="3910124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V2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99" y="1823575"/>
            <a:ext cx="1947276" cy="312050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1391" name="Google Shape;139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2720" y="3160892"/>
            <a:ext cx="1346776" cy="165356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1DE007-1A98-4E1B-A8D8-0F00B42D3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89" y="1022809"/>
            <a:ext cx="6986622" cy="1329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0AA319-E8B1-438D-ACB3-6793F7CC017E}"/>
              </a:ext>
            </a:extLst>
          </p:cNvPr>
          <p:cNvSpPr/>
          <p:nvPr/>
        </p:nvSpPr>
        <p:spPr>
          <a:xfrm>
            <a:off x="2543239" y="2006730"/>
            <a:ext cx="40575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bằng quan hệ từ</a:t>
            </a:r>
          </a:p>
          <a:p>
            <a:pPr algn="ctr"/>
            <a:r>
              <a:rPr lang="en-US" sz="36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54)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4702864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968889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4702864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968889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Hiểu thế nào là câu ghép thể hiện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 idx="3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hêm được một vế câu ghép để tạo thành câu ghép chỉ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6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Biết phân tích cấu tạo câu ghép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title" idx="9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Biết xác định chủ ngữ, vị ngữ của mỗi vế câu ghép trong mẫu chuyện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15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8" name="Google Shape;258;p34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622D6B-2961-4817-9B82-CAEB3459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2" y="222724"/>
            <a:ext cx="7706012" cy="1304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  <p:bldP spid="249" grpId="0" build="p"/>
      <p:bldP spid="252" grpId="0" build="p"/>
      <p:bldP spid="2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14F14CD3-BC5F-4509-9F52-E3EB9D231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19550" y="1382349"/>
            <a:ext cx="3310731" cy="2441664"/>
          </a:xfrm>
          <a:prstGeom prst="rect">
            <a:avLst/>
          </a:prstGeom>
        </p:spPr>
      </p:pic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4878544" y="2147781"/>
            <a:ext cx="2227106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quan hệ nguyên nhân - kết quả giữa hai vế câu ghép, ta có thể nối bằng gì?</a:t>
            </a: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227" y="1299889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>
            <a:extLst>
              <a:ext uri="{FF2B5EF4-FFF2-40B4-BE49-F238E27FC236}">
                <a16:creationId xmlns:a16="http://schemas.microsoft.com/office/drawing/2014/main" xmlns="" id="{3E99FAD8-CEB2-4A41-8558-82B6FB58FD1A}"/>
              </a:ext>
            </a:extLst>
          </p:cNvPr>
          <p:cNvSpPr txBox="1"/>
          <p:nvPr/>
        </p:nvSpPr>
        <p:spPr>
          <a:xfrm>
            <a:off x="1390162" y="1454191"/>
            <a:ext cx="6363676" cy="198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Để thể hiện quan hệ nguyên nhân - kết quả giữa hai vế câu ghép, ta có thể nối chúng bằng: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4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- Một</a:t>
            </a:r>
            <a:r>
              <a:rPr kumimoji="0" lang="en-US" altLang="zh-CN" sz="2000" i="0" u="none" strike="noStrike" kern="1200" cap="none" spc="4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 quan hệ từ: </a:t>
            </a:r>
            <a:r>
              <a:rPr kumimoji="0" lang="en-US" altLang="zh-CN" sz="2000" b="1" i="1" u="none" strike="noStrike" kern="1200" cap="none" spc="4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vì , bởi vì, nên, cho nên,...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i="1" spc="40" baseline="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-</a:t>
            </a:r>
            <a:r>
              <a:rPr lang="en-US" altLang="zh-CN" sz="2000" i="1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Hoặc một cặp quan hệ từ: </a:t>
            </a:r>
            <a:r>
              <a:rPr lang="en-US" altLang="zh-CN" sz="2000" b="1" i="1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vì ... nên; bởi vì ... cho nên; tại vì ... cho nên; do ... nên; do ... mà; nhờ ... mà...</a:t>
            </a:r>
            <a:endParaRPr kumimoji="0" lang="zh-CN" altLang="en-US" sz="2000" b="1" i="0" u="none" strike="noStrike" kern="1200" cap="none" spc="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14F14CD3-BC5F-4509-9F52-E3EB9D231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19550" y="1382349"/>
            <a:ext cx="3310731" cy="2441664"/>
          </a:xfrm>
          <a:prstGeom prst="rect">
            <a:avLst/>
          </a:prstGeom>
        </p:spPr>
      </p:pic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4878544" y="2147781"/>
            <a:ext cx="2227106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227" y="1299889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5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>
            <a:extLst>
              <a:ext uri="{FF2B5EF4-FFF2-40B4-BE49-F238E27FC236}">
                <a16:creationId xmlns:a16="http://schemas.microsoft.com/office/drawing/2014/main" xmlns="" id="{3E99FAD8-CEB2-4A41-8558-82B6FB58FD1A}"/>
              </a:ext>
            </a:extLst>
          </p:cNvPr>
          <p:cNvSpPr txBox="1"/>
          <p:nvPr/>
        </p:nvSpPr>
        <p:spPr>
          <a:xfrm>
            <a:off x="1390162" y="1454191"/>
            <a:ext cx="6363676" cy="198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Để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quan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hệ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nguyên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nhân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kết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quả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giữa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hai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vế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ghép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, ta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nối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chúng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bằng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4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- </a:t>
            </a:r>
            <a:r>
              <a:rPr kumimoji="0" lang="en-US" altLang="zh-CN" sz="2000" i="0" u="none" strike="noStrike" kern="1200" cap="none" spc="4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kumimoji="0" lang="en-US" altLang="zh-CN" sz="2000" i="0" u="none" strike="noStrike" kern="1200" cap="none" spc="4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2000" i="0" u="none" strike="noStrike" kern="1200" cap="none" spc="40" normalizeH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quan</a:t>
            </a:r>
            <a:r>
              <a:rPr kumimoji="0" lang="en-US" altLang="zh-CN" sz="2000" i="0" u="none" strike="noStrike" kern="1200" cap="none" spc="4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2000" i="0" u="none" strike="noStrike" kern="1200" cap="none" spc="40" normalizeH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hệ</a:t>
            </a:r>
            <a:r>
              <a:rPr kumimoji="0" lang="en-US" altLang="zh-CN" sz="2000" i="0" u="none" strike="noStrike" kern="1200" cap="none" spc="4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2000" i="0" u="none" strike="noStrike" kern="1200" cap="none" spc="40" normalizeH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từ</a:t>
            </a:r>
            <a:r>
              <a:rPr kumimoji="0" lang="en-US" altLang="zh-CN" sz="2000" i="0" u="none" strike="noStrike" kern="1200" cap="none" spc="4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: </a:t>
            </a:r>
            <a:r>
              <a:rPr kumimoji="0" lang="en-US" altLang="zh-CN" sz="2000" b="1" i="1" u="none" strike="noStrike" kern="1200" cap="none" spc="4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nếu</a:t>
            </a:r>
            <a:r>
              <a:rPr kumimoji="0" lang="en-US" altLang="zh-CN" sz="2000" b="1" i="1" u="none" strike="noStrike" kern="1200" cap="none" spc="4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kumimoji="0" lang="en-US" altLang="zh-CN" sz="2000" b="1" i="1" u="none" strike="noStrike" kern="1200" cap="none" spc="4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hễ</a:t>
            </a:r>
            <a:r>
              <a:rPr kumimoji="0" lang="en-US" altLang="zh-CN" sz="2000" b="1" i="1" u="none" strike="noStrike" kern="1200" cap="none" spc="4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kumimoji="0" lang="en-US" altLang="zh-CN" sz="2000" b="1" i="1" u="none" strike="noStrike" kern="1200" cap="none" spc="4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giá</a:t>
            </a:r>
            <a:r>
              <a:rPr kumimoji="0" lang="en-US" altLang="zh-CN" sz="2000" b="1" i="1" u="none" strike="noStrike" kern="1200" cap="none" spc="4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kumimoji="0" lang="en-US" altLang="zh-CN" sz="2000" b="1" i="1" u="none" strike="noStrike" kern="1200" cap="none" spc="4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thì</a:t>
            </a:r>
            <a:r>
              <a:rPr kumimoji="0" lang="en-US" altLang="zh-CN" sz="2000" b="1" i="1" u="none" strike="noStrike" kern="1200" cap="none" spc="4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,...</a:t>
            </a:r>
            <a:endParaRPr kumimoji="0" lang="en-US" altLang="zh-CN" sz="2000" b="1" i="1" u="none" strike="noStrike" kern="1200" cap="none" spc="40" normalizeH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i="1" spc="40" baseline="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-</a:t>
            </a:r>
            <a:r>
              <a:rPr lang="en-US" altLang="zh-CN" sz="2000" i="1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cặp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quan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hệ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từ</a:t>
            </a:r>
            <a:r>
              <a:rPr lang="en-US" altLang="zh-CN" sz="2000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nếu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i="1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... </a:t>
            </a:r>
            <a:r>
              <a:rPr lang="en-US" altLang="zh-CN" sz="2000" b="1" i="1" spc="4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hì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..;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nếu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như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... </a:t>
            </a:r>
            <a:r>
              <a:rPr lang="en-US" altLang="zh-CN" sz="2000" b="1" i="1" spc="4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hì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..;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hễ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...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thì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…;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hễ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mà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i="1" spc="40" noProof="0" dirty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... </a:t>
            </a:r>
            <a:r>
              <a:rPr lang="en-US" altLang="zh-CN" sz="2000" b="1" i="1" spc="40" dirty="0" err="1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hì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…; 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giá</a:t>
            </a:r>
            <a:r>
              <a:rPr lang="en-US" altLang="zh-CN" sz="2000" b="1" i="1" spc="40" noProof="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...</a:t>
            </a:r>
            <a:r>
              <a:rPr lang="en-US" altLang="zh-CN" sz="2000" b="1" i="1" spc="40" noProof="0" dirty="0" err="1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thì</a:t>
            </a:r>
            <a:r>
              <a:rPr lang="en-US" altLang="zh-CN" sz="2000" b="1" i="1" spc="40" dirty="0" smtClean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…; ….</a:t>
            </a:r>
            <a:endParaRPr kumimoji="0" lang="zh-CN" altLang="en-US" sz="2000" b="1" i="0" u="none" strike="noStrike" kern="1200" cap="none" spc="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8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285;p62">
            <a:extLst>
              <a:ext uri="{FF2B5EF4-FFF2-40B4-BE49-F238E27FC236}">
                <a16:creationId xmlns:a16="http://schemas.microsoft.com/office/drawing/2014/main" xmlns="" id="{761A84EC-6E1B-42F6-963D-9444E17F72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12" y="1025805"/>
            <a:ext cx="2588640" cy="2977953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8EDBED-20D5-437B-AC54-094C90F0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100" y="2760065"/>
            <a:ext cx="2804403" cy="99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câu ghép trong hai đoạn văn và cho biết các vế câu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nối với nhau bằng những từ nào?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1C81CA-F2E8-452B-985E-4C58B0388C91}"/>
              </a:ext>
            </a:extLst>
          </p:cNvPr>
          <p:cNvSpPr txBox="1"/>
          <p:nvPr/>
        </p:nvSpPr>
        <p:spPr>
          <a:xfrm>
            <a:off x="647702" y="1567026"/>
            <a:ext cx="475297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Bốn mùa Hạ Long mang trên mình một màu xanh đằm thắm: xanh biếc của biển, xanh lam của núi, xanh lục của trời. Màu xanh ấy như trường cửu, lúc nào cũng bát ngát, cũng trẻ trung, cũng phơi phới.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Tuy bốn mùa là vậy, nhưng mỗi mùa Hạ Long lại có những nét riêng biệt, hấp dẫn lòng người. </a:t>
            </a: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ạ Long - Sửng Sốt - Titop 2 ngày 1 đêm - BestPrice">
            <a:extLst>
              <a:ext uri="{FF2B5EF4-FFF2-40B4-BE49-F238E27FC236}">
                <a16:creationId xmlns:a16="http://schemas.microsoft.com/office/drawing/2014/main" xmlns="" id="{B3ECB3B5-291B-4FF0-822E-7F89AF1C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29465"/>
            <a:ext cx="3104007" cy="19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câu ghép trong hai đoạn văn và cho biết các vế câu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nối với nhau bằng những từ nào?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1C81CA-F2E8-452B-985E-4C58B0388C91}"/>
              </a:ext>
            </a:extLst>
          </p:cNvPr>
          <p:cNvSpPr txBox="1"/>
          <p:nvPr/>
        </p:nvSpPr>
        <p:spPr>
          <a:xfrm>
            <a:off x="897075" y="1423711"/>
            <a:ext cx="4065450" cy="23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Tuy bốn mùa là vậy, nhưng mỗi mùa Hạ Long lại có những nét riêng biệt, hấp dẫn lòng người. </a:t>
            </a:r>
          </a:p>
          <a:p>
            <a:pPr algn="just">
              <a:lnSpc>
                <a:spcPct val="200000"/>
              </a:lnSpc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7EF4697-4D98-4C15-A431-2B526597A1FE}"/>
              </a:ext>
            </a:extLst>
          </p:cNvPr>
          <p:cNvSpPr/>
          <p:nvPr/>
        </p:nvSpPr>
        <p:spPr>
          <a:xfrm>
            <a:off x="1790700" y="1659236"/>
            <a:ext cx="542925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1D4265-7102-411C-A1AD-E1401CCDAEA3}"/>
              </a:ext>
            </a:extLst>
          </p:cNvPr>
          <p:cNvSpPr/>
          <p:nvPr/>
        </p:nvSpPr>
        <p:spPr>
          <a:xfrm>
            <a:off x="4138612" y="1666379"/>
            <a:ext cx="823913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ịnh Hạ Long - Thông tin chi tiết từ A đến Z">
            <a:extLst>
              <a:ext uri="{FF2B5EF4-FFF2-40B4-BE49-F238E27FC236}">
                <a16:creationId xmlns:a16="http://schemas.microsoft.com/office/drawing/2014/main" xmlns="" id="{3D1EE168-08C9-43B9-A168-8F19BE23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98" y="1682144"/>
            <a:ext cx="3475594" cy="21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Math Subject for Pre-K: Measuring with non-standard units by Slidesgo">
  <a:themeElements>
    <a:clrScheme name="Simple Light">
      <a:dk1>
        <a:srgbClr val="895430"/>
      </a:dk1>
      <a:lt1>
        <a:srgbClr val="FFF9F0"/>
      </a:lt1>
      <a:dk2>
        <a:srgbClr val="FFF2DE"/>
      </a:dk2>
      <a:lt2>
        <a:srgbClr val="A4C441"/>
      </a:lt2>
      <a:accent1>
        <a:srgbClr val="FF645C"/>
      </a:accent1>
      <a:accent2>
        <a:srgbClr val="EEDCC1"/>
      </a:accent2>
      <a:accent3>
        <a:srgbClr val="FFC76E"/>
      </a:accent3>
      <a:accent4>
        <a:srgbClr val="F0B860"/>
      </a:accent4>
      <a:accent5>
        <a:srgbClr val="91AD3A"/>
      </a:accent5>
      <a:accent6>
        <a:srgbClr val="E85B54"/>
      </a:accent6>
      <a:hlink>
        <a:srgbClr val="8954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678</Words>
  <Application>Microsoft Office PowerPoint</Application>
  <PresentationFormat>On-screen Show (16:9)</PresentationFormat>
  <Paragraphs>95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微软雅黑</vt:lpstr>
      <vt:lpstr>Life Savers ExtraBold</vt:lpstr>
      <vt:lpstr>UTM Guanine</vt:lpstr>
      <vt:lpstr>Gothic A1</vt:lpstr>
      <vt:lpstr>Times New Roman</vt:lpstr>
      <vt:lpstr>Math Subject for Pre-K: Measuring with non-standard units by Slidesgo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01</vt:lpstr>
      <vt:lpstr>1. Tìm câu ghép trong hai đoạn văn và cho biết các vế câu  được nối với nhau bằng những từ nào?</vt:lpstr>
      <vt:lpstr>1. Tìm câu ghép trong hai đoạn văn và cho biết các vế câu  được nối với nhau bằng những từ nào?</vt:lpstr>
      <vt:lpstr>2. Tìm thêm câu ghép có quan hệ từ tương phản</vt:lpstr>
      <vt:lpstr>02</vt:lpstr>
      <vt:lpstr>PowerPoint Presentation</vt:lpstr>
      <vt:lpstr>03</vt:lpstr>
      <vt:lpstr>Phân tích cấu tạo của các câu ghép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EduFive</dc:title>
  <dc:creator>EduFive</dc:creator>
  <cp:lastModifiedBy>THANH GIONG</cp:lastModifiedBy>
  <cp:revision>25</cp:revision>
  <dcterms:modified xsi:type="dcterms:W3CDTF">2024-02-15T04:04:18Z</dcterms:modified>
</cp:coreProperties>
</file>