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91" r:id="rId2"/>
    <p:sldId id="277" r:id="rId3"/>
    <p:sldId id="278" r:id="rId4"/>
    <p:sldId id="279" r:id="rId5"/>
    <p:sldId id="280" r:id="rId6"/>
    <p:sldId id="281" r:id="rId7"/>
    <p:sldId id="282" r:id="rId8"/>
    <p:sldId id="257" r:id="rId9"/>
    <p:sldId id="261" r:id="rId10"/>
    <p:sldId id="258" r:id="rId11"/>
    <p:sldId id="283" r:id="rId12"/>
    <p:sldId id="284" r:id="rId13"/>
    <p:sldId id="285" r:id="rId14"/>
    <p:sldId id="286" r:id="rId15"/>
    <p:sldId id="262" r:id="rId16"/>
    <p:sldId id="275" r:id="rId17"/>
    <p:sldId id="287" r:id="rId18"/>
    <p:sldId id="288" r:id="rId19"/>
    <p:sldId id="260" r:id="rId20"/>
    <p:sldId id="289" r:id="rId21"/>
    <p:sldId id="290" r:id="rId22"/>
    <p:sldId id="266" r:id="rId23"/>
    <p:sldId id="292" r:id="rId24"/>
  </p:sldIdLst>
  <p:sldSz cx="18288000" cy="10287000"/>
  <p:notesSz cx="6858000" cy="9144000"/>
  <p:embeddedFontLst>
    <p:embeddedFont>
      <p:font typeface="iCiel Cadena" panose="020B0604020202020204" charset="0"/>
      <p:bold r:id="rId26"/>
    </p:embeddedFont>
    <p:embeddedFont>
      <p:font typeface="HP-087" panose="020B0604020202020204"/>
      <p:bold r:id="rId27"/>
    </p:embeddedFont>
    <p:embeddedFont>
      <p:font typeface="Cambria Math" panose="02040503050406030204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68C89"/>
    <a:srgbClr val="FCFBC7"/>
    <a:srgbClr val="E91E26"/>
    <a:srgbClr val="FFCCCC"/>
    <a:srgbClr val="FFFFFF"/>
    <a:srgbClr val="E3667C"/>
    <a:srgbClr val="DC5A78"/>
    <a:srgbClr val="E8788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504" y="3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0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4A2FEC18-824F-4F41-8BA0-6745B37B87F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9800" y="-8191500"/>
            <a:ext cx="1740665" cy="174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0" y="16040100"/>
            <a:ext cx="1740665" cy="174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6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4.png"/><Relationship Id="rId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image" Target="../media/image58.svg"/><Relationship Id="rId9" Type="http://schemas.openxmlformats.org/officeDocument/2006/relationships/image" Target="../media/image52.png"/><Relationship Id="rId1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4.png"/><Relationship Id="rId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image" Target="../media/image58.svg"/><Relationship Id="rId9" Type="http://schemas.openxmlformats.org/officeDocument/2006/relationships/image" Target="../media/image52.png"/><Relationship Id="rId1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8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8.svg"/><Relationship Id="rId5" Type="http://schemas.openxmlformats.org/officeDocument/2006/relationships/image" Target="../media/image4.png"/><Relationship Id="rId15" Type="http://schemas.openxmlformats.org/officeDocument/2006/relationships/image" Target="../media/image9.sv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44.svg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18" Type="http://schemas.openxmlformats.org/officeDocument/2006/relationships/image" Target="../media/image21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18" Type="http://schemas.openxmlformats.org/officeDocument/2006/relationships/image" Target="../media/image21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18" Type="http://schemas.openxmlformats.org/officeDocument/2006/relationships/image" Target="../media/image21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2.sv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3400" y="1576571"/>
            <a:ext cx="26564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latin typeface="UTM Fleur" panose="02040403050506020204" pitchFamily="18" charset="0"/>
              </a:rPr>
              <a:t>Toán</a:t>
            </a:r>
            <a:r>
              <a:rPr lang="en-US" sz="10000" dirty="0">
                <a:latin typeface="UTM Fleur" panose="02040403050506020204" pitchFamily="18" charset="0"/>
              </a:rPr>
              <a:t> </a:t>
            </a:r>
          </a:p>
        </p:txBody>
      </p:sp>
      <p:sp>
        <p:nvSpPr>
          <p:cNvPr id="27" name="TextBox 3"/>
          <p:cNvSpPr txBox="1"/>
          <p:nvPr/>
        </p:nvSpPr>
        <p:spPr>
          <a:xfrm>
            <a:off x="1423869" y="3899293"/>
            <a:ext cx="16542839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2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CC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LUYỆN TẬP</a:t>
            </a:r>
            <a:endParaRPr lang="en-US" sz="23000" dirty="0">
              <a:solidFill>
                <a:srgbClr val="99CC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725212" y="3866682"/>
            <a:ext cx="16542839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2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LUYỆN TẬP</a:t>
            </a:r>
            <a:endParaRPr lang="en-US" sz="23000" dirty="0">
              <a:solidFill>
                <a:srgbClr val="00B0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D7C4E4E-A321-4260-8659-57327D3E1A81}"/>
              </a:ext>
            </a:extLst>
          </p:cNvPr>
          <p:cNvSpPr txBox="1"/>
          <p:nvPr/>
        </p:nvSpPr>
        <p:spPr>
          <a:xfrm>
            <a:off x="7513586" y="7050460"/>
            <a:ext cx="3260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latin typeface="UTM Fleur" panose="02040403050506020204" pitchFamily="18" charset="0"/>
              </a:rPr>
              <a:t>Trang:  110</a:t>
            </a:r>
            <a:endParaRPr lang="en-US" sz="6000" dirty="0">
              <a:latin typeface="UTM Fleur" panose="020404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43A1556-3390-465E-BD82-5114A8BAF134}"/>
              </a:ext>
            </a:extLst>
          </p:cNvPr>
          <p:cNvSpPr txBox="1"/>
          <p:nvPr/>
        </p:nvSpPr>
        <p:spPr>
          <a:xfrm>
            <a:off x="6676690" y="7894821"/>
            <a:ext cx="4934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latin typeface="UTM Fleur" panose="02040403050506020204" pitchFamily="18" charset="0"/>
              </a:rPr>
              <a:t>Thực hiện: EduFive</a:t>
            </a:r>
            <a:endParaRPr lang="en-US" sz="6000" dirty="0">
              <a:latin typeface="UTM Fleur" panose="020404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"/>
                            </p:stCondLst>
                            <p:childTnLst>
                              <p:par>
                                <p:cTn id="7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36111E-6 -1.97531E-6 L 2.36111E-6 -0.07207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allAtOnce"/>
      <p:bldP spid="28" grpId="0" build="allAtOnce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87181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9576" y="2686706"/>
            <a:ext cx="839151" cy="12679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45147" y="194387"/>
            <a:ext cx="839151" cy="1267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9576" y="-556859"/>
            <a:ext cx="839151" cy="12679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97804" y="77115"/>
            <a:ext cx="839151" cy="12679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20149" y="8385078"/>
            <a:ext cx="839151" cy="12679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68424" y="4509526"/>
            <a:ext cx="839151" cy="126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58653" y="9653026"/>
            <a:ext cx="839151" cy="126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8276" y="7864489"/>
            <a:ext cx="839151" cy="1267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8647" y="9653026"/>
            <a:ext cx="839151" cy="12679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9576" y="6027153"/>
            <a:ext cx="839151" cy="12679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0898" y="394726"/>
            <a:ext cx="839151" cy="12679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76095" y="-439587"/>
            <a:ext cx="839151" cy="12679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74411" y="1479996"/>
            <a:ext cx="14339177" cy="800690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45672" y="2539783"/>
            <a:ext cx="1232698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Muốn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diện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tích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xung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quanh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và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diện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tích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toàn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phần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của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hình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hộp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chữ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nhật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ta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làm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thế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nào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5672" y="2970551"/>
            <a:ext cx="122420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8688" y="5506141"/>
            <a:ext cx="11817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510481" y="1807733"/>
            <a:ext cx="13748819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5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Bài</a:t>
            </a:r>
            <a:r>
              <a:rPr lang="en-US" sz="65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1</a:t>
            </a:r>
            <a:r>
              <a:rPr lang="en-US" sz="6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: </a:t>
            </a:r>
            <a:r>
              <a:rPr lang="en-US" sz="6500" b="1" dirty="0" err="1">
                <a:latin typeface="UTM French Vanilla" panose="02040603050506020204" pitchFamily="18" charset="0"/>
              </a:rPr>
              <a:t>Tính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quanh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và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 smtClean="0">
                <a:latin typeface="UTM French Vanilla" panose="02040603050506020204" pitchFamily="18" charset="0"/>
              </a:rPr>
              <a:t>toàn</a:t>
            </a:r>
            <a:r>
              <a:rPr lang="en-US" sz="6500" b="1" dirty="0" smtClean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phần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của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hình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hộp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chữ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nhật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có</a:t>
            </a:r>
            <a:r>
              <a:rPr lang="en-US" sz="6500" b="1" dirty="0">
                <a:latin typeface="UTM French Vanilla" panose="02040603050506020204" pitchFamily="18" charset="0"/>
              </a:rPr>
              <a:t>: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a.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dài</a:t>
            </a:r>
            <a:r>
              <a:rPr lang="en-US" sz="6500" b="1" dirty="0">
                <a:latin typeface="UTM French Vanilla" panose="02040603050506020204" pitchFamily="18" charset="0"/>
              </a:rPr>
              <a:t> 25dm,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rộng</a:t>
            </a:r>
            <a:r>
              <a:rPr lang="en-US" sz="6500" b="1" dirty="0">
                <a:latin typeface="UTM French Vanilla" panose="02040603050506020204" pitchFamily="18" charset="0"/>
              </a:rPr>
              <a:t> 1,5m </a:t>
            </a:r>
            <a:r>
              <a:rPr lang="en-US" sz="6500" b="1" dirty="0" err="1">
                <a:latin typeface="UTM French Vanilla" panose="02040603050506020204" pitchFamily="18" charset="0"/>
              </a:rPr>
              <a:t>và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 smtClean="0">
                <a:latin typeface="UTM French Vanilla" panose="02040603050506020204" pitchFamily="18" charset="0"/>
              </a:rPr>
              <a:t>cao</a:t>
            </a:r>
            <a:r>
              <a:rPr lang="en-US" sz="6500" b="1" dirty="0" smtClean="0">
                <a:latin typeface="UTM French Vanilla" panose="02040603050506020204" pitchFamily="18" charset="0"/>
              </a:rPr>
              <a:t> </a:t>
            </a:r>
            <a:r>
              <a:rPr lang="en-US" sz="6500" b="1" dirty="0">
                <a:latin typeface="UTM French Vanilla" panose="02040603050506020204" pitchFamily="18" charset="0"/>
              </a:rPr>
              <a:t>18 dm.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</a:t>
            </a:r>
          </a:p>
          <a:p>
            <a:pPr algn="just"/>
            <a:endParaRPr lang="en-US" sz="6500" b="1" dirty="0">
              <a:latin typeface="UTM French Vanilla" panose="020406030505060202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2445810" y="6328624"/>
            <a:ext cx="4343401" cy="2765085"/>
            <a:chOff x="7145324" y="5821063"/>
            <a:chExt cx="4343401" cy="2765085"/>
          </a:xfrm>
        </p:grpSpPr>
        <p:sp>
          <p:nvSpPr>
            <p:cNvPr id="4" name="Cube 3"/>
            <p:cNvSpPr/>
            <p:nvPr/>
          </p:nvSpPr>
          <p:spPr>
            <a:xfrm>
              <a:off x="7145325" y="5821063"/>
              <a:ext cx="4343400" cy="2733737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848600" y="5821063"/>
              <a:ext cx="0" cy="20806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848600" y="7860648"/>
              <a:ext cx="3640125" cy="4106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145324" y="7870361"/>
              <a:ext cx="725549" cy="715787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 rot="18598191">
            <a:off x="12609717" y="8438276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559338" y="7736723"/>
            <a:ext cx="9156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18dm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098675" y="8602146"/>
            <a:ext cx="9156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25dm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4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838" y="386297"/>
            <a:ext cx="17282762" cy="9471668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75738" y="737152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5529" y="1661883"/>
            <a:ext cx="11296682" cy="7709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1,5m = 15dm</a:t>
            </a:r>
          </a:p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 + 15) x 2 x 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= 1440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x 15 x 2 = 750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1440 + 750 = 2190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1440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2190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85849" y="3381304"/>
            <a:ext cx="5250669" cy="7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3510481" y="1807733"/>
                <a:ext cx="13748819" cy="8023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500" b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Bài</a:t>
                </a:r>
                <a:r>
                  <a:rPr lang="en-US" sz="6500" b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 1</a:t>
                </a:r>
                <a:r>
                  <a:rPr lang="en-US" sz="65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: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xung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quanh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 smtClean="0">
                    <a:latin typeface="UTM French Vanilla" panose="02040603050506020204" pitchFamily="18" charset="0"/>
                  </a:rPr>
                  <a:t>toàn</a:t>
                </a:r>
                <a:r>
                  <a:rPr lang="en-US" sz="6500" b="1" dirty="0" smtClean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phần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của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hình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hộp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chữ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nhật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có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: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b.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 smtClean="0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 smtClean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m.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481" y="1807733"/>
                <a:ext cx="13748819" cy="8023030"/>
              </a:xfrm>
              <a:prstGeom prst="rect">
                <a:avLst/>
              </a:prstGeom>
              <a:blipFill rotWithShape="0">
                <a:blip r:embed="rId12"/>
                <a:stretch>
                  <a:fillRect l="-3016" t="-2660" r="-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1167404" y="6422974"/>
            <a:ext cx="4343401" cy="2765085"/>
            <a:chOff x="7145324" y="5821063"/>
            <a:chExt cx="4343401" cy="2765085"/>
          </a:xfrm>
        </p:grpSpPr>
        <p:sp>
          <p:nvSpPr>
            <p:cNvPr id="4" name="Cube 3"/>
            <p:cNvSpPr/>
            <p:nvPr/>
          </p:nvSpPr>
          <p:spPr>
            <a:xfrm>
              <a:off x="7145325" y="5821063"/>
              <a:ext cx="4343400" cy="2733737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848600" y="5821063"/>
              <a:ext cx="0" cy="20806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848600" y="7860648"/>
              <a:ext cx="3640125" cy="4106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145324" y="7870361"/>
              <a:ext cx="725549" cy="715787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12727992" y="8439118"/>
                <a:ext cx="591829" cy="71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7992" y="8439118"/>
                <a:ext cx="591829" cy="713529"/>
              </a:xfrm>
              <a:prstGeom prst="rect">
                <a:avLst/>
              </a:prstGeom>
              <a:blipFill rotWithShape="0">
                <a:blip r:embed="rId13"/>
                <a:stretch>
                  <a:fillRect r="-15464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/>
              <p:cNvSpPr txBox="1"/>
              <p:nvPr/>
            </p:nvSpPr>
            <p:spPr>
              <a:xfrm rot="18558095">
                <a:off x="15160031" y="8520615"/>
                <a:ext cx="59182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58095">
                <a:off x="15160031" y="8520615"/>
                <a:ext cx="591829" cy="714683"/>
              </a:xfrm>
              <a:prstGeom prst="rect">
                <a:avLst/>
              </a:prstGeom>
              <a:blipFill rotWithShape="0">
                <a:blip r:embed="rId14"/>
                <a:stretch>
                  <a:fillRect t="-1987" r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14288821" y="7577719"/>
                <a:ext cx="591829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8821" y="7577719"/>
                <a:ext cx="591829" cy="712631"/>
              </a:xfrm>
              <a:prstGeom prst="rect">
                <a:avLst/>
              </a:prstGeom>
              <a:blipFill rotWithShape="0">
                <a:blip r:embed="rId15"/>
                <a:stretch>
                  <a:fillRect r="-15464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3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9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838" y="386297"/>
            <a:ext cx="17282762" cy="9471668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33903" y="465774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4693071" y="1123671"/>
                <a:ext cx="11157221" cy="851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b="1" dirty="0">
                        <a:solidFill>
                          <a:srgbClr val="0070C0"/>
                        </a:solidFill>
                      </a:rPr>
                      <m:t>(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45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4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45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45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5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vi-VN" alt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        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alt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071" y="1123671"/>
                <a:ext cx="11157221" cy="8519705"/>
              </a:xfrm>
              <a:prstGeom prst="rect">
                <a:avLst/>
              </a:prstGeom>
              <a:blipFill rotWithShape="0">
                <a:blip r:embed="rId10"/>
                <a:stretch>
                  <a:fillRect l="-2295" t="-1502" r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0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78294" y="3406349"/>
            <a:ext cx="5250669" cy="7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9832153" y="7499352"/>
            <a:ext cx="3506774" cy="2794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767554" y="1587622"/>
            <a:ext cx="119547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2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Một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cái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không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nắp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dạng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hình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hộp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chữ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nhật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có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dài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1,5m,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rộng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0,6m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và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cao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8dm.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Người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ta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mặt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ngoài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của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.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Hỏi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diện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tích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quét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là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bao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nhiêu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mét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vuông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?</a:t>
            </a:r>
            <a:endParaRPr lang="vi-VN" sz="6000" dirty="0">
              <a:latin typeface="Times New Roman" pitchFamily="18" charset="0"/>
              <a:ea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001000" y="2476500"/>
            <a:ext cx="2743200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63873" y="3390900"/>
            <a:ext cx="3799327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744200" y="3390900"/>
            <a:ext cx="2978080" cy="1632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67554" y="4305300"/>
            <a:ext cx="1340445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91000" y="4305300"/>
            <a:ext cx="3962400" cy="3266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153400" y="5210507"/>
            <a:ext cx="4775068" cy="12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153400" y="5299286"/>
            <a:ext cx="4775068" cy="12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32AC3F0-C753-4C5B-8BF9-4C6A8AE154BC}"/>
              </a:ext>
            </a:extLst>
          </p:cNvPr>
          <p:cNvCxnSpPr>
            <a:cxnSpLocks/>
          </p:cNvCxnSpPr>
          <p:nvPr/>
        </p:nvCxnSpPr>
        <p:spPr>
          <a:xfrm>
            <a:off x="4522177" y="6139959"/>
            <a:ext cx="2716823" cy="70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D09304E-D7F7-4375-ADC1-95D62D8B427B}"/>
              </a:ext>
            </a:extLst>
          </p:cNvPr>
          <p:cNvCxnSpPr>
            <a:cxnSpLocks/>
          </p:cNvCxnSpPr>
          <p:nvPr/>
        </p:nvCxnSpPr>
        <p:spPr>
          <a:xfrm>
            <a:off x="4522177" y="6228738"/>
            <a:ext cx="2716823" cy="70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92BCA16-AAAB-41A4-A6B6-EF5BF06B228F}"/>
              </a:ext>
            </a:extLst>
          </p:cNvPr>
          <p:cNvSpPr/>
          <p:nvPr/>
        </p:nvSpPr>
        <p:spPr>
          <a:xfrm>
            <a:off x="3550268" y="1606494"/>
            <a:ext cx="13233467" cy="7479221"/>
          </a:xfrm>
          <a:prstGeom prst="rect">
            <a:avLst/>
          </a:prstGeom>
          <a:solidFill>
            <a:srgbClr val="FFCCCC"/>
          </a:solidFill>
          <a:ln>
            <a:solidFill>
              <a:srgbClr val="DC5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100" dirty="0">
              <a:solidFill>
                <a:srgbClr val="E3667C"/>
              </a:solidFill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61919" y="33525"/>
            <a:ext cx="5661326" cy="5661326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3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037122">
            <a:off x="10736177" y="8665571"/>
            <a:ext cx="1024738" cy="840285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508051">
            <a:off x="16245719" y="4260903"/>
            <a:ext cx="1851502" cy="1518232"/>
          </a:xfrm>
          <a:prstGeom prst="rect">
            <a:avLst/>
          </a:prstGeom>
        </p:spPr>
      </p:pic>
      <p:pic>
        <p:nvPicPr>
          <p:cNvPr id="36" name="Picture 35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5036745" y="5566076"/>
            <a:ext cx="3251255" cy="504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Thùng nhựa Danpla PAG - Khay đựng sản phẩm danp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59" y="410952"/>
            <a:ext cx="5303140" cy="5155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75160" y="2536495"/>
            <a:ext cx="1038297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Em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hãy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quan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sát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hình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cho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biết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thùng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không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nắp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gồm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bao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nhiêu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quanh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bao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nhiêu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đáy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50972" y="2864188"/>
            <a:ext cx="105801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>
                <a:latin typeface="UTM French Vanilla" panose="02040603050506020204" pitchFamily="18" charset="0"/>
              </a:rPr>
              <a:t>Thùng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không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nắp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gồm</a:t>
            </a:r>
            <a:r>
              <a:rPr lang="en-US" sz="9600" b="1" dirty="0">
                <a:latin typeface="UTM French Vanilla" panose="02040603050506020204" pitchFamily="18" charset="0"/>
              </a:rPr>
              <a:t>:  </a:t>
            </a:r>
          </a:p>
          <a:p>
            <a:pPr algn="ctr"/>
            <a:r>
              <a:rPr lang="en-US" sz="9600" b="1" dirty="0">
                <a:latin typeface="UTM French Vanilla" panose="02040603050506020204" pitchFamily="18" charset="0"/>
              </a:rPr>
              <a:t>-</a:t>
            </a:r>
            <a:r>
              <a:rPr lang="en-US" sz="96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4 </a:t>
            </a:r>
            <a:r>
              <a:rPr lang="en-US" sz="9600" b="1" dirty="0" err="1">
                <a:latin typeface="UTM French Vanilla" panose="02040603050506020204" pitchFamily="18" charset="0"/>
              </a:rPr>
              <a:t>mặt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xung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quanh</a:t>
            </a:r>
            <a:endParaRPr lang="en-US" sz="9600" b="1" dirty="0">
              <a:latin typeface="UTM French Vanilla" panose="02040603050506020204" pitchFamily="18" charset="0"/>
            </a:endParaRPr>
          </a:p>
          <a:p>
            <a:pPr algn="ctr"/>
            <a:r>
              <a:rPr lang="en-US" sz="9600" b="1" dirty="0">
                <a:latin typeface="UTM French Vanilla" panose="02040603050506020204" pitchFamily="18" charset="0"/>
              </a:rPr>
              <a:t>-</a:t>
            </a:r>
            <a:r>
              <a:rPr lang="en-US" sz="96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1 </a:t>
            </a:r>
            <a:r>
              <a:rPr lang="en-US" sz="9600" b="1" dirty="0" err="1">
                <a:latin typeface="UTM French Vanilla" panose="02040603050506020204" pitchFamily="18" charset="0"/>
              </a:rPr>
              <a:t>mặt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đáy</a:t>
            </a:r>
            <a:endParaRPr lang="en-US" sz="9600" b="1" dirty="0"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17" grpId="1"/>
      <p:bldP spid="3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11233509" y="8143767"/>
            <a:ext cx="2692591" cy="2145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7640" y="9107741"/>
            <a:ext cx="1485850" cy="1218397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012784" y="1179259"/>
            <a:ext cx="119547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5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5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2</a:t>
            </a:r>
            <a:r>
              <a:rPr lang="en-US" sz="5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Một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cái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không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nắp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dạng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hình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hộp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chữ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nhật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có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dài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1,5m,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rộng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0,6m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và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cao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8dm.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Người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ta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mặt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ngoài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của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.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Hỏi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quét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là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bao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nhiêu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mét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vuông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?</a:t>
            </a:r>
            <a:endParaRPr lang="vi-VN" sz="5000" dirty="0">
              <a:latin typeface="Times New Roman" pitchFamily="18" charset="0"/>
              <a:ea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6730" y="4337694"/>
            <a:ext cx="53639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904309" y="5231704"/>
            <a:ext cx="221759" cy="374245"/>
          </a:xfrm>
          <a:prstGeom prst="downArrow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55422" y="5481919"/>
            <a:ext cx="60773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16399" y="5513930"/>
            <a:ext cx="55258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5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40112" y="5539497"/>
            <a:ext cx="5501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4981131" y="6340575"/>
            <a:ext cx="221759" cy="374245"/>
          </a:xfrm>
          <a:prstGeom prst="downArrow">
            <a:avLst/>
          </a:prstGeom>
          <a:solidFill>
            <a:srgbClr val="99CC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68909" y="6595972"/>
            <a:ext cx="75921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2335916" y="7409636"/>
            <a:ext cx="221759" cy="374245"/>
          </a:xfrm>
          <a:prstGeom prst="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0274" y="7701981"/>
            <a:ext cx="43957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2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11225796" y="6378649"/>
            <a:ext cx="221759" cy="374245"/>
          </a:xfrm>
          <a:prstGeom prst="downArrow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029979" y="6690166"/>
            <a:ext cx="30700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11" grpId="0" animBg="1"/>
      <p:bldP spid="23" grpId="0"/>
      <p:bldP spid="26" grpId="0"/>
      <p:bldP spid="29" grpId="0"/>
      <p:bldP spid="31" grpId="0" animBg="1"/>
      <p:bldP spid="33" grpId="0"/>
      <p:bldP spid="34" grpId="0" animBg="1"/>
      <p:bldP spid="36" grpId="0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9832153" y="7499352"/>
            <a:ext cx="3506774" cy="2794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10469" y="626779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0260" y="1551510"/>
            <a:ext cx="10036722" cy="632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8dm = 0,8m</a:t>
            </a:r>
          </a:p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(1,5 + 0,6) x 2 x 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 = 3,36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x 0,6 = 0,9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3,36 + 0,9 = 4,26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4,26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543127" y="-360671"/>
            <a:ext cx="1455531" cy="1389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5070" flipH="1">
            <a:off x="15700068" y="-248170"/>
            <a:ext cx="3118464" cy="2245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512575" y="8341699"/>
            <a:ext cx="3210476" cy="3064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934" y="9518373"/>
            <a:ext cx="1426740" cy="1027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93070" y="3025189"/>
            <a:ext cx="1204111" cy="1149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0934" y="6114741"/>
            <a:ext cx="1455531" cy="138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06301" y="8029009"/>
            <a:ext cx="2482710" cy="2369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5907981" y="-231564"/>
            <a:ext cx="1426740" cy="1027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39306">
            <a:off x="-380067" y="2149594"/>
            <a:ext cx="3134407" cy="22567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16796" y="8665660"/>
            <a:ext cx="1426740" cy="102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17631" y="-95456"/>
            <a:ext cx="1455531" cy="13893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17669961" y="5442963"/>
            <a:ext cx="1236078" cy="88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85843" y="8862042"/>
            <a:ext cx="506437" cy="6344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481091" y="2246205"/>
            <a:ext cx="506437" cy="634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16614" y="659427"/>
            <a:ext cx="506437" cy="6344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637563" y="9043551"/>
            <a:ext cx="815663" cy="7385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0934" y="607398"/>
            <a:ext cx="815663" cy="7385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681690" y="607398"/>
            <a:ext cx="815663" cy="7385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55686" y="1028700"/>
            <a:ext cx="8563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3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Đúng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sai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endParaRPr lang="en-US" sz="6000" dirty="0"/>
          </a:p>
        </p:txBody>
      </p:sp>
      <p:sp>
        <p:nvSpPr>
          <p:cNvPr id="28" name="Text Box 2" descr="Parchment"/>
          <p:cNvSpPr txBox="1"/>
          <p:nvPr/>
        </p:nvSpPr>
        <p:spPr>
          <a:xfrm>
            <a:off x="1864642" y="7601334"/>
            <a:ext cx="15945650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d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  <a:sym typeface="+mn-ea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  <a:sym typeface="+mn-ea"/>
            </a:endParaRPr>
          </a:p>
        </p:txBody>
      </p:sp>
      <p:sp>
        <p:nvSpPr>
          <p:cNvPr id="29" name="Text Box 7"/>
          <p:cNvSpPr txBox="1"/>
          <p:nvPr/>
        </p:nvSpPr>
        <p:spPr>
          <a:xfrm>
            <a:off x="1790248" y="6166300"/>
            <a:ext cx="15193976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b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0" name="Text Box 8"/>
          <p:cNvSpPr txBox="1"/>
          <p:nvPr/>
        </p:nvSpPr>
        <p:spPr>
          <a:xfrm>
            <a:off x="1790248" y="6858155"/>
            <a:ext cx="15180121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</a:rPr>
              <a:t> c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1" name="Text Box 7"/>
          <p:cNvSpPr txBox="1"/>
          <p:nvPr/>
        </p:nvSpPr>
        <p:spPr>
          <a:xfrm>
            <a:off x="1556044" y="5445686"/>
            <a:ext cx="15431484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 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a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587274" y="2302423"/>
            <a:ext cx="3502247" cy="3252324"/>
            <a:chOff x="6922553" y="486576"/>
            <a:chExt cx="3502246" cy="3252324"/>
          </a:xfrm>
        </p:grpSpPr>
        <p:sp>
          <p:nvSpPr>
            <p:cNvPr id="33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4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5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6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7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38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39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8648" y="2454205"/>
            <a:ext cx="4351940" cy="2765364"/>
            <a:chOff x="936532" y="1026876"/>
            <a:chExt cx="4351940" cy="2765364"/>
          </a:xfrm>
        </p:grpSpPr>
        <p:grpSp>
          <p:nvGrpSpPr>
            <p:cNvPr id="41" name="Group 40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45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6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47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8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42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3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4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7127341" y="5538639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127341" y="6279610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127341" y="7004043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7127341" y="7700131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738659" y="1258823"/>
            <a:ext cx="27622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49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214104" y="-239564"/>
            <a:ext cx="15859791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=""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Freeform: Shape 428">
            <a:extLst>
              <a:ext uri="{FF2B5EF4-FFF2-40B4-BE49-F238E27FC236}">
                <a16:creationId xmlns="" xmlns:a16="http://schemas.microsoft.com/office/drawing/2014/main" id="{A199FDC2-2838-4BB7-AD9B-C684A58BE181}"/>
              </a:ext>
            </a:extLst>
          </p:cNvPr>
          <p:cNvSpPr/>
          <p:nvPr/>
        </p:nvSpPr>
        <p:spPr>
          <a:xfrm>
            <a:off x="-5888166" y="2705736"/>
            <a:ext cx="2571" cy="2400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noFill/>
          <a:ln w="242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30" name="Freeform: Shape 429">
            <a:extLst>
              <a:ext uri="{FF2B5EF4-FFF2-40B4-BE49-F238E27FC236}">
                <a16:creationId xmlns="" xmlns:a16="http://schemas.microsoft.com/office/drawing/2014/main" id="{3BC1DBB7-14D1-4AA4-B334-4DB071739553}"/>
              </a:ext>
            </a:extLst>
          </p:cNvPr>
          <p:cNvSpPr/>
          <p:nvPr/>
        </p:nvSpPr>
        <p:spPr>
          <a:xfrm>
            <a:off x="-5888166" y="2705736"/>
            <a:ext cx="2571" cy="2400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solidFill>
            <a:srgbClr val="E97778"/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68" name="Freeform: Shape 467">
            <a:extLst>
              <a:ext uri="{FF2B5EF4-FFF2-40B4-BE49-F238E27FC236}">
                <a16:creationId xmlns="" xmlns:a16="http://schemas.microsoft.com/office/drawing/2014/main" id="{7D6DC722-BE13-4D97-869E-A22794A40A2C}"/>
              </a:ext>
            </a:extLst>
          </p:cNvPr>
          <p:cNvSpPr/>
          <p:nvPr/>
        </p:nvSpPr>
        <p:spPr>
          <a:xfrm>
            <a:off x="-8915400" y="0"/>
            <a:ext cx="2571" cy="2571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noFill/>
          <a:ln w="494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pic>
        <p:nvPicPr>
          <p:cNvPr id="168" name="图形 17">
            <a:extLst>
              <a:ext uri="{FF2B5EF4-FFF2-40B4-BE49-F238E27FC236}">
                <a16:creationId xmlns="" xmlns:a16="http://schemas.microsoft.com/office/drawing/2014/main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9750"/>
            <a:ext cx="18288000" cy="1009650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69" name="Group 168"/>
          <p:cNvGrpSpPr/>
          <p:nvPr/>
        </p:nvGrpSpPr>
        <p:grpSpPr>
          <a:xfrm>
            <a:off x="10972800" y="419100"/>
            <a:ext cx="3502247" cy="3252324"/>
            <a:chOff x="6922553" y="486576"/>
            <a:chExt cx="3502246" cy="3252324"/>
          </a:xfrm>
        </p:grpSpPr>
        <p:sp>
          <p:nvSpPr>
            <p:cNvPr id="170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1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2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3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4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175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176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4804174" y="570882"/>
            <a:ext cx="4351940" cy="2765364"/>
            <a:chOff x="936532" y="1026876"/>
            <a:chExt cx="4351940" cy="2765364"/>
          </a:xfrm>
        </p:grpSpPr>
        <p:grpSp>
          <p:nvGrpSpPr>
            <p:cNvPr id="178" name="Group 177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182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183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184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185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179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80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81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617043"/>
              </p:ext>
            </p:extLst>
          </p:nvPr>
        </p:nvGraphicFramePr>
        <p:xfrm>
          <a:off x="2895600" y="3750439"/>
          <a:ext cx="12192000" cy="5027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000" b="1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5713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8861891"/>
            <a:ext cx="14709476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HHCN =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2 x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133600" y="9541758"/>
            <a:ext cx="1470947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HHCN =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9489" y="6737569"/>
            <a:ext cx="33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(2,5 + 1,5) x 2 x 1,2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9,6 (dm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87580" y="7771708"/>
            <a:ext cx="3254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9,6 + (2,5 x 1,5 x 2)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17,1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72194" y="6786494"/>
            <a:ext cx="33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(1,5 + 1,2) x 2 x 2,5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anose="02020603050405020304" pitchFamily="18" charset="0"/>
              </a:rPr>
              <a:t>13,5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24104" y="7820633"/>
            <a:ext cx="34467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13,5 + (1,5 x 1,2 x 2)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anose="02020603050405020304" pitchFamily="18" charset="0"/>
              </a:rPr>
              <a:t>17,1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6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8" grpId="0" animBg="1"/>
      <p:bldP spid="4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543127" y="-360671"/>
            <a:ext cx="1455531" cy="1389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5070" flipH="1">
            <a:off x="15700068" y="-248170"/>
            <a:ext cx="3118464" cy="2245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512575" y="8341699"/>
            <a:ext cx="3210476" cy="3064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934" y="9518373"/>
            <a:ext cx="1426740" cy="1027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93070" y="3025189"/>
            <a:ext cx="1204111" cy="1149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0934" y="6114741"/>
            <a:ext cx="1455531" cy="138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06301" y="8029009"/>
            <a:ext cx="2482710" cy="2369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5907981" y="-231564"/>
            <a:ext cx="1426740" cy="1027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39306">
            <a:off x="-380067" y="2149594"/>
            <a:ext cx="3134407" cy="22567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16796" y="8665660"/>
            <a:ext cx="1426740" cy="102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17631" y="-95456"/>
            <a:ext cx="1455531" cy="13893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17669961" y="5442963"/>
            <a:ext cx="1236078" cy="88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85843" y="8862042"/>
            <a:ext cx="506437" cy="6344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481091" y="2246205"/>
            <a:ext cx="506437" cy="634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16614" y="659427"/>
            <a:ext cx="506437" cy="6344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637563" y="9043551"/>
            <a:ext cx="815663" cy="7385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0934" y="607398"/>
            <a:ext cx="815663" cy="7385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681690" y="607398"/>
            <a:ext cx="815663" cy="7385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55686" y="1028700"/>
            <a:ext cx="8563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3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Đúng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sai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endParaRPr lang="en-US" sz="6000" dirty="0"/>
          </a:p>
        </p:txBody>
      </p:sp>
      <p:sp>
        <p:nvSpPr>
          <p:cNvPr id="28" name="Text Box 2" descr="Parchment"/>
          <p:cNvSpPr txBox="1"/>
          <p:nvPr/>
        </p:nvSpPr>
        <p:spPr>
          <a:xfrm>
            <a:off x="1864642" y="7601334"/>
            <a:ext cx="15945650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d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  <a:sym typeface="+mn-ea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  <a:sym typeface="+mn-ea"/>
            </a:endParaRPr>
          </a:p>
        </p:txBody>
      </p:sp>
      <p:sp>
        <p:nvSpPr>
          <p:cNvPr id="29" name="Text Box 7"/>
          <p:cNvSpPr txBox="1"/>
          <p:nvPr/>
        </p:nvSpPr>
        <p:spPr>
          <a:xfrm>
            <a:off x="1790248" y="6166300"/>
            <a:ext cx="15193976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b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0" name="Text Box 8"/>
          <p:cNvSpPr txBox="1"/>
          <p:nvPr/>
        </p:nvSpPr>
        <p:spPr>
          <a:xfrm>
            <a:off x="1790248" y="6858155"/>
            <a:ext cx="15180121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</a:rPr>
              <a:t> c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1" name="Text Box 7"/>
          <p:cNvSpPr txBox="1"/>
          <p:nvPr/>
        </p:nvSpPr>
        <p:spPr>
          <a:xfrm>
            <a:off x="1556044" y="5445686"/>
            <a:ext cx="15431484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 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a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587274" y="2302423"/>
            <a:ext cx="3502247" cy="3252324"/>
            <a:chOff x="6922553" y="486576"/>
            <a:chExt cx="3502246" cy="3252324"/>
          </a:xfrm>
        </p:grpSpPr>
        <p:sp>
          <p:nvSpPr>
            <p:cNvPr id="33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4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5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6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7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38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39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8648" y="2454205"/>
            <a:ext cx="4351940" cy="2765364"/>
            <a:chOff x="936532" y="1026876"/>
            <a:chExt cx="4351940" cy="2765364"/>
          </a:xfrm>
        </p:grpSpPr>
        <p:grpSp>
          <p:nvGrpSpPr>
            <p:cNvPr id="41" name="Group 40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45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6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47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8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42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3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4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7127341" y="5538639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127341" y="6279610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127341" y="7004043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7127341" y="7700131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123366" y="543689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160674" y="6205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168521" y="692260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150937" y="7588272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944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3" grpId="0"/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68093" y="-719070"/>
            <a:ext cx="1396793" cy="14381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77117">
            <a:off x="16910102" y="8764119"/>
            <a:ext cx="698397" cy="719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55256" y="1388235"/>
            <a:ext cx="1242853" cy="12796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17489">
            <a:off x="14613756" y="7960307"/>
            <a:ext cx="1561404" cy="16076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797787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74411" y="1479996"/>
            <a:ext cx="14339177" cy="73270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0303" y="5143500"/>
            <a:ext cx="4010230" cy="5276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64558" y="441615"/>
            <a:ext cx="3080957" cy="4114800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5181600" y="2004708"/>
            <a:ext cx="8059387" cy="2731517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ts val="21283"/>
              </a:lnSpc>
            </a:pPr>
            <a:r>
              <a:rPr lang="en-US" sz="13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3667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ba Matter" panose="02040603050506020204" pitchFamily="18" charset="0"/>
              </a:rPr>
              <a:t>DẶN DÒ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8219" y="4544397"/>
            <a:ext cx="1154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1. </a:t>
            </a:r>
            <a:r>
              <a:rPr lang="en-US" sz="4000" b="1" dirty="0" err="1">
                <a:latin typeface="UTM Isadora" panose="02040603050506020204" pitchFamily="18" charset="0"/>
              </a:rPr>
              <a:t>Ôn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lại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cách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tính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xung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quanh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và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4000" b="1" dirty="0" err="1"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toàn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phần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của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hình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hộp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chữ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nhật</a:t>
            </a:r>
            <a:r>
              <a:rPr lang="en-US" sz="40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40533" y="5997516"/>
            <a:ext cx="11460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2. </a:t>
            </a:r>
            <a:r>
              <a:rPr lang="en-US" sz="4000" b="1" dirty="0" err="1">
                <a:latin typeface="UTM Isadora" panose="02040603050506020204" pitchFamily="18" charset="0"/>
              </a:rPr>
              <a:t>Chuẩn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bị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bài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tiếp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theo</a:t>
            </a:r>
            <a:r>
              <a:rPr lang="en-US" sz="4000" b="1" dirty="0">
                <a:latin typeface="UTM Isadora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xung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quanh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toàn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sp>
        <p:nvSpPr>
          <p:cNvPr id="27" name="TextBox 3"/>
          <p:cNvSpPr txBox="1"/>
          <p:nvPr/>
        </p:nvSpPr>
        <p:spPr>
          <a:xfrm>
            <a:off x="1348163" y="2580331"/>
            <a:ext cx="16542839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CHÚC CÁC EM</a:t>
            </a:r>
          </a:p>
          <a:p>
            <a:pPr algn="ctr">
              <a:lnSpc>
                <a:spcPts val="21499"/>
              </a:lnSpc>
            </a:pP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HỌC TỐT!</a:t>
            </a:r>
            <a:endParaRPr lang="en-US" sz="18000" dirty="0"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519474" y="2580331"/>
            <a:ext cx="16542839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Chúc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các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em</a:t>
            </a:r>
            <a:endParaRPr lang="en-US" sz="1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  <a:p>
            <a:pPr algn="ctr">
              <a:lnSpc>
                <a:spcPts val="21499"/>
              </a:lnSpc>
            </a:pP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Học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tốt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! </a:t>
            </a:r>
            <a:endParaRPr lang="en-US" sz="18000" dirty="0">
              <a:solidFill>
                <a:srgbClr val="00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9444E-6 2.34568E-6 L -3.19444E-6 -0.07207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46914E-7 L 0 -0.07207 " pathEditMode="relative" rAng="0" ptsTypes="AA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556E-6 2.34568E-6 L 1.80556E-6 -0.07207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46914E-7 L -3.33333E-6 -0.07207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/>
      <p:bldP spid="2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=""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=""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=""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b="1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=""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15934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15934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546616" y="-58854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=""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247259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=""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869" y="-50704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4" y="7206458"/>
            <a:ext cx="7910687" cy="24734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4734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2" y="4426971"/>
            <a:ext cx="7910687" cy="2473441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410716" y="7511037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5" y="7168458"/>
            <a:ext cx="7709060" cy="2473441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72202" y="4406609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45809" y="4209653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463016" y="7587180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451307" y="4665210"/>
            <a:ext cx="5626540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045368" y="7444827"/>
            <a:ext cx="5762796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428098" y="4612226"/>
            <a:ext cx="5626540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381943" y="7369451"/>
            <a:ext cx="5626540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721178" y="792049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67295" y="771031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20858" y="501393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85491" y="507260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D0EAB8B9-D29A-4175-AE33-3D5A25154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5132019" y="2244910"/>
            <a:ext cx="8291766" cy="81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E15507A-161B-4BAE-A449-54B200461FAF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A/B/C/D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=""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=""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Những chiếc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=""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=""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5724" y="844128"/>
            <a:ext cx="8235569" cy="44607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0" y="7420437"/>
            <a:ext cx="2895600" cy="29656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33518" y="5525359"/>
            <a:ext cx="1905561" cy="15972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192000" y="647700"/>
            <a:ext cx="5673196" cy="4125588"/>
            <a:chOff x="0" y="0"/>
            <a:chExt cx="10153650" cy="3750310"/>
          </a:xfrm>
        </p:grpSpPr>
        <p:sp>
          <p:nvSpPr>
            <p:cNvPr id="7" name="Freeform 7"/>
            <p:cNvSpPr/>
            <p:nvPr/>
          </p:nvSpPr>
          <p:spPr>
            <a:xfrm>
              <a:off x="-6350" y="36830"/>
              <a:ext cx="10166350" cy="3671570"/>
            </a:xfrm>
            <a:custGeom>
              <a:avLst/>
              <a:gdLst/>
              <a:ahLst/>
              <a:cxnLst/>
              <a:rect l="l" t="t" r="r" b="b"/>
              <a:pathLst>
                <a:path w="10166350" h="3671570">
                  <a:moveTo>
                    <a:pt x="10158730" y="2893060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3323590"/>
                  </a:lnTo>
                  <a:cubicBezTo>
                    <a:pt x="6350" y="3333750"/>
                    <a:pt x="6350" y="3343910"/>
                    <a:pt x="6350" y="3354070"/>
                  </a:cubicBezTo>
                  <a:cubicBezTo>
                    <a:pt x="6350" y="3529330"/>
                    <a:pt x="148590" y="3671570"/>
                    <a:pt x="323850" y="3671570"/>
                  </a:cubicBezTo>
                  <a:cubicBezTo>
                    <a:pt x="499110" y="3671570"/>
                    <a:pt x="641350" y="3529330"/>
                    <a:pt x="641350" y="3354070"/>
                  </a:cubicBezTo>
                  <a:cubicBezTo>
                    <a:pt x="641350" y="3529330"/>
                    <a:pt x="783590" y="3671570"/>
                    <a:pt x="958850" y="3671570"/>
                  </a:cubicBezTo>
                  <a:cubicBezTo>
                    <a:pt x="1134110" y="3671570"/>
                    <a:pt x="1276350" y="3529330"/>
                    <a:pt x="1276350" y="3354070"/>
                  </a:cubicBezTo>
                  <a:lnTo>
                    <a:pt x="1276350" y="3345180"/>
                  </a:lnTo>
                  <a:lnTo>
                    <a:pt x="1276350" y="3354070"/>
                  </a:lnTo>
                  <a:cubicBezTo>
                    <a:pt x="1276350" y="3529330"/>
                    <a:pt x="1418590" y="3671570"/>
                    <a:pt x="1593850" y="3671570"/>
                  </a:cubicBezTo>
                  <a:cubicBezTo>
                    <a:pt x="1769110" y="3671570"/>
                    <a:pt x="1911350" y="3529330"/>
                    <a:pt x="1911350" y="3354070"/>
                  </a:cubicBezTo>
                  <a:cubicBezTo>
                    <a:pt x="1911350" y="3529330"/>
                    <a:pt x="2053590" y="3671570"/>
                    <a:pt x="2228850" y="3671570"/>
                  </a:cubicBezTo>
                  <a:cubicBezTo>
                    <a:pt x="2404110" y="3671570"/>
                    <a:pt x="2546350" y="3529330"/>
                    <a:pt x="2546350" y="3354070"/>
                  </a:cubicBezTo>
                  <a:lnTo>
                    <a:pt x="2546350" y="3345180"/>
                  </a:lnTo>
                  <a:lnTo>
                    <a:pt x="2546350" y="3354070"/>
                  </a:lnTo>
                  <a:cubicBezTo>
                    <a:pt x="2546350" y="3529330"/>
                    <a:pt x="2688590" y="3671570"/>
                    <a:pt x="2863850" y="3671570"/>
                  </a:cubicBezTo>
                  <a:cubicBezTo>
                    <a:pt x="3039110" y="3671570"/>
                    <a:pt x="3181350" y="3529330"/>
                    <a:pt x="3181350" y="3354070"/>
                  </a:cubicBezTo>
                  <a:cubicBezTo>
                    <a:pt x="3181350" y="3529330"/>
                    <a:pt x="3323590" y="3671570"/>
                    <a:pt x="3498850" y="3671570"/>
                  </a:cubicBezTo>
                  <a:cubicBezTo>
                    <a:pt x="3674110" y="3671570"/>
                    <a:pt x="3816350" y="3529330"/>
                    <a:pt x="3816350" y="3354070"/>
                  </a:cubicBezTo>
                  <a:lnTo>
                    <a:pt x="3816350" y="3345180"/>
                  </a:lnTo>
                  <a:lnTo>
                    <a:pt x="3816350" y="3354070"/>
                  </a:lnTo>
                  <a:cubicBezTo>
                    <a:pt x="3816350" y="3529330"/>
                    <a:pt x="3958590" y="3671570"/>
                    <a:pt x="4133850" y="3671570"/>
                  </a:cubicBezTo>
                  <a:cubicBezTo>
                    <a:pt x="4309110" y="3671570"/>
                    <a:pt x="4451350" y="3529330"/>
                    <a:pt x="4451350" y="3354070"/>
                  </a:cubicBezTo>
                  <a:lnTo>
                    <a:pt x="4451350" y="3345180"/>
                  </a:lnTo>
                  <a:lnTo>
                    <a:pt x="4451350" y="3354070"/>
                  </a:lnTo>
                  <a:cubicBezTo>
                    <a:pt x="4451350" y="3529330"/>
                    <a:pt x="4593590" y="3671570"/>
                    <a:pt x="4768850" y="3671570"/>
                  </a:cubicBezTo>
                  <a:cubicBezTo>
                    <a:pt x="4933950" y="3671570"/>
                    <a:pt x="5069840" y="3544570"/>
                    <a:pt x="5085080" y="3383280"/>
                  </a:cubicBezTo>
                  <a:lnTo>
                    <a:pt x="5087620" y="3383280"/>
                  </a:lnTo>
                  <a:cubicBezTo>
                    <a:pt x="5102860" y="3544570"/>
                    <a:pt x="5238750" y="3671570"/>
                    <a:pt x="5403850" y="3671570"/>
                  </a:cubicBezTo>
                  <a:cubicBezTo>
                    <a:pt x="5579110" y="3671570"/>
                    <a:pt x="5721350" y="3529330"/>
                    <a:pt x="5721350" y="3354070"/>
                  </a:cubicBezTo>
                  <a:cubicBezTo>
                    <a:pt x="5721350" y="3529330"/>
                    <a:pt x="5863590" y="3671570"/>
                    <a:pt x="6038850" y="3671570"/>
                  </a:cubicBezTo>
                  <a:cubicBezTo>
                    <a:pt x="6214110" y="3671570"/>
                    <a:pt x="6356350" y="3529330"/>
                    <a:pt x="6356350" y="3354070"/>
                  </a:cubicBezTo>
                  <a:cubicBezTo>
                    <a:pt x="6356350" y="3529330"/>
                    <a:pt x="6498590" y="3671570"/>
                    <a:pt x="6673850" y="3671570"/>
                  </a:cubicBezTo>
                  <a:cubicBezTo>
                    <a:pt x="6849110" y="3671570"/>
                    <a:pt x="6991350" y="3529330"/>
                    <a:pt x="6991350" y="3354070"/>
                  </a:cubicBezTo>
                  <a:cubicBezTo>
                    <a:pt x="6991350" y="3529330"/>
                    <a:pt x="7133590" y="3671570"/>
                    <a:pt x="7308850" y="3671570"/>
                  </a:cubicBezTo>
                  <a:cubicBezTo>
                    <a:pt x="7484110" y="3671570"/>
                    <a:pt x="7626350" y="3529330"/>
                    <a:pt x="7626350" y="3354070"/>
                  </a:cubicBezTo>
                  <a:cubicBezTo>
                    <a:pt x="7626350" y="3529330"/>
                    <a:pt x="7768590" y="3671570"/>
                    <a:pt x="7943850" y="3671570"/>
                  </a:cubicBezTo>
                  <a:cubicBezTo>
                    <a:pt x="8119110" y="3671570"/>
                    <a:pt x="8261350" y="3529330"/>
                    <a:pt x="8261350" y="3354070"/>
                  </a:cubicBezTo>
                  <a:cubicBezTo>
                    <a:pt x="8261350" y="3529330"/>
                    <a:pt x="8403590" y="3671570"/>
                    <a:pt x="8578850" y="3671570"/>
                  </a:cubicBezTo>
                  <a:cubicBezTo>
                    <a:pt x="8754110" y="3671570"/>
                    <a:pt x="8896350" y="3529330"/>
                    <a:pt x="8896350" y="3354070"/>
                  </a:cubicBezTo>
                  <a:cubicBezTo>
                    <a:pt x="8896350" y="3529330"/>
                    <a:pt x="9038590" y="3671570"/>
                    <a:pt x="9213850" y="3671570"/>
                  </a:cubicBezTo>
                  <a:cubicBezTo>
                    <a:pt x="9389110" y="3671570"/>
                    <a:pt x="9531350" y="3529330"/>
                    <a:pt x="9531350" y="3354070"/>
                  </a:cubicBezTo>
                  <a:cubicBezTo>
                    <a:pt x="9531350" y="3529330"/>
                    <a:pt x="9673590" y="3671570"/>
                    <a:pt x="9848850" y="3671570"/>
                  </a:cubicBezTo>
                  <a:cubicBezTo>
                    <a:pt x="10024110" y="3671570"/>
                    <a:pt x="10166350" y="3529330"/>
                    <a:pt x="10166350" y="3354070"/>
                  </a:cubicBezTo>
                  <a:lnTo>
                    <a:pt x="10166350" y="2893060"/>
                  </a:lnTo>
                  <a:close/>
                  <a:moveTo>
                    <a:pt x="641350" y="3354070"/>
                  </a:moveTo>
                  <a:lnTo>
                    <a:pt x="641350" y="3346450"/>
                  </a:lnTo>
                  <a:lnTo>
                    <a:pt x="641350" y="3354070"/>
                  </a:lnTo>
                  <a:close/>
                  <a:moveTo>
                    <a:pt x="1910080" y="3354070"/>
                  </a:moveTo>
                  <a:lnTo>
                    <a:pt x="1910080" y="3346450"/>
                  </a:lnTo>
                  <a:lnTo>
                    <a:pt x="1910080" y="3354070"/>
                  </a:lnTo>
                  <a:close/>
                  <a:moveTo>
                    <a:pt x="3178810" y="3354070"/>
                  </a:moveTo>
                  <a:lnTo>
                    <a:pt x="3178810" y="3346450"/>
                  </a:lnTo>
                  <a:lnTo>
                    <a:pt x="3178810" y="3354070"/>
                  </a:lnTo>
                  <a:close/>
                  <a:moveTo>
                    <a:pt x="5717540" y="3354070"/>
                  </a:moveTo>
                  <a:lnTo>
                    <a:pt x="5717540" y="3346450"/>
                  </a:lnTo>
                  <a:lnTo>
                    <a:pt x="5717540" y="3354070"/>
                  </a:lnTo>
                  <a:close/>
                  <a:moveTo>
                    <a:pt x="6352540" y="3354070"/>
                  </a:moveTo>
                  <a:lnTo>
                    <a:pt x="6352540" y="3346450"/>
                  </a:lnTo>
                  <a:lnTo>
                    <a:pt x="6352540" y="3354070"/>
                  </a:lnTo>
                  <a:close/>
                  <a:moveTo>
                    <a:pt x="6986270" y="3354070"/>
                  </a:moveTo>
                  <a:lnTo>
                    <a:pt x="6986270" y="3346450"/>
                  </a:lnTo>
                  <a:cubicBezTo>
                    <a:pt x="6987540" y="3348990"/>
                    <a:pt x="6986270" y="3351530"/>
                    <a:pt x="6986270" y="3354070"/>
                  </a:cubicBezTo>
                  <a:close/>
                  <a:moveTo>
                    <a:pt x="7621270" y="3354070"/>
                  </a:moveTo>
                  <a:lnTo>
                    <a:pt x="7621270" y="3346450"/>
                  </a:lnTo>
                  <a:lnTo>
                    <a:pt x="7621270" y="3354070"/>
                  </a:lnTo>
                  <a:close/>
                  <a:moveTo>
                    <a:pt x="8256270" y="3354070"/>
                  </a:moveTo>
                  <a:lnTo>
                    <a:pt x="8256270" y="3346450"/>
                  </a:lnTo>
                  <a:lnTo>
                    <a:pt x="8256270" y="3354070"/>
                  </a:lnTo>
                  <a:close/>
                  <a:moveTo>
                    <a:pt x="8890000" y="3354070"/>
                  </a:moveTo>
                  <a:lnTo>
                    <a:pt x="8890000" y="3346450"/>
                  </a:lnTo>
                  <a:cubicBezTo>
                    <a:pt x="8891270" y="3348990"/>
                    <a:pt x="8890000" y="3351530"/>
                    <a:pt x="8890000" y="3354070"/>
                  </a:cubicBezTo>
                  <a:close/>
                  <a:moveTo>
                    <a:pt x="9525000" y="3354070"/>
                  </a:moveTo>
                  <a:lnTo>
                    <a:pt x="9525000" y="3346450"/>
                  </a:lnTo>
                  <a:lnTo>
                    <a:pt x="9525000" y="3354070"/>
                  </a:ln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330186" y="1005839"/>
            <a:ext cx="5412206" cy="3299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2"/>
              </a:lnSpc>
            </a:pPr>
            <a:r>
              <a:rPr lang="en-US" sz="5000" b="1" dirty="0" err="1">
                <a:latin typeface="UTM French Vanilla" panose="02040603050506020204" pitchFamily="18" charset="0"/>
              </a:rPr>
              <a:t>Biết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xung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quanh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và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toàn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phần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của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hình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hộp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chữ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nhật</a:t>
            </a:r>
            <a:r>
              <a:rPr lang="en-US" sz="5000" b="1" dirty="0">
                <a:latin typeface="UTM French Vanilla" panose="02040603050506020204" pitchFamily="18" charset="0"/>
              </a:rPr>
              <a:t>.</a:t>
            </a:r>
            <a:endParaRPr lang="en-US" sz="5000" b="1" dirty="0">
              <a:solidFill>
                <a:srgbClr val="000000"/>
              </a:solidFill>
              <a:latin typeface="UTM French Vanilla" panose="020406030505060202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195548" y="5361780"/>
            <a:ext cx="5673196" cy="2095428"/>
            <a:chOff x="0" y="0"/>
            <a:chExt cx="10153650" cy="3750310"/>
          </a:xfrm>
        </p:grpSpPr>
        <p:sp>
          <p:nvSpPr>
            <p:cNvPr id="13" name="Freeform 13"/>
            <p:cNvSpPr/>
            <p:nvPr/>
          </p:nvSpPr>
          <p:spPr>
            <a:xfrm>
              <a:off x="-6350" y="36830"/>
              <a:ext cx="10166350" cy="3671570"/>
            </a:xfrm>
            <a:custGeom>
              <a:avLst/>
              <a:gdLst/>
              <a:ahLst/>
              <a:cxnLst/>
              <a:rect l="l" t="t" r="r" b="b"/>
              <a:pathLst>
                <a:path w="10166350" h="3671570">
                  <a:moveTo>
                    <a:pt x="10158730" y="2893060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3323590"/>
                  </a:lnTo>
                  <a:cubicBezTo>
                    <a:pt x="6350" y="3333750"/>
                    <a:pt x="6350" y="3343910"/>
                    <a:pt x="6350" y="3354070"/>
                  </a:cubicBezTo>
                  <a:cubicBezTo>
                    <a:pt x="6350" y="3529330"/>
                    <a:pt x="148590" y="3671570"/>
                    <a:pt x="323850" y="3671570"/>
                  </a:cubicBezTo>
                  <a:cubicBezTo>
                    <a:pt x="499110" y="3671570"/>
                    <a:pt x="641350" y="3529330"/>
                    <a:pt x="641350" y="3354070"/>
                  </a:cubicBezTo>
                  <a:cubicBezTo>
                    <a:pt x="641350" y="3529330"/>
                    <a:pt x="783590" y="3671570"/>
                    <a:pt x="958850" y="3671570"/>
                  </a:cubicBezTo>
                  <a:cubicBezTo>
                    <a:pt x="1134110" y="3671570"/>
                    <a:pt x="1276350" y="3529330"/>
                    <a:pt x="1276350" y="3354070"/>
                  </a:cubicBezTo>
                  <a:lnTo>
                    <a:pt x="1276350" y="3345180"/>
                  </a:lnTo>
                  <a:lnTo>
                    <a:pt x="1276350" y="3354070"/>
                  </a:lnTo>
                  <a:cubicBezTo>
                    <a:pt x="1276350" y="3529330"/>
                    <a:pt x="1418590" y="3671570"/>
                    <a:pt x="1593850" y="3671570"/>
                  </a:cubicBezTo>
                  <a:cubicBezTo>
                    <a:pt x="1769110" y="3671570"/>
                    <a:pt x="1911350" y="3529330"/>
                    <a:pt x="1911350" y="3354070"/>
                  </a:cubicBezTo>
                  <a:cubicBezTo>
                    <a:pt x="1911350" y="3529330"/>
                    <a:pt x="2053590" y="3671570"/>
                    <a:pt x="2228850" y="3671570"/>
                  </a:cubicBezTo>
                  <a:cubicBezTo>
                    <a:pt x="2404110" y="3671570"/>
                    <a:pt x="2546350" y="3529330"/>
                    <a:pt x="2546350" y="3354070"/>
                  </a:cubicBezTo>
                  <a:lnTo>
                    <a:pt x="2546350" y="3345180"/>
                  </a:lnTo>
                  <a:lnTo>
                    <a:pt x="2546350" y="3354070"/>
                  </a:lnTo>
                  <a:cubicBezTo>
                    <a:pt x="2546350" y="3529330"/>
                    <a:pt x="2688590" y="3671570"/>
                    <a:pt x="2863850" y="3671570"/>
                  </a:cubicBezTo>
                  <a:cubicBezTo>
                    <a:pt x="3039110" y="3671570"/>
                    <a:pt x="3181350" y="3529330"/>
                    <a:pt x="3181350" y="3354070"/>
                  </a:cubicBezTo>
                  <a:cubicBezTo>
                    <a:pt x="3181350" y="3529330"/>
                    <a:pt x="3323590" y="3671570"/>
                    <a:pt x="3498850" y="3671570"/>
                  </a:cubicBezTo>
                  <a:cubicBezTo>
                    <a:pt x="3674110" y="3671570"/>
                    <a:pt x="3816350" y="3529330"/>
                    <a:pt x="3816350" y="3354070"/>
                  </a:cubicBezTo>
                  <a:lnTo>
                    <a:pt x="3816350" y="3345180"/>
                  </a:lnTo>
                  <a:lnTo>
                    <a:pt x="3816350" y="3354070"/>
                  </a:lnTo>
                  <a:cubicBezTo>
                    <a:pt x="3816350" y="3529330"/>
                    <a:pt x="3958590" y="3671570"/>
                    <a:pt x="4133850" y="3671570"/>
                  </a:cubicBezTo>
                  <a:cubicBezTo>
                    <a:pt x="4309110" y="3671570"/>
                    <a:pt x="4451350" y="3529330"/>
                    <a:pt x="4451350" y="3354070"/>
                  </a:cubicBezTo>
                  <a:lnTo>
                    <a:pt x="4451350" y="3345180"/>
                  </a:lnTo>
                  <a:lnTo>
                    <a:pt x="4451350" y="3354070"/>
                  </a:lnTo>
                  <a:cubicBezTo>
                    <a:pt x="4451350" y="3529330"/>
                    <a:pt x="4593590" y="3671570"/>
                    <a:pt x="4768850" y="3671570"/>
                  </a:cubicBezTo>
                  <a:cubicBezTo>
                    <a:pt x="4933950" y="3671570"/>
                    <a:pt x="5069840" y="3544570"/>
                    <a:pt x="5085080" y="3383280"/>
                  </a:cubicBezTo>
                  <a:lnTo>
                    <a:pt x="5087620" y="3383280"/>
                  </a:lnTo>
                  <a:cubicBezTo>
                    <a:pt x="5102860" y="3544570"/>
                    <a:pt x="5238750" y="3671570"/>
                    <a:pt x="5403850" y="3671570"/>
                  </a:cubicBezTo>
                  <a:cubicBezTo>
                    <a:pt x="5579110" y="3671570"/>
                    <a:pt x="5721350" y="3529330"/>
                    <a:pt x="5721350" y="3354070"/>
                  </a:cubicBezTo>
                  <a:cubicBezTo>
                    <a:pt x="5721350" y="3529330"/>
                    <a:pt x="5863590" y="3671570"/>
                    <a:pt x="6038850" y="3671570"/>
                  </a:cubicBezTo>
                  <a:cubicBezTo>
                    <a:pt x="6214110" y="3671570"/>
                    <a:pt x="6356350" y="3529330"/>
                    <a:pt x="6356350" y="3354070"/>
                  </a:cubicBezTo>
                  <a:cubicBezTo>
                    <a:pt x="6356350" y="3529330"/>
                    <a:pt x="6498590" y="3671570"/>
                    <a:pt x="6673850" y="3671570"/>
                  </a:cubicBezTo>
                  <a:cubicBezTo>
                    <a:pt x="6849110" y="3671570"/>
                    <a:pt x="6991350" y="3529330"/>
                    <a:pt x="6991350" y="3354070"/>
                  </a:cubicBezTo>
                  <a:cubicBezTo>
                    <a:pt x="6991350" y="3529330"/>
                    <a:pt x="7133590" y="3671570"/>
                    <a:pt x="7308850" y="3671570"/>
                  </a:cubicBezTo>
                  <a:cubicBezTo>
                    <a:pt x="7484110" y="3671570"/>
                    <a:pt x="7626350" y="3529330"/>
                    <a:pt x="7626350" y="3354070"/>
                  </a:cubicBezTo>
                  <a:cubicBezTo>
                    <a:pt x="7626350" y="3529330"/>
                    <a:pt x="7768590" y="3671570"/>
                    <a:pt x="7943850" y="3671570"/>
                  </a:cubicBezTo>
                  <a:cubicBezTo>
                    <a:pt x="8119110" y="3671570"/>
                    <a:pt x="8261350" y="3529330"/>
                    <a:pt x="8261350" y="3354070"/>
                  </a:cubicBezTo>
                  <a:cubicBezTo>
                    <a:pt x="8261350" y="3529330"/>
                    <a:pt x="8403590" y="3671570"/>
                    <a:pt x="8578850" y="3671570"/>
                  </a:cubicBezTo>
                  <a:cubicBezTo>
                    <a:pt x="8754110" y="3671570"/>
                    <a:pt x="8896350" y="3529330"/>
                    <a:pt x="8896350" y="3354070"/>
                  </a:cubicBezTo>
                  <a:cubicBezTo>
                    <a:pt x="8896350" y="3529330"/>
                    <a:pt x="9038590" y="3671570"/>
                    <a:pt x="9213850" y="3671570"/>
                  </a:cubicBezTo>
                  <a:cubicBezTo>
                    <a:pt x="9389110" y="3671570"/>
                    <a:pt x="9531350" y="3529330"/>
                    <a:pt x="9531350" y="3354070"/>
                  </a:cubicBezTo>
                  <a:cubicBezTo>
                    <a:pt x="9531350" y="3529330"/>
                    <a:pt x="9673590" y="3671570"/>
                    <a:pt x="9848850" y="3671570"/>
                  </a:cubicBezTo>
                  <a:cubicBezTo>
                    <a:pt x="10024110" y="3671570"/>
                    <a:pt x="10166350" y="3529330"/>
                    <a:pt x="10166350" y="3354070"/>
                  </a:cubicBezTo>
                  <a:lnTo>
                    <a:pt x="10166350" y="2893060"/>
                  </a:lnTo>
                  <a:close/>
                  <a:moveTo>
                    <a:pt x="641350" y="3354070"/>
                  </a:moveTo>
                  <a:lnTo>
                    <a:pt x="641350" y="3346450"/>
                  </a:lnTo>
                  <a:lnTo>
                    <a:pt x="641350" y="3354070"/>
                  </a:lnTo>
                  <a:close/>
                  <a:moveTo>
                    <a:pt x="1910080" y="3354070"/>
                  </a:moveTo>
                  <a:lnTo>
                    <a:pt x="1910080" y="3346450"/>
                  </a:lnTo>
                  <a:lnTo>
                    <a:pt x="1910080" y="3354070"/>
                  </a:lnTo>
                  <a:close/>
                  <a:moveTo>
                    <a:pt x="3178810" y="3354070"/>
                  </a:moveTo>
                  <a:lnTo>
                    <a:pt x="3178810" y="3346450"/>
                  </a:lnTo>
                  <a:lnTo>
                    <a:pt x="3178810" y="3354070"/>
                  </a:lnTo>
                  <a:close/>
                  <a:moveTo>
                    <a:pt x="5717540" y="3354070"/>
                  </a:moveTo>
                  <a:lnTo>
                    <a:pt x="5717540" y="3346450"/>
                  </a:lnTo>
                  <a:lnTo>
                    <a:pt x="5717540" y="3354070"/>
                  </a:lnTo>
                  <a:close/>
                  <a:moveTo>
                    <a:pt x="6352540" y="3354070"/>
                  </a:moveTo>
                  <a:lnTo>
                    <a:pt x="6352540" y="3346450"/>
                  </a:lnTo>
                  <a:lnTo>
                    <a:pt x="6352540" y="3354070"/>
                  </a:lnTo>
                  <a:close/>
                  <a:moveTo>
                    <a:pt x="6986270" y="3354070"/>
                  </a:moveTo>
                  <a:lnTo>
                    <a:pt x="6986270" y="3346450"/>
                  </a:lnTo>
                  <a:cubicBezTo>
                    <a:pt x="6987540" y="3348990"/>
                    <a:pt x="6986270" y="3351530"/>
                    <a:pt x="6986270" y="3354070"/>
                  </a:cubicBezTo>
                  <a:close/>
                  <a:moveTo>
                    <a:pt x="7621270" y="3354070"/>
                  </a:moveTo>
                  <a:lnTo>
                    <a:pt x="7621270" y="3346450"/>
                  </a:lnTo>
                  <a:lnTo>
                    <a:pt x="7621270" y="3354070"/>
                  </a:lnTo>
                  <a:close/>
                  <a:moveTo>
                    <a:pt x="8256270" y="3354070"/>
                  </a:moveTo>
                  <a:lnTo>
                    <a:pt x="8256270" y="3346450"/>
                  </a:lnTo>
                  <a:lnTo>
                    <a:pt x="8256270" y="3354070"/>
                  </a:lnTo>
                  <a:close/>
                  <a:moveTo>
                    <a:pt x="8890000" y="3354070"/>
                  </a:moveTo>
                  <a:lnTo>
                    <a:pt x="8890000" y="3346450"/>
                  </a:lnTo>
                  <a:cubicBezTo>
                    <a:pt x="8891270" y="3348990"/>
                    <a:pt x="8890000" y="3351530"/>
                    <a:pt x="8890000" y="3354070"/>
                  </a:cubicBezTo>
                  <a:close/>
                  <a:moveTo>
                    <a:pt x="9525000" y="3354070"/>
                  </a:moveTo>
                  <a:lnTo>
                    <a:pt x="9525000" y="3346450"/>
                  </a:lnTo>
                  <a:lnTo>
                    <a:pt x="9525000" y="3354070"/>
                  </a:ln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2325424" y="5525359"/>
            <a:ext cx="541220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2"/>
              </a:lnSpc>
            </a:pP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Vận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dụng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để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giải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một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toán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cơ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bản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84608" y="688215"/>
            <a:ext cx="610081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5000" spc="4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</a:rPr>
              <a:t>MỤC TIÊU</a:t>
            </a: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34309" y="1765135"/>
            <a:ext cx="2542005" cy="1830244"/>
          </a:xfrm>
          <a:prstGeom prst="rect">
            <a:avLst/>
          </a:prstGeom>
        </p:spPr>
      </p:pic>
      <p:pic>
        <p:nvPicPr>
          <p:cNvPr id="27" name="Picture 10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-259081" y="4481446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=""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3510481" y="1807733"/>
                <a:ext cx="13748819" cy="10023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500" b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Bài</a:t>
                </a:r>
                <a:r>
                  <a:rPr lang="en-US" sz="6500" b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 1</a:t>
                </a:r>
                <a:r>
                  <a:rPr lang="en-US" sz="65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: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xung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quanh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 smtClean="0">
                    <a:latin typeface="UTM French Vanilla" panose="02040603050506020204" pitchFamily="18" charset="0"/>
                  </a:rPr>
                  <a:t>toàn</a:t>
                </a:r>
                <a:r>
                  <a:rPr lang="en-US" sz="6500" b="1" dirty="0" smtClean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phần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của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hình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hộp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chữ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nhật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có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: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a.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25dm,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1,5m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 smtClean="0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 smtClean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18 dm.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b.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 smtClean="0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 smtClean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m.</a:t>
                </a: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481" y="1807733"/>
                <a:ext cx="13748819" cy="10023578"/>
              </a:xfrm>
              <a:prstGeom prst="rect">
                <a:avLst/>
              </a:prstGeom>
              <a:blipFill rotWithShape="0">
                <a:blip r:embed="rId12"/>
                <a:stretch>
                  <a:fillRect l="-3016" t="-2129" r="-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467600" y="1867022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51581" y="2804296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05600" y="2852795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658</TotalTime>
  <Words>1051</Words>
  <Application>Microsoft Office PowerPoint</Application>
  <PresentationFormat>Custom</PresentationFormat>
  <Paragraphs>191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iCiel Cadena</vt:lpstr>
      <vt:lpstr>UTM Fleur</vt:lpstr>
      <vt:lpstr>UTM Alba Matter</vt:lpstr>
      <vt:lpstr>UTM French Vanilla</vt:lpstr>
      <vt:lpstr>UTM Isadora</vt:lpstr>
      <vt:lpstr>UTM Ambrose</vt:lpstr>
      <vt:lpstr>HP-087</vt:lpstr>
      <vt:lpstr>Arial</vt:lpstr>
      <vt:lpstr>Cambria Math</vt:lpstr>
      <vt:lpstr>Calibri</vt:lpstr>
      <vt:lpstr>Times New Roman</vt:lpstr>
      <vt:lpstr>UTM Azuki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THANH GIONG</cp:lastModifiedBy>
  <cp:revision>154</cp:revision>
  <dcterms:created xsi:type="dcterms:W3CDTF">2006-08-16T00:00:00Z</dcterms:created>
  <dcterms:modified xsi:type="dcterms:W3CDTF">2024-02-05T08:10:18Z</dcterms:modified>
  <cp:category>9Slide.vn</cp:category>
  <dc:identifier>DAEwt2jdhJo</dc:identifier>
</cp:coreProperties>
</file>