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218" r:id="rId3"/>
    <p:sldId id="3220" r:id="rId4"/>
    <p:sldId id="274" r:id="rId5"/>
    <p:sldId id="3221" r:id="rId6"/>
    <p:sldId id="3219" r:id="rId7"/>
    <p:sldId id="257" r:id="rId8"/>
    <p:sldId id="3224" r:id="rId9"/>
    <p:sldId id="258" r:id="rId10"/>
    <p:sldId id="3222" r:id="rId11"/>
    <p:sldId id="3223" r:id="rId12"/>
    <p:sldId id="3225" r:id="rId13"/>
    <p:sldId id="3226" r:id="rId14"/>
    <p:sldId id="3227" r:id="rId15"/>
    <p:sldId id="3228" r:id="rId16"/>
    <p:sldId id="3229" r:id="rId17"/>
    <p:sldId id="3230" r:id="rId18"/>
    <p:sldId id="3231" r:id="rId19"/>
    <p:sldId id="3232" r:id="rId20"/>
    <p:sldId id="3233" r:id="rId21"/>
    <p:sldId id="3235" r:id="rId22"/>
    <p:sldId id="3234" r:id="rId23"/>
    <p:sldId id="3236" r:id="rId24"/>
    <p:sldId id="3237" r:id="rId25"/>
  </p:sldIdLst>
  <p:sldSz cx="9144000" cy="5143500" type="screen16x9"/>
  <p:notesSz cx="6858000" cy="9144000"/>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E15"/>
    <a:srgbClr val="5A8C0A"/>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B3C118C-154A-4E64-A77E-E227F007065F}" type="datetimeFigureOut">
              <a:rPr lang="zh-CN" altLang="en-US" smtClean="0"/>
              <a:pPr/>
              <a:t>2024/2/23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2381F4B4-2749-4F48-97DB-B105DD233AD3}" type="slidenum">
              <a:rPr lang="zh-CN" altLang="en-US" smtClean="0"/>
              <a:pPr/>
              <a:t>‹#›</a:t>
            </a:fld>
            <a:endParaRPr lang="zh-CN" altLang="en-US" dirty="0"/>
          </a:p>
        </p:txBody>
      </p:sp>
    </p:spTree>
    <p:extLst>
      <p:ext uri="{BB962C8B-B14F-4D97-AF65-F5344CB8AC3E}">
        <p14:creationId xmlns:p14="http://schemas.microsoft.com/office/powerpoint/2010/main" val="123190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a:t>
            </a:fld>
            <a:endParaRPr lang="zh-CN" altLang="en-US" dirty="0"/>
          </a:p>
        </p:txBody>
      </p:sp>
    </p:spTree>
    <p:extLst>
      <p:ext uri="{BB962C8B-B14F-4D97-AF65-F5344CB8AC3E}">
        <p14:creationId xmlns:p14="http://schemas.microsoft.com/office/powerpoint/2010/main" val="33266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13</a:t>
            </a:fld>
            <a:endParaRPr lang="zh-CN" altLang="en-US" dirty="0"/>
          </a:p>
        </p:txBody>
      </p:sp>
    </p:spTree>
    <p:extLst>
      <p:ext uri="{BB962C8B-B14F-4D97-AF65-F5344CB8AC3E}">
        <p14:creationId xmlns:p14="http://schemas.microsoft.com/office/powerpoint/2010/main" val="316446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18</a:t>
            </a:fld>
            <a:endParaRPr lang="zh-CN" altLang="en-US" dirty="0"/>
          </a:p>
        </p:txBody>
      </p:sp>
    </p:spTree>
    <p:extLst>
      <p:ext uri="{BB962C8B-B14F-4D97-AF65-F5344CB8AC3E}">
        <p14:creationId xmlns:p14="http://schemas.microsoft.com/office/powerpoint/2010/main" val="145867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21</a:t>
            </a:fld>
            <a:endParaRPr lang="zh-CN" altLang="en-US" dirty="0"/>
          </a:p>
        </p:txBody>
      </p:sp>
    </p:spTree>
    <p:extLst>
      <p:ext uri="{BB962C8B-B14F-4D97-AF65-F5344CB8AC3E}">
        <p14:creationId xmlns:p14="http://schemas.microsoft.com/office/powerpoint/2010/main" val="77675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23</a:t>
            </a:fld>
            <a:endParaRPr lang="zh-CN" altLang="en-US" dirty="0"/>
          </a:p>
        </p:txBody>
      </p:sp>
    </p:spTree>
    <p:extLst>
      <p:ext uri="{BB962C8B-B14F-4D97-AF65-F5344CB8AC3E}">
        <p14:creationId xmlns:p14="http://schemas.microsoft.com/office/powerpoint/2010/main" val="356495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a:t>
            </a:fld>
            <a:endParaRPr lang="zh-CN" altLang="en-US" dirty="0"/>
          </a:p>
        </p:txBody>
      </p:sp>
    </p:spTree>
    <p:extLst>
      <p:ext uri="{BB962C8B-B14F-4D97-AF65-F5344CB8AC3E}">
        <p14:creationId xmlns:p14="http://schemas.microsoft.com/office/powerpoint/2010/main" val="34859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ô cửa đến slide 4 và 5</a:t>
            </a:r>
          </a:p>
          <a:p>
            <a:r>
              <a:rPr lang="en-US"/>
              <a:t>Click shape ô chữ </a:t>
            </a:r>
            <a:r>
              <a:rPr lang="en-US">
                <a:sym typeface="Wingdings" panose="05000000000000000000" pitchFamily="2" charset="2"/>
              </a:rPr>
              <a:t> slide 6</a:t>
            </a:r>
            <a:endParaRPr lang="en-US"/>
          </a:p>
          <a:p>
            <a:r>
              <a:rPr lang="en-US"/>
              <a:t>Đây là hình gì?</a:t>
            </a:r>
          </a:p>
          <a:p>
            <a:r>
              <a:rPr lang="en-US"/>
              <a:t>Cách tinh DTXQ và DTTP ntn? Đến bài học hôm nay</a:t>
            </a:r>
          </a:p>
        </p:txBody>
      </p:sp>
      <p:sp>
        <p:nvSpPr>
          <p:cNvPr id="4" name="Slide Number Placeholder 3"/>
          <p:cNvSpPr>
            <a:spLocks noGrp="1"/>
          </p:cNvSpPr>
          <p:nvPr>
            <p:ph type="sldNum" sz="quarter" idx="5"/>
          </p:nvPr>
        </p:nvSpPr>
        <p:spPr/>
        <p:txBody>
          <a:bodyPr/>
          <a:lstStyle/>
          <a:p>
            <a:fld id="{2381F4B4-2749-4F48-97DB-B105DD233AD3}" type="slidenum">
              <a:rPr lang="zh-CN" altLang="en-US" smtClean="0"/>
              <a:pPr/>
              <a:t>3</a:t>
            </a:fld>
            <a:endParaRPr lang="zh-CN" altLang="en-US" dirty="0"/>
          </a:p>
        </p:txBody>
      </p:sp>
    </p:spTree>
    <p:extLst>
      <p:ext uri="{BB962C8B-B14F-4D97-AF65-F5344CB8AC3E}">
        <p14:creationId xmlns:p14="http://schemas.microsoft.com/office/powerpoint/2010/main" val="40717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330408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25950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6</a:t>
            </a:fld>
            <a:endParaRPr lang="zh-CN" altLang="en-US" dirty="0"/>
          </a:p>
        </p:txBody>
      </p:sp>
    </p:spTree>
    <p:extLst>
      <p:ext uri="{BB962C8B-B14F-4D97-AF65-F5344CB8AC3E}">
        <p14:creationId xmlns:p14="http://schemas.microsoft.com/office/powerpoint/2010/main" val="296891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7</a:t>
            </a:fld>
            <a:endParaRPr lang="zh-CN" altLang="en-US" dirty="0"/>
          </a:p>
        </p:txBody>
      </p:sp>
    </p:spTree>
    <p:extLst>
      <p:ext uri="{BB962C8B-B14F-4D97-AF65-F5344CB8AC3E}">
        <p14:creationId xmlns:p14="http://schemas.microsoft.com/office/powerpoint/2010/main" val="218861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8</a:t>
            </a:fld>
            <a:endParaRPr lang="zh-CN" altLang="en-US" dirty="0"/>
          </a:p>
        </p:txBody>
      </p:sp>
    </p:spTree>
    <p:extLst>
      <p:ext uri="{BB962C8B-B14F-4D97-AF65-F5344CB8AC3E}">
        <p14:creationId xmlns:p14="http://schemas.microsoft.com/office/powerpoint/2010/main" val="85859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9</a:t>
            </a:fld>
            <a:endParaRPr lang="zh-CN" altLang="en-US" dirty="0"/>
          </a:p>
        </p:txBody>
      </p:sp>
    </p:spTree>
    <p:extLst>
      <p:ext uri="{BB962C8B-B14F-4D97-AF65-F5344CB8AC3E}">
        <p14:creationId xmlns:p14="http://schemas.microsoft.com/office/powerpoint/2010/main" val="1015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82E9D26B-03A4-4B75-AFB9-FCAFE8CDFD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7076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CFEA085C-FE41-4F13-9F68-79CF9611A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41EF356C-2ECB-4C1C-A2B7-54CD08BA8314}"/>
              </a:ext>
            </a:extLst>
          </p:cNvPr>
          <p:cNvSpPr/>
          <p:nvPr userDrawn="1"/>
        </p:nvSpPr>
        <p:spPr>
          <a:xfrm>
            <a:off x="170482" y="329938"/>
            <a:ext cx="8818536" cy="4676015"/>
          </a:xfrm>
          <a:prstGeom prst="roundRect">
            <a:avLst>
              <a:gd name="adj" fmla="val 1080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321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6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764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31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2024/2/23</a:t>
            </a:fld>
            <a:endParaRPr lang="zh-CN" altLang="en-US"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dirty="0"/>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slide" Target="slide5.xml"/><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jpeg"/><Relationship Id="rId4" Type="http://schemas.openxmlformats.org/officeDocument/2006/relationships/image" Target="../media/image12.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464502" y="1765646"/>
            <a:ext cx="4418196" cy="1015663"/>
          </a:xfrm>
          <a:prstGeom prst="rect">
            <a:avLst/>
          </a:prstGeom>
          <a:noFill/>
        </p:spPr>
        <p:txBody>
          <a:bodyPr wrap="none" rtlCol="0">
            <a:spAutoFit/>
          </a:bodyPr>
          <a:lstStyle/>
          <a:p>
            <a:pPr algn="ctr"/>
            <a:r>
              <a:rPr lang="en-US" altLang="zh-CN" sz="6000" b="1" dirty="0" err="1">
                <a:solidFill>
                  <a:srgbClr val="5A8C0A"/>
                </a:solidFill>
                <a:latin typeface="UTM Guanine" panose="02040603050506020204" pitchFamily="18" charset="0"/>
                <a:ea typeface="印品黑体" panose="00000500000000000000" pitchFamily="2" charset="-122"/>
              </a:rPr>
              <a:t>Toán</a:t>
            </a:r>
            <a:r>
              <a:rPr lang="en-US" altLang="zh-CN" sz="6000" b="1" dirty="0">
                <a:solidFill>
                  <a:srgbClr val="5A8C0A"/>
                </a:solidFill>
                <a:latin typeface="UTM Guanine" panose="02040603050506020204" pitchFamily="18" charset="0"/>
                <a:ea typeface="印品黑体" panose="00000500000000000000" pitchFamily="2" charset="-122"/>
              </a:rPr>
              <a:t> </a:t>
            </a:r>
            <a:r>
              <a:rPr lang="en-US" altLang="zh-CN" sz="6000" b="1" dirty="0" err="1">
                <a:solidFill>
                  <a:srgbClr val="5A8C0A"/>
                </a:solidFill>
                <a:latin typeface="UTM Guanine" panose="02040603050506020204" pitchFamily="18" charset="0"/>
                <a:ea typeface="印品黑体" panose="00000500000000000000" pitchFamily="2" charset="-122"/>
              </a:rPr>
              <a:t>lớp</a:t>
            </a:r>
            <a:r>
              <a:rPr lang="en-US" altLang="zh-CN" sz="6000" b="1" dirty="0">
                <a:solidFill>
                  <a:srgbClr val="5A8C0A"/>
                </a:solidFill>
                <a:latin typeface="UTM Guanine" panose="02040603050506020204" pitchFamily="18" charset="0"/>
                <a:ea typeface="印品黑体" panose="00000500000000000000" pitchFamily="2" charset="-122"/>
              </a:rPr>
              <a:t> 5</a:t>
            </a:r>
            <a:endParaRPr lang="zh-CN" altLang="en-US" sz="6000" b="1" dirty="0">
              <a:solidFill>
                <a:srgbClr val="5A8C0A"/>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4">
            <a:extLst>
              <a:ext uri="{FF2B5EF4-FFF2-40B4-BE49-F238E27FC236}">
                <a16:creationId xmlns:a16="http://schemas.microsoft.com/office/drawing/2014/main" id="{017394F9-E921-4F15-B2A8-83BA13697EC5}"/>
              </a:ext>
            </a:extLst>
          </p:cNvPr>
          <p:cNvSpPr txBox="1">
            <a:spLocks noChangeArrowheads="1"/>
          </p:cNvSpPr>
          <p:nvPr/>
        </p:nvSpPr>
        <p:spPr bwMode="auto">
          <a:xfrm>
            <a:off x="1078697" y="2740139"/>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hộp chữ nhật</a:t>
            </a:r>
          </a:p>
        </p:txBody>
      </p:sp>
      <p:sp>
        <p:nvSpPr>
          <p:cNvPr id="40" name="Text Box 24">
            <a:extLst>
              <a:ext uri="{FF2B5EF4-FFF2-40B4-BE49-F238E27FC236}">
                <a16:creationId xmlns:a16="http://schemas.microsoft.com/office/drawing/2014/main" id="{5FBE4ECD-842E-4F89-A1AD-EF8C08C271FC}"/>
              </a:ext>
            </a:extLst>
          </p:cNvPr>
          <p:cNvSpPr txBox="1">
            <a:spLocks noChangeArrowheads="1"/>
          </p:cNvSpPr>
          <p:nvPr/>
        </p:nvSpPr>
        <p:spPr bwMode="auto">
          <a:xfrm>
            <a:off x="5100683" y="2740138"/>
            <a:ext cx="2674390" cy="461665"/>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lập phương</a:t>
            </a:r>
          </a:p>
        </p:txBody>
      </p:sp>
      <p:grpSp>
        <p:nvGrpSpPr>
          <p:cNvPr id="41" name="Group 9">
            <a:extLst>
              <a:ext uri="{FF2B5EF4-FFF2-40B4-BE49-F238E27FC236}">
                <a16:creationId xmlns:a16="http://schemas.microsoft.com/office/drawing/2014/main" id="{3963E199-4D67-48C9-9E40-5D80206D8D15}"/>
              </a:ext>
            </a:extLst>
          </p:cNvPr>
          <p:cNvGrpSpPr>
            <a:grpSpLocks/>
          </p:cNvGrpSpPr>
          <p:nvPr/>
        </p:nvGrpSpPr>
        <p:grpSpPr bwMode="auto">
          <a:xfrm>
            <a:off x="919120" y="502522"/>
            <a:ext cx="3124200" cy="1905000"/>
            <a:chOff x="528" y="1824"/>
            <a:chExt cx="1968" cy="1200"/>
          </a:xfrm>
        </p:grpSpPr>
        <p:sp>
          <p:nvSpPr>
            <p:cNvPr id="42" name="Freeform 40">
              <a:extLst>
                <a:ext uri="{FF2B5EF4-FFF2-40B4-BE49-F238E27FC236}">
                  <a16:creationId xmlns:a16="http://schemas.microsoft.com/office/drawing/2014/main" id="{A31295EE-9055-42E9-8C1B-2DEE58F1735D}"/>
                </a:ext>
              </a:extLst>
            </p:cNvPr>
            <p:cNvSpPr>
              <a:spLocks/>
            </p:cNvSpPr>
            <p:nvPr/>
          </p:nvSpPr>
          <p:spPr bwMode="auto">
            <a:xfrm>
              <a:off x="2016" y="1824"/>
              <a:ext cx="480" cy="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3" name="Freeform 37">
              <a:extLst>
                <a:ext uri="{FF2B5EF4-FFF2-40B4-BE49-F238E27FC236}">
                  <a16:creationId xmlns:a16="http://schemas.microsoft.com/office/drawing/2014/main" id="{7A7462EE-18DA-418C-A967-4F202A2C7CFD}"/>
                </a:ext>
              </a:extLst>
            </p:cNvPr>
            <p:cNvSpPr>
              <a:spLocks/>
            </p:cNvSpPr>
            <p:nvPr/>
          </p:nvSpPr>
          <p:spPr bwMode="auto">
            <a:xfrm>
              <a:off x="528" y="2160"/>
              <a:ext cx="1488" cy="864"/>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4" name="Freeform 39">
              <a:extLst>
                <a:ext uri="{FF2B5EF4-FFF2-40B4-BE49-F238E27FC236}">
                  <a16:creationId xmlns:a16="http://schemas.microsoft.com/office/drawing/2014/main" id="{1CB57B54-094D-4200-92A1-62F8BA7A6E61}"/>
                </a:ext>
              </a:extLst>
            </p:cNvPr>
            <p:cNvSpPr>
              <a:spLocks/>
            </p:cNvSpPr>
            <p:nvPr/>
          </p:nvSpPr>
          <p:spPr bwMode="auto">
            <a:xfrm>
              <a:off x="528" y="1824"/>
              <a:ext cx="1968"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45" name="Text Box 17">
            <a:extLst>
              <a:ext uri="{FF2B5EF4-FFF2-40B4-BE49-F238E27FC236}">
                <a16:creationId xmlns:a16="http://schemas.microsoft.com/office/drawing/2014/main" id="{2147691F-6EDA-4E6D-9C5D-2BC59CA5C6F2}"/>
              </a:ext>
            </a:extLst>
          </p:cNvPr>
          <p:cNvSpPr txBox="1">
            <a:spLocks noChangeArrowheads="1"/>
          </p:cNvSpPr>
          <p:nvPr/>
        </p:nvSpPr>
        <p:spPr bwMode="auto">
          <a:xfrm>
            <a:off x="1460819" y="2449978"/>
            <a:ext cx="1378251"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dài</a:t>
            </a:r>
          </a:p>
        </p:txBody>
      </p:sp>
      <p:sp>
        <p:nvSpPr>
          <p:cNvPr id="46" name="Text Box 18">
            <a:extLst>
              <a:ext uri="{FF2B5EF4-FFF2-40B4-BE49-F238E27FC236}">
                <a16:creationId xmlns:a16="http://schemas.microsoft.com/office/drawing/2014/main" id="{F69E0E96-B17E-44E5-B1AB-36C86FFCE91C}"/>
              </a:ext>
            </a:extLst>
          </p:cNvPr>
          <p:cNvSpPr txBox="1">
            <a:spLocks noChangeArrowheads="1"/>
          </p:cNvSpPr>
          <p:nvPr/>
        </p:nvSpPr>
        <p:spPr bwMode="auto">
          <a:xfrm rot="16200000">
            <a:off x="3613544" y="921030"/>
            <a:ext cx="125494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cao</a:t>
            </a:r>
          </a:p>
        </p:txBody>
      </p:sp>
      <p:sp>
        <p:nvSpPr>
          <p:cNvPr id="47" name="Text Box 19">
            <a:extLst>
              <a:ext uri="{FF2B5EF4-FFF2-40B4-BE49-F238E27FC236}">
                <a16:creationId xmlns:a16="http://schemas.microsoft.com/office/drawing/2014/main" id="{7BAB13D1-88B5-4200-A3E0-D174AD42452C}"/>
              </a:ext>
            </a:extLst>
          </p:cNvPr>
          <p:cNvSpPr txBox="1">
            <a:spLocks noChangeArrowheads="1"/>
          </p:cNvSpPr>
          <p:nvPr/>
        </p:nvSpPr>
        <p:spPr bwMode="auto">
          <a:xfrm rot="-2093698">
            <a:off x="3057447" y="1896316"/>
            <a:ext cx="2119313"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rộng</a:t>
            </a:r>
          </a:p>
        </p:txBody>
      </p:sp>
      <p:grpSp>
        <p:nvGrpSpPr>
          <p:cNvPr id="48" name="Group 20">
            <a:extLst>
              <a:ext uri="{FF2B5EF4-FFF2-40B4-BE49-F238E27FC236}">
                <a16:creationId xmlns:a16="http://schemas.microsoft.com/office/drawing/2014/main" id="{88A96890-6D94-46B2-BD93-D4200E6F0407}"/>
              </a:ext>
            </a:extLst>
          </p:cNvPr>
          <p:cNvGrpSpPr>
            <a:grpSpLocks/>
          </p:cNvGrpSpPr>
          <p:nvPr/>
        </p:nvGrpSpPr>
        <p:grpSpPr bwMode="auto">
          <a:xfrm>
            <a:off x="5110120" y="502522"/>
            <a:ext cx="1905000" cy="1981200"/>
            <a:chOff x="3168" y="1728"/>
            <a:chExt cx="1200" cy="1248"/>
          </a:xfrm>
        </p:grpSpPr>
        <p:sp>
          <p:nvSpPr>
            <p:cNvPr id="49" name="Freeform 40">
              <a:extLst>
                <a:ext uri="{FF2B5EF4-FFF2-40B4-BE49-F238E27FC236}">
                  <a16:creationId xmlns:a16="http://schemas.microsoft.com/office/drawing/2014/main" id="{8CBAFB46-505E-4D8C-A2FA-87AE0BB0D982}"/>
                </a:ext>
              </a:extLst>
            </p:cNvPr>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0" name="Freeform 37">
              <a:extLst>
                <a:ext uri="{FF2B5EF4-FFF2-40B4-BE49-F238E27FC236}">
                  <a16:creationId xmlns:a16="http://schemas.microsoft.com/office/drawing/2014/main" id="{574325CC-6449-44FE-B828-A3E7423DB1E3}"/>
                </a:ext>
              </a:extLst>
            </p:cNvPr>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1" name="Freeform 39">
              <a:extLst>
                <a:ext uri="{FF2B5EF4-FFF2-40B4-BE49-F238E27FC236}">
                  <a16:creationId xmlns:a16="http://schemas.microsoft.com/office/drawing/2014/main" id="{04D94515-C309-4B74-A8C4-3101FC819536}"/>
                </a:ext>
              </a:extLst>
            </p:cNvPr>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52" name="Text Box 25">
            <a:extLst>
              <a:ext uri="{FF2B5EF4-FFF2-40B4-BE49-F238E27FC236}">
                <a16:creationId xmlns:a16="http://schemas.microsoft.com/office/drawing/2014/main" id="{9E5B353C-92DA-4D84-92B2-471D3E3EB017}"/>
              </a:ext>
            </a:extLst>
          </p:cNvPr>
          <p:cNvSpPr txBox="1">
            <a:spLocks noChangeArrowheads="1"/>
          </p:cNvSpPr>
          <p:nvPr/>
        </p:nvSpPr>
        <p:spPr bwMode="auto">
          <a:xfrm>
            <a:off x="5471936" y="2407522"/>
            <a:ext cx="831457"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3" name="Text Box 26">
            <a:extLst>
              <a:ext uri="{FF2B5EF4-FFF2-40B4-BE49-F238E27FC236}">
                <a16:creationId xmlns:a16="http://schemas.microsoft.com/office/drawing/2014/main" id="{F6944016-D114-4F4D-9EC0-32DD5C4D4BE6}"/>
              </a:ext>
            </a:extLst>
          </p:cNvPr>
          <p:cNvSpPr txBox="1">
            <a:spLocks noChangeArrowheads="1"/>
          </p:cNvSpPr>
          <p:nvPr/>
        </p:nvSpPr>
        <p:spPr bwMode="auto">
          <a:xfrm rot="16200000">
            <a:off x="6295123" y="509476"/>
            <a:ext cx="180188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4" name="Text Box 27">
            <a:extLst>
              <a:ext uri="{FF2B5EF4-FFF2-40B4-BE49-F238E27FC236}">
                <a16:creationId xmlns:a16="http://schemas.microsoft.com/office/drawing/2014/main" id="{5329716C-8FDB-4C0E-BB4C-CE8E14BD3E7A}"/>
              </a:ext>
            </a:extLst>
          </p:cNvPr>
          <p:cNvSpPr txBox="1">
            <a:spLocks noChangeArrowheads="1"/>
          </p:cNvSpPr>
          <p:nvPr/>
        </p:nvSpPr>
        <p:spPr bwMode="auto">
          <a:xfrm rot="-3098631">
            <a:off x="6267408" y="1639142"/>
            <a:ext cx="19812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5" name="Text Box 33">
            <a:extLst>
              <a:ext uri="{FF2B5EF4-FFF2-40B4-BE49-F238E27FC236}">
                <a16:creationId xmlns:a16="http://schemas.microsoft.com/office/drawing/2014/main" id="{0C37E766-58A2-4AC1-A07B-EE917C7DDFBD}"/>
              </a:ext>
            </a:extLst>
          </p:cNvPr>
          <p:cNvSpPr txBox="1">
            <a:spLocks noChangeArrowheads="1"/>
          </p:cNvSpPr>
          <p:nvPr/>
        </p:nvSpPr>
        <p:spPr bwMode="auto">
          <a:xfrm>
            <a:off x="419100" y="3303438"/>
            <a:ext cx="85344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đủ đặc điểm của hình hộp chữ nhật không?</a:t>
            </a:r>
          </a:p>
        </p:txBody>
      </p:sp>
      <p:sp>
        <p:nvSpPr>
          <p:cNvPr id="56" name="Text Box 34">
            <a:extLst>
              <a:ext uri="{FF2B5EF4-FFF2-40B4-BE49-F238E27FC236}">
                <a16:creationId xmlns:a16="http://schemas.microsoft.com/office/drawing/2014/main" id="{759CFCAD-73D9-4135-8175-984EBF4BB288}"/>
              </a:ext>
            </a:extLst>
          </p:cNvPr>
          <p:cNvSpPr txBox="1">
            <a:spLocks noChangeArrowheads="1"/>
          </p:cNvSpPr>
          <p:nvPr/>
        </p:nvSpPr>
        <p:spPr bwMode="auto">
          <a:xfrm>
            <a:off x="381000" y="3806676"/>
            <a:ext cx="8305800" cy="46037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đầy đủ đặc điểm của hình hộp chữ nhật.</a:t>
            </a:r>
          </a:p>
        </p:txBody>
      </p:sp>
      <p:sp>
        <p:nvSpPr>
          <p:cNvPr id="57" name="Text Box 36">
            <a:extLst>
              <a:ext uri="{FF2B5EF4-FFF2-40B4-BE49-F238E27FC236}">
                <a16:creationId xmlns:a16="http://schemas.microsoft.com/office/drawing/2014/main" id="{6007C0FC-04EC-4996-B251-1B58602C71B4}"/>
              </a:ext>
            </a:extLst>
          </p:cNvPr>
          <p:cNvSpPr txBox="1">
            <a:spLocks noChangeArrowheads="1"/>
          </p:cNvSpPr>
          <p:nvPr/>
        </p:nvSpPr>
        <p:spPr bwMode="auto">
          <a:xfrm>
            <a:off x="419100" y="3303438"/>
            <a:ext cx="83058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Em có nhận xét gì về 3 kích thước của hình lập phương?</a:t>
            </a:r>
          </a:p>
        </p:txBody>
      </p:sp>
      <p:sp>
        <p:nvSpPr>
          <p:cNvPr id="58" name="Text Box 37">
            <a:extLst>
              <a:ext uri="{FF2B5EF4-FFF2-40B4-BE49-F238E27FC236}">
                <a16:creationId xmlns:a16="http://schemas.microsoft.com/office/drawing/2014/main" id="{866C63E1-3064-455E-9AAD-CA581CDE9116}"/>
              </a:ext>
            </a:extLst>
          </p:cNvPr>
          <p:cNvSpPr txBox="1">
            <a:spLocks noChangeArrowheads="1"/>
          </p:cNvSpPr>
          <p:nvPr/>
        </p:nvSpPr>
        <p:spPr bwMode="auto">
          <a:xfrm>
            <a:off x="381000" y="3798738"/>
            <a:ext cx="8305800" cy="457200"/>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3 kích thước bằng nhau.</a:t>
            </a:r>
          </a:p>
        </p:txBody>
      </p:sp>
      <p:sp>
        <p:nvSpPr>
          <p:cNvPr id="22" name="Text Box 37">
            <a:extLst>
              <a:ext uri="{FF2B5EF4-FFF2-40B4-BE49-F238E27FC236}">
                <a16:creationId xmlns:a16="http://schemas.microsoft.com/office/drawing/2014/main" id="{6E562ADC-97F5-4F01-8CE2-0341BFAACE65}"/>
              </a:ext>
            </a:extLst>
          </p:cNvPr>
          <p:cNvSpPr txBox="1">
            <a:spLocks noChangeArrowheads="1"/>
          </p:cNvSpPr>
          <p:nvPr/>
        </p:nvSpPr>
        <p:spPr bwMode="auto">
          <a:xfrm>
            <a:off x="1078697" y="4342275"/>
            <a:ext cx="8305800" cy="457200"/>
          </a:xfrm>
          <a:prstGeom prst="rect">
            <a:avLst/>
          </a:prstGeom>
          <a:noFill/>
          <a:ln w="9525">
            <a:noFill/>
            <a:miter lim="800000"/>
            <a:headEnd/>
            <a:tailEnd/>
          </a:ln>
        </p:spPr>
        <p:txBody>
          <a:bodyPr>
            <a:spAutoFit/>
          </a:bodyPr>
          <a:lstStyle/>
          <a:p>
            <a:pPr>
              <a:spcBef>
                <a:spcPct val="50000"/>
              </a:spcBef>
            </a:pPr>
            <a:r>
              <a:rPr lang="en-US" altLang="en-US" sz="2400" b="1">
                <a:solidFill>
                  <a:srgbClr val="FF0000"/>
                </a:solidFill>
                <a:latin typeface="Times New Roman" pitchFamily="18" charset="0"/>
                <a:cs typeface="Times New Roman" pitchFamily="18" charset="0"/>
                <a:sym typeface="Wingdings" panose="05000000000000000000" pitchFamily="2" charset="2"/>
              </a:rPr>
              <a:t> </a:t>
            </a:r>
            <a:r>
              <a:rPr lang="en-US" altLang="en-US" sz="2400" b="1">
                <a:solidFill>
                  <a:srgbClr val="FF0000"/>
                </a:solidFill>
                <a:latin typeface="Times New Roman" pitchFamily="18" charset="0"/>
                <a:cs typeface="Times New Roman" pitchFamily="18" charset="0"/>
              </a:rPr>
              <a:t>Hình lập phương là hình hộp chữ nhật đặc biệt.</a:t>
            </a:r>
          </a:p>
        </p:txBody>
      </p:sp>
    </p:spTree>
    <p:extLst>
      <p:ext uri="{BB962C8B-B14F-4D97-AF65-F5344CB8AC3E}">
        <p14:creationId xmlns:p14="http://schemas.microsoft.com/office/powerpoint/2010/main" val="778666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15" dur="1000" fill="hold"/>
                                        <p:tgtEl>
                                          <p:spTgt spid="5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 calcmode="lin" valueType="num">
                                      <p:cBhvr additive="base">
                                        <p:cTn id="23" dur="500"/>
                                        <p:tgtEl>
                                          <p:spTgt spid="55"/>
                                        </p:tgtEl>
                                        <p:attrNameLst>
                                          <p:attrName>ppt_y</p:attrName>
                                        </p:attrNameLst>
                                      </p:cBhvr>
                                      <p:tavLst>
                                        <p:tav tm="0">
                                          <p:val>
                                            <p:strVal val="#ppt_y"/>
                                          </p:val>
                                        </p:tav>
                                        <p:tav tm="100000">
                                          <p:val>
                                            <p:strVal val="#ppt_y+#ppt_h*1.125000"/>
                                          </p:val>
                                        </p:tav>
                                      </p:tavLst>
                                    </p:anim>
                                    <p:animEffect transition="out" filter="wipe(down)">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2" presetClass="exit" presetSubtype="4" fill="hold" grpId="1" nodeType="withEffect">
                                  <p:stCondLst>
                                    <p:cond delay="0"/>
                                  </p:stCondLst>
                                  <p:childTnLst>
                                    <p:anim calcmode="lin" valueType="num">
                                      <p:cBhvr additive="base">
                                        <p:cTn id="27" dur="500"/>
                                        <p:tgtEl>
                                          <p:spTgt spid="56"/>
                                        </p:tgtEl>
                                        <p:attrNameLst>
                                          <p:attrName>ppt_y</p:attrName>
                                        </p:attrNameLst>
                                      </p:cBhvr>
                                      <p:tavLst>
                                        <p:tav tm="0">
                                          <p:val>
                                            <p:strVal val="#ppt_y"/>
                                          </p:val>
                                        </p:tav>
                                        <p:tav tm="100000">
                                          <p:val>
                                            <p:strVal val="#ppt_y+#ppt_h*1.125000"/>
                                          </p:val>
                                        </p:tav>
                                      </p:tavLst>
                                    </p:anim>
                                    <p:animEffect transition="out" filter="wipe(down)">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2" grpId="0"/>
      <p:bldP spid="53" grpId="0"/>
      <p:bldP spid="54" grpId="0"/>
      <p:bldP spid="55" grpId="0"/>
      <p:bldP spid="55" grpId="1"/>
      <p:bldP spid="56" grpId="0"/>
      <p:bldP spid="56" grpId="1"/>
      <p:bldP spid="57" grpId="0"/>
      <p:bldP spid="5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9537F268-7F68-49FD-A0C9-67419217C605}"/>
              </a:ext>
            </a:extLst>
          </p:cNvPr>
          <p:cNvSpPr txBox="1">
            <a:spLocks noChangeArrowheads="1"/>
          </p:cNvSpPr>
          <p:nvPr/>
        </p:nvSpPr>
        <p:spPr bwMode="auto">
          <a:xfrm>
            <a:off x="452479" y="427924"/>
            <a:ext cx="451805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Diện tích xung quanh của hình hộp chữ nhật là gì?</a:t>
            </a:r>
          </a:p>
        </p:txBody>
      </p:sp>
      <p:grpSp>
        <p:nvGrpSpPr>
          <p:cNvPr id="3" name="Group 8">
            <a:extLst>
              <a:ext uri="{FF2B5EF4-FFF2-40B4-BE49-F238E27FC236}">
                <a16:creationId xmlns:a16="http://schemas.microsoft.com/office/drawing/2014/main" id="{B1B61366-68BE-41AB-A95E-A3F4B02B7155}"/>
              </a:ext>
            </a:extLst>
          </p:cNvPr>
          <p:cNvGrpSpPr>
            <a:grpSpLocks/>
          </p:cNvGrpSpPr>
          <p:nvPr/>
        </p:nvGrpSpPr>
        <p:grpSpPr bwMode="auto">
          <a:xfrm>
            <a:off x="452479" y="1370926"/>
            <a:ext cx="4057650" cy="1600200"/>
            <a:chOff x="348" y="2304"/>
            <a:chExt cx="2556" cy="995"/>
          </a:xfrm>
        </p:grpSpPr>
        <p:sp>
          <p:nvSpPr>
            <p:cNvPr id="4" name="Rectangle 9">
              <a:extLst>
                <a:ext uri="{FF2B5EF4-FFF2-40B4-BE49-F238E27FC236}">
                  <a16:creationId xmlns:a16="http://schemas.microsoft.com/office/drawing/2014/main" id="{70CF5C0D-29D1-4DF4-AC7E-FF91D4FA0942}"/>
                </a:ext>
              </a:extLst>
            </p:cNvPr>
            <p:cNvSpPr>
              <a:spLocks noChangeArrowheads="1"/>
            </p:cNvSpPr>
            <p:nvPr/>
          </p:nvSpPr>
          <p:spPr bwMode="auto">
            <a:xfrm>
              <a:off x="348" y="2628"/>
              <a:ext cx="489" cy="336"/>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10">
              <a:extLst>
                <a:ext uri="{FF2B5EF4-FFF2-40B4-BE49-F238E27FC236}">
                  <a16:creationId xmlns:a16="http://schemas.microsoft.com/office/drawing/2014/main" id="{006C7F67-7983-484E-A96B-7AE628F81B7F}"/>
                </a:ext>
              </a:extLst>
            </p:cNvPr>
            <p:cNvSpPr>
              <a:spLocks noChangeArrowheads="1"/>
            </p:cNvSpPr>
            <p:nvPr/>
          </p:nvSpPr>
          <p:spPr bwMode="auto">
            <a:xfrm>
              <a:off x="831" y="2967"/>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11">
              <a:extLst>
                <a:ext uri="{FF2B5EF4-FFF2-40B4-BE49-F238E27FC236}">
                  <a16:creationId xmlns:a16="http://schemas.microsoft.com/office/drawing/2014/main" id="{EBC2F37A-6F42-44E2-9E38-82880F12C37C}"/>
                </a:ext>
              </a:extLst>
            </p:cNvPr>
            <p:cNvSpPr>
              <a:spLocks noChangeArrowheads="1"/>
            </p:cNvSpPr>
            <p:nvPr/>
          </p:nvSpPr>
          <p:spPr bwMode="auto">
            <a:xfrm>
              <a:off x="831"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12">
              <a:extLst>
                <a:ext uri="{FF2B5EF4-FFF2-40B4-BE49-F238E27FC236}">
                  <a16:creationId xmlns:a16="http://schemas.microsoft.com/office/drawing/2014/main" id="{D865BAC1-04AD-4671-8820-80391EA5F7CF}"/>
                </a:ext>
              </a:extLst>
            </p:cNvPr>
            <p:cNvSpPr>
              <a:spLocks noChangeArrowheads="1"/>
            </p:cNvSpPr>
            <p:nvPr/>
          </p:nvSpPr>
          <p:spPr bwMode="auto">
            <a:xfrm>
              <a:off x="2112"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13">
              <a:extLst>
                <a:ext uri="{FF2B5EF4-FFF2-40B4-BE49-F238E27FC236}">
                  <a16:creationId xmlns:a16="http://schemas.microsoft.com/office/drawing/2014/main" id="{02F7FF59-A2A4-4AF7-8AC3-D7113092B436}"/>
                </a:ext>
              </a:extLst>
            </p:cNvPr>
            <p:cNvSpPr>
              <a:spLocks noChangeArrowheads="1"/>
            </p:cNvSpPr>
            <p:nvPr/>
          </p:nvSpPr>
          <p:spPr bwMode="auto">
            <a:xfrm>
              <a:off x="1623" y="2636"/>
              <a:ext cx="489"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14">
              <a:extLst>
                <a:ext uri="{FF2B5EF4-FFF2-40B4-BE49-F238E27FC236}">
                  <a16:creationId xmlns:a16="http://schemas.microsoft.com/office/drawing/2014/main" id="{A28C305B-5ED4-45FE-A1E6-8019CAB48228}"/>
                </a:ext>
              </a:extLst>
            </p:cNvPr>
            <p:cNvSpPr>
              <a:spLocks noChangeArrowheads="1"/>
            </p:cNvSpPr>
            <p:nvPr/>
          </p:nvSpPr>
          <p:spPr bwMode="auto">
            <a:xfrm>
              <a:off x="831" y="2304"/>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5">
            <a:extLst>
              <a:ext uri="{FF2B5EF4-FFF2-40B4-BE49-F238E27FC236}">
                <a16:creationId xmlns:a16="http://schemas.microsoft.com/office/drawing/2014/main" id="{4797AA2D-C945-4352-879D-9465603412B5}"/>
              </a:ext>
            </a:extLst>
          </p:cNvPr>
          <p:cNvSpPr txBox="1">
            <a:spLocks noChangeArrowheads="1"/>
          </p:cNvSpPr>
          <p:nvPr/>
        </p:nvSpPr>
        <p:spPr bwMode="auto">
          <a:xfrm>
            <a:off x="247651" y="3199726"/>
            <a:ext cx="4518052"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a:t>
            </a:r>
            <a:r>
              <a:rPr lang="en-US" altLang="en-US" sz="2400">
                <a:latin typeface="Times New Roman" pitchFamily="18" charset="0"/>
              </a:rPr>
              <a:t> Diện tích xung quanh của hình hộp chữ nhật là tổng diện tích của </a:t>
            </a:r>
            <a:r>
              <a:rPr lang="en-US" altLang="en-US" sz="2400">
                <a:solidFill>
                  <a:srgbClr val="FF0000"/>
                </a:solidFill>
                <a:latin typeface="Times New Roman" pitchFamily="18" charset="0"/>
              </a:rPr>
              <a:t>4 mặt bên </a:t>
            </a:r>
            <a:r>
              <a:rPr lang="en-US" altLang="en-US" sz="2400">
                <a:latin typeface="Times New Roman" pitchFamily="18" charset="0"/>
              </a:rPr>
              <a:t>của hình hộp chữ nhật.</a:t>
            </a:r>
          </a:p>
        </p:txBody>
      </p:sp>
      <p:sp>
        <p:nvSpPr>
          <p:cNvPr id="11" name="Line 16">
            <a:extLst>
              <a:ext uri="{FF2B5EF4-FFF2-40B4-BE49-F238E27FC236}">
                <a16:creationId xmlns:a16="http://schemas.microsoft.com/office/drawing/2014/main" id="{F4307D6D-BBDD-4C8D-84A1-6CE8171661BA}"/>
              </a:ext>
            </a:extLst>
          </p:cNvPr>
          <p:cNvSpPr>
            <a:spLocks noChangeShapeType="1"/>
          </p:cNvSpPr>
          <p:nvPr/>
        </p:nvSpPr>
        <p:spPr bwMode="auto">
          <a:xfrm>
            <a:off x="4800768" y="476250"/>
            <a:ext cx="0" cy="4191000"/>
          </a:xfrm>
          <a:prstGeom prst="line">
            <a:avLst/>
          </a:prstGeom>
          <a:noFill/>
          <a:ln w="9525">
            <a:solidFill>
              <a:schemeClr val="tx1"/>
            </a:solidFill>
            <a:round/>
            <a:headEnd/>
            <a:tailEnd/>
          </a:ln>
        </p:spPr>
        <p:txBody>
          <a:bodyPr/>
          <a:lstStyle/>
          <a:p>
            <a:endParaRPr lang="en-US"/>
          </a:p>
        </p:txBody>
      </p:sp>
      <p:sp>
        <p:nvSpPr>
          <p:cNvPr id="12" name="Text Box 18">
            <a:extLst>
              <a:ext uri="{FF2B5EF4-FFF2-40B4-BE49-F238E27FC236}">
                <a16:creationId xmlns:a16="http://schemas.microsoft.com/office/drawing/2014/main" id="{5624386D-CC0A-4031-8D14-39F87B32C768}"/>
              </a:ext>
            </a:extLst>
          </p:cNvPr>
          <p:cNvSpPr txBox="1">
            <a:spLocks noChangeArrowheads="1"/>
          </p:cNvSpPr>
          <p:nvPr/>
        </p:nvSpPr>
        <p:spPr bwMode="auto">
          <a:xfrm>
            <a:off x="4970531" y="456526"/>
            <a:ext cx="3809326"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chemeClr val="accent2">
                    <a:lumMod val="75000"/>
                  </a:schemeClr>
                </a:solidFill>
                <a:latin typeface="Times New Roman" pitchFamily="18" charset="0"/>
              </a:rPr>
              <a:t>Diện tích xung quanh của hình lập phương là gì?</a:t>
            </a:r>
          </a:p>
        </p:txBody>
      </p:sp>
      <p:grpSp>
        <p:nvGrpSpPr>
          <p:cNvPr id="13" name="Group 19">
            <a:extLst>
              <a:ext uri="{FF2B5EF4-FFF2-40B4-BE49-F238E27FC236}">
                <a16:creationId xmlns:a16="http://schemas.microsoft.com/office/drawing/2014/main" id="{A625FCC0-6180-4A78-96A2-3CE5B10D5A42}"/>
              </a:ext>
            </a:extLst>
          </p:cNvPr>
          <p:cNvGrpSpPr>
            <a:grpSpLocks/>
          </p:cNvGrpSpPr>
          <p:nvPr/>
        </p:nvGrpSpPr>
        <p:grpSpPr bwMode="auto">
          <a:xfrm>
            <a:off x="5405479" y="1523326"/>
            <a:ext cx="2667000" cy="1676400"/>
            <a:chOff x="3600" y="2248"/>
            <a:chExt cx="1728" cy="1147"/>
          </a:xfrm>
        </p:grpSpPr>
        <p:sp>
          <p:nvSpPr>
            <p:cNvPr id="14" name="Rectangle 20">
              <a:extLst>
                <a:ext uri="{FF2B5EF4-FFF2-40B4-BE49-F238E27FC236}">
                  <a16:creationId xmlns:a16="http://schemas.microsoft.com/office/drawing/2014/main" id="{B0D943F4-EF94-4283-A9DE-7A5826832F4F}"/>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21">
              <a:extLst>
                <a:ext uri="{FF2B5EF4-FFF2-40B4-BE49-F238E27FC236}">
                  <a16:creationId xmlns:a16="http://schemas.microsoft.com/office/drawing/2014/main" id="{BCFEB619-778A-417A-AA0A-B0210C573582}"/>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22">
              <a:extLst>
                <a:ext uri="{FF2B5EF4-FFF2-40B4-BE49-F238E27FC236}">
                  <a16:creationId xmlns:a16="http://schemas.microsoft.com/office/drawing/2014/main" id="{47072BC7-42C0-4AFC-B61C-D0AEFC930336}"/>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23">
              <a:extLst>
                <a:ext uri="{FF2B5EF4-FFF2-40B4-BE49-F238E27FC236}">
                  <a16:creationId xmlns:a16="http://schemas.microsoft.com/office/drawing/2014/main" id="{89C15395-B926-435C-85F9-BDD5BF9FA664}"/>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24">
              <a:extLst>
                <a:ext uri="{FF2B5EF4-FFF2-40B4-BE49-F238E27FC236}">
                  <a16:creationId xmlns:a16="http://schemas.microsoft.com/office/drawing/2014/main" id="{FD27763F-EC9A-4B4C-8CC9-4F1C5DBB7485}"/>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25">
              <a:extLst>
                <a:ext uri="{FF2B5EF4-FFF2-40B4-BE49-F238E27FC236}">
                  <a16:creationId xmlns:a16="http://schemas.microsoft.com/office/drawing/2014/main" id="{038D2510-9B80-4DAB-BD56-336C88AC80C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26">
            <a:extLst>
              <a:ext uri="{FF2B5EF4-FFF2-40B4-BE49-F238E27FC236}">
                <a16:creationId xmlns:a16="http://schemas.microsoft.com/office/drawing/2014/main" id="{79C9AB26-5274-4015-92DF-34D479031421}"/>
              </a:ext>
            </a:extLst>
          </p:cNvPr>
          <p:cNvSpPr txBox="1">
            <a:spLocks noChangeArrowheads="1"/>
          </p:cNvSpPr>
          <p:nvPr/>
        </p:nvSpPr>
        <p:spPr bwMode="auto">
          <a:xfrm>
            <a:off x="4835835" y="3215601"/>
            <a:ext cx="4060514"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Tree>
    <p:extLst>
      <p:ext uri="{BB962C8B-B14F-4D97-AF65-F5344CB8AC3E}">
        <p14:creationId xmlns:p14="http://schemas.microsoft.com/office/powerpoint/2010/main" val="54850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a:extLst>
              <a:ext uri="{FF2B5EF4-FFF2-40B4-BE49-F238E27FC236}">
                <a16:creationId xmlns:a16="http://schemas.microsoft.com/office/drawing/2014/main" id="{50C0B3FE-C700-468E-A9F5-4D0AFDF64CE1}"/>
              </a:ext>
            </a:extLst>
          </p:cNvPr>
          <p:cNvGrpSpPr>
            <a:grpSpLocks/>
          </p:cNvGrpSpPr>
          <p:nvPr/>
        </p:nvGrpSpPr>
        <p:grpSpPr bwMode="auto">
          <a:xfrm>
            <a:off x="388417" y="316414"/>
            <a:ext cx="2667000" cy="1676400"/>
            <a:chOff x="3600" y="2248"/>
            <a:chExt cx="1728" cy="1147"/>
          </a:xfrm>
        </p:grpSpPr>
        <p:sp>
          <p:nvSpPr>
            <p:cNvPr id="5" name="Rectangle 20">
              <a:extLst>
                <a:ext uri="{FF2B5EF4-FFF2-40B4-BE49-F238E27FC236}">
                  <a16:creationId xmlns:a16="http://schemas.microsoft.com/office/drawing/2014/main" id="{7E226A5E-90C6-4809-98AA-F5F03B533B50}"/>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6" name="Rectangle 21">
              <a:extLst>
                <a:ext uri="{FF2B5EF4-FFF2-40B4-BE49-F238E27FC236}">
                  <a16:creationId xmlns:a16="http://schemas.microsoft.com/office/drawing/2014/main" id="{3515E2DF-C508-4E37-B6F5-3B164E95ACC0}"/>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7" name="Rectangle 22">
              <a:extLst>
                <a:ext uri="{FF2B5EF4-FFF2-40B4-BE49-F238E27FC236}">
                  <a16:creationId xmlns:a16="http://schemas.microsoft.com/office/drawing/2014/main" id="{EAD12F40-5EC3-4119-BBB5-1BF75A5B39AC}"/>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8" name="Rectangle 23">
              <a:extLst>
                <a:ext uri="{FF2B5EF4-FFF2-40B4-BE49-F238E27FC236}">
                  <a16:creationId xmlns:a16="http://schemas.microsoft.com/office/drawing/2014/main" id="{D6A5411D-8957-4A8E-A8DD-75FFB909E731}"/>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9" name="Rectangle 24">
              <a:extLst>
                <a:ext uri="{FF2B5EF4-FFF2-40B4-BE49-F238E27FC236}">
                  <a16:creationId xmlns:a16="http://schemas.microsoft.com/office/drawing/2014/main" id="{36C3150C-EC01-47CC-9F21-589D4FC8322C}"/>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0" name="Rectangle 25">
              <a:extLst>
                <a:ext uri="{FF2B5EF4-FFF2-40B4-BE49-F238E27FC236}">
                  <a16:creationId xmlns:a16="http://schemas.microsoft.com/office/drawing/2014/main" id="{FCC51625-7926-4B82-AF23-18B56E4D37F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1" name="Text Box 26">
            <a:extLst>
              <a:ext uri="{FF2B5EF4-FFF2-40B4-BE49-F238E27FC236}">
                <a16:creationId xmlns:a16="http://schemas.microsoft.com/office/drawing/2014/main" id="{09E42B04-CAEE-4C00-B3B3-4C546026F91D}"/>
              </a:ext>
            </a:extLst>
          </p:cNvPr>
          <p:cNvSpPr txBox="1">
            <a:spLocks noChangeArrowheads="1"/>
          </p:cNvSpPr>
          <p:nvPr/>
        </p:nvSpPr>
        <p:spPr bwMode="auto">
          <a:xfrm>
            <a:off x="3248280" y="316414"/>
            <a:ext cx="5466841"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
        <p:nvSpPr>
          <p:cNvPr id="12" name="Text Box 18">
            <a:extLst>
              <a:ext uri="{FF2B5EF4-FFF2-40B4-BE49-F238E27FC236}">
                <a16:creationId xmlns:a16="http://schemas.microsoft.com/office/drawing/2014/main" id="{35EDC7AE-0515-4C7A-B1C0-D3B94EC0B364}"/>
              </a:ext>
            </a:extLst>
          </p:cNvPr>
          <p:cNvSpPr txBox="1">
            <a:spLocks noChangeArrowheads="1"/>
          </p:cNvSpPr>
          <p:nvPr/>
        </p:nvSpPr>
        <p:spPr bwMode="auto">
          <a:xfrm>
            <a:off x="802712" y="1964909"/>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Diện tích các mặt của hình lập phương có gì đặc biệt?</a:t>
            </a:r>
          </a:p>
        </p:txBody>
      </p:sp>
      <p:sp>
        <p:nvSpPr>
          <p:cNvPr id="13" name="Text Box 26">
            <a:extLst>
              <a:ext uri="{FF2B5EF4-FFF2-40B4-BE49-F238E27FC236}">
                <a16:creationId xmlns:a16="http://schemas.microsoft.com/office/drawing/2014/main" id="{57354665-F754-4DC8-BF0A-DF5317C32C87}"/>
              </a:ext>
            </a:extLst>
          </p:cNvPr>
          <p:cNvSpPr txBox="1">
            <a:spLocks noChangeArrowheads="1"/>
          </p:cNvSpPr>
          <p:nvPr/>
        </p:nvSpPr>
        <p:spPr bwMode="auto">
          <a:xfrm>
            <a:off x="802712" y="2321058"/>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Các mặt </a:t>
            </a:r>
            <a:r>
              <a:rPr lang="en-US" altLang="en-US" sz="2000" b="1">
                <a:latin typeface="Times New Roman" pitchFamily="18" charset="0"/>
              </a:rPr>
              <a:t>của hình lập phương có diện tích bằng nhau.</a:t>
            </a:r>
          </a:p>
        </p:txBody>
      </p:sp>
      <p:sp>
        <p:nvSpPr>
          <p:cNvPr id="14" name="Text Box 18">
            <a:extLst>
              <a:ext uri="{FF2B5EF4-FFF2-40B4-BE49-F238E27FC236}">
                <a16:creationId xmlns:a16="http://schemas.microsoft.com/office/drawing/2014/main" id="{D17F6D03-AA31-42E0-8E1B-7AD79181A88E}"/>
              </a:ext>
            </a:extLst>
          </p:cNvPr>
          <p:cNvSpPr txBox="1">
            <a:spLocks noChangeArrowheads="1"/>
          </p:cNvSpPr>
          <p:nvPr/>
        </p:nvSpPr>
        <p:spPr bwMode="auto">
          <a:xfrm>
            <a:off x="813922" y="2709111"/>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Vậy để tính được diện tích của 4 mặt, ta làm thế nào?</a:t>
            </a:r>
          </a:p>
        </p:txBody>
      </p:sp>
      <p:sp>
        <p:nvSpPr>
          <p:cNvPr id="15" name="Text Box 26">
            <a:extLst>
              <a:ext uri="{FF2B5EF4-FFF2-40B4-BE49-F238E27FC236}">
                <a16:creationId xmlns:a16="http://schemas.microsoft.com/office/drawing/2014/main" id="{D66DBD90-53D0-4A77-8240-452BB2C88882}"/>
              </a:ext>
            </a:extLst>
          </p:cNvPr>
          <p:cNvSpPr txBox="1">
            <a:spLocks noChangeArrowheads="1"/>
          </p:cNvSpPr>
          <p:nvPr/>
        </p:nvSpPr>
        <p:spPr bwMode="auto">
          <a:xfrm>
            <a:off x="813922" y="3077317"/>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4.</a:t>
            </a:r>
            <a:endParaRPr lang="en-US" altLang="en-US" sz="2000" b="1">
              <a:latin typeface="Times New Roman" pitchFamily="18" charset="0"/>
            </a:endParaRPr>
          </a:p>
        </p:txBody>
      </p:sp>
      <p:sp>
        <p:nvSpPr>
          <p:cNvPr id="17" name="Text Box 29">
            <a:extLst>
              <a:ext uri="{FF2B5EF4-FFF2-40B4-BE49-F238E27FC236}">
                <a16:creationId xmlns:a16="http://schemas.microsoft.com/office/drawing/2014/main" id="{B0CF1E93-920C-4353-A419-14F28B068F11}"/>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xq </a:t>
            </a:r>
            <a:r>
              <a:rPr lang="en-US" altLang="en-US" sz="2000" b="1">
                <a:latin typeface="Times New Roman" pitchFamily="18" charset="0"/>
                <a:cs typeface="Times New Roman" pitchFamily="18" charset="0"/>
              </a:rPr>
              <a:t> : Diện tích xung quanh; </a:t>
            </a:r>
          </a:p>
        </p:txBody>
      </p:sp>
      <p:sp>
        <p:nvSpPr>
          <p:cNvPr id="18" name="Text Box 29">
            <a:extLst>
              <a:ext uri="{FF2B5EF4-FFF2-40B4-BE49-F238E27FC236}">
                <a16:creationId xmlns:a16="http://schemas.microsoft.com/office/drawing/2014/main" id="{09F5C95A-F0F5-484D-8D23-74950A71690B}"/>
              </a:ext>
            </a:extLst>
          </p:cNvPr>
          <p:cNvSpPr txBox="1">
            <a:spLocks noChangeArrowheads="1"/>
          </p:cNvSpPr>
          <p:nvPr/>
        </p:nvSpPr>
        <p:spPr bwMode="auto">
          <a:xfrm>
            <a:off x="813922" y="3401068"/>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xung quanh của hình lập phương được tính như thế nào?</a:t>
            </a:r>
          </a:p>
        </p:txBody>
      </p:sp>
      <p:sp>
        <p:nvSpPr>
          <p:cNvPr id="20" name="Text Box 29">
            <a:extLst>
              <a:ext uri="{FF2B5EF4-FFF2-40B4-BE49-F238E27FC236}">
                <a16:creationId xmlns:a16="http://schemas.microsoft.com/office/drawing/2014/main" id="{583C752C-53A2-4266-A4C2-C0313BDD7EE8}"/>
              </a:ext>
            </a:extLst>
          </p:cNvPr>
          <p:cNvSpPr txBox="1">
            <a:spLocks noChangeArrowheads="1"/>
          </p:cNvSpPr>
          <p:nvPr/>
        </p:nvSpPr>
        <p:spPr bwMode="auto">
          <a:xfrm>
            <a:off x="3140384" y="3726486"/>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4</a:t>
            </a:r>
          </a:p>
        </p:txBody>
      </p:sp>
      <p:sp>
        <p:nvSpPr>
          <p:cNvPr id="21" name="Text Box 29">
            <a:extLst>
              <a:ext uri="{FF2B5EF4-FFF2-40B4-BE49-F238E27FC236}">
                <a16:creationId xmlns:a16="http://schemas.microsoft.com/office/drawing/2014/main" id="{DFB962E6-ECED-476D-9248-7939CC90FB4F}"/>
              </a:ext>
            </a:extLst>
          </p:cNvPr>
          <p:cNvSpPr txBox="1">
            <a:spLocks noChangeArrowheads="1"/>
          </p:cNvSpPr>
          <p:nvPr/>
        </p:nvSpPr>
        <p:spPr bwMode="auto">
          <a:xfrm>
            <a:off x="3140384" y="4155684"/>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(a x a) x 4</a:t>
            </a:r>
          </a:p>
        </p:txBody>
      </p:sp>
      <p:sp>
        <p:nvSpPr>
          <p:cNvPr id="22" name="Text Box 29">
            <a:extLst>
              <a:ext uri="{FF2B5EF4-FFF2-40B4-BE49-F238E27FC236}">
                <a16:creationId xmlns:a16="http://schemas.microsoft.com/office/drawing/2014/main" id="{888FDC81-EB6E-4533-A86A-0C68929AAC1D}"/>
              </a:ext>
            </a:extLst>
          </p:cNvPr>
          <p:cNvSpPr txBox="1">
            <a:spLocks noChangeArrowheads="1"/>
          </p:cNvSpPr>
          <p:nvPr/>
        </p:nvSpPr>
        <p:spPr bwMode="auto">
          <a:xfrm>
            <a:off x="5375472"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Tree>
    <p:extLst>
      <p:ext uri="{BB962C8B-B14F-4D97-AF65-F5344CB8AC3E}">
        <p14:creationId xmlns:p14="http://schemas.microsoft.com/office/powerpoint/2010/main" val="104615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2</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toàn phần</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217404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25C9B44F-8128-48BE-96B0-0D7D2653FED4}"/>
              </a:ext>
            </a:extLst>
          </p:cNvPr>
          <p:cNvSpPr txBox="1">
            <a:spLocks noChangeArrowheads="1"/>
          </p:cNvSpPr>
          <p:nvPr/>
        </p:nvSpPr>
        <p:spPr bwMode="auto">
          <a:xfrm>
            <a:off x="4712263" y="3428325"/>
            <a:ext cx="4267199"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A2CA8620-581C-475A-94A7-A9694BAE09B5}"/>
              </a:ext>
            </a:extLst>
          </p:cNvPr>
          <p:cNvGrpSpPr>
            <a:grpSpLocks/>
          </p:cNvGrpSpPr>
          <p:nvPr/>
        </p:nvGrpSpPr>
        <p:grpSpPr bwMode="auto">
          <a:xfrm>
            <a:off x="6324600" y="1212176"/>
            <a:ext cx="2514600" cy="1820863"/>
            <a:chOff x="3840" y="2501"/>
            <a:chExt cx="1677" cy="1147"/>
          </a:xfrm>
        </p:grpSpPr>
        <p:sp>
          <p:nvSpPr>
            <p:cNvPr id="4" name="Rectangle 63">
              <a:extLst>
                <a:ext uri="{FF2B5EF4-FFF2-40B4-BE49-F238E27FC236}">
                  <a16:creationId xmlns:a16="http://schemas.microsoft.com/office/drawing/2014/main" id="{4DF5AB56-5822-40BD-B05A-B752CA2B48C1}"/>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784B2C0D-93BF-4FF8-9FFD-2577F637E2EA}"/>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EC50E955-76DD-472F-BFC9-B924DA613E87}"/>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BE2A94B3-7545-45F3-81A0-36953204A03A}"/>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FE99DFD2-1FF3-4029-AE23-5E5433F25125}"/>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4CC4E51-060A-4548-928D-F6F2F6532E4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Line 104">
            <a:extLst>
              <a:ext uri="{FF2B5EF4-FFF2-40B4-BE49-F238E27FC236}">
                <a16:creationId xmlns:a16="http://schemas.microsoft.com/office/drawing/2014/main" id="{78ECAA19-C4C4-430F-A6BC-CC7AA47EC867}"/>
              </a:ext>
            </a:extLst>
          </p:cNvPr>
          <p:cNvSpPr>
            <a:spLocks noChangeShapeType="1"/>
          </p:cNvSpPr>
          <p:nvPr/>
        </p:nvSpPr>
        <p:spPr bwMode="auto">
          <a:xfrm>
            <a:off x="4724400" y="482825"/>
            <a:ext cx="0" cy="4724400"/>
          </a:xfrm>
          <a:prstGeom prst="line">
            <a:avLst/>
          </a:prstGeom>
          <a:noFill/>
          <a:ln w="9525">
            <a:solidFill>
              <a:schemeClr val="tx1"/>
            </a:solidFill>
            <a:round/>
            <a:headEnd/>
            <a:tailEnd/>
          </a:ln>
        </p:spPr>
        <p:txBody>
          <a:bodyPr/>
          <a:lstStyle/>
          <a:p>
            <a:endParaRPr lang="en-US"/>
          </a:p>
        </p:txBody>
      </p:sp>
      <p:sp>
        <p:nvSpPr>
          <p:cNvPr id="11" name="Text Box 105">
            <a:extLst>
              <a:ext uri="{FF2B5EF4-FFF2-40B4-BE49-F238E27FC236}">
                <a16:creationId xmlns:a16="http://schemas.microsoft.com/office/drawing/2014/main" id="{2E7236E5-301F-4D95-9442-2BCC5BA550E1}"/>
              </a:ext>
            </a:extLst>
          </p:cNvPr>
          <p:cNvSpPr txBox="1">
            <a:spLocks noChangeArrowheads="1"/>
          </p:cNvSpPr>
          <p:nvPr/>
        </p:nvSpPr>
        <p:spPr bwMode="auto">
          <a:xfrm>
            <a:off x="469338" y="417760"/>
            <a:ext cx="448366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Diện tích toàn phần của hình hộp chữ nhật có mấy mặt? </a:t>
            </a:r>
          </a:p>
        </p:txBody>
      </p:sp>
      <p:sp>
        <p:nvSpPr>
          <p:cNvPr id="12" name="Rectangle 106">
            <a:extLst>
              <a:ext uri="{FF2B5EF4-FFF2-40B4-BE49-F238E27FC236}">
                <a16:creationId xmlns:a16="http://schemas.microsoft.com/office/drawing/2014/main" id="{F6ED3B5E-AC94-455D-9513-646C6534B6F8}"/>
              </a:ext>
            </a:extLst>
          </p:cNvPr>
          <p:cNvSpPr>
            <a:spLocks noChangeArrowheads="1"/>
          </p:cNvSpPr>
          <p:nvPr/>
        </p:nvSpPr>
        <p:spPr bwMode="auto">
          <a:xfrm>
            <a:off x="4788462" y="417760"/>
            <a:ext cx="4419600" cy="830997"/>
          </a:xfrm>
          <a:prstGeom prst="rect">
            <a:avLst/>
          </a:prstGeom>
          <a:noFill/>
          <a:ln w="9525">
            <a:noFill/>
            <a:miter lim="800000"/>
            <a:headEnd/>
            <a:tailEnd/>
          </a:ln>
        </p:spPr>
        <p:txBody>
          <a:bodyPr wrap="square">
            <a:spAutoFit/>
          </a:bodyPr>
          <a:lstStyle/>
          <a:p>
            <a:pPr eaLnBrk="1" hangingPunct="1"/>
            <a:r>
              <a:rPr lang="en-US" altLang="en-US" sz="2400" b="1">
                <a:solidFill>
                  <a:schemeClr val="accent2">
                    <a:lumMod val="75000"/>
                  </a:schemeClr>
                </a:solidFill>
                <a:latin typeface="Times New Roman" pitchFamily="18" charset="0"/>
              </a:rPr>
              <a:t>Diện tích toàn phần của hình lập phương là gì?</a:t>
            </a:r>
          </a:p>
        </p:txBody>
      </p:sp>
      <p:grpSp>
        <p:nvGrpSpPr>
          <p:cNvPr id="13" name="Group 107">
            <a:extLst>
              <a:ext uri="{FF2B5EF4-FFF2-40B4-BE49-F238E27FC236}">
                <a16:creationId xmlns:a16="http://schemas.microsoft.com/office/drawing/2014/main" id="{49BDA744-2922-42C4-945D-27C79B4E28C3}"/>
              </a:ext>
            </a:extLst>
          </p:cNvPr>
          <p:cNvGrpSpPr>
            <a:grpSpLocks/>
          </p:cNvGrpSpPr>
          <p:nvPr/>
        </p:nvGrpSpPr>
        <p:grpSpPr bwMode="auto">
          <a:xfrm>
            <a:off x="381000" y="1364576"/>
            <a:ext cx="4191000" cy="1820863"/>
            <a:chOff x="3840" y="2501"/>
            <a:chExt cx="1728" cy="1147"/>
          </a:xfrm>
        </p:grpSpPr>
        <p:sp>
          <p:nvSpPr>
            <p:cNvPr id="14" name="Rectangle 108">
              <a:extLst>
                <a:ext uri="{FF2B5EF4-FFF2-40B4-BE49-F238E27FC236}">
                  <a16:creationId xmlns:a16="http://schemas.microsoft.com/office/drawing/2014/main" id="{A587BCAF-7029-4811-BC59-75C3D8EEF4B9}"/>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109">
              <a:extLst>
                <a:ext uri="{FF2B5EF4-FFF2-40B4-BE49-F238E27FC236}">
                  <a16:creationId xmlns:a16="http://schemas.microsoft.com/office/drawing/2014/main" id="{18D4240D-BF10-4D10-9682-E13274A9CD51}"/>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110">
              <a:extLst>
                <a:ext uri="{FF2B5EF4-FFF2-40B4-BE49-F238E27FC236}">
                  <a16:creationId xmlns:a16="http://schemas.microsoft.com/office/drawing/2014/main" id="{A201FEE2-C21D-42F5-BE12-E3873E3A9E22}"/>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111">
              <a:extLst>
                <a:ext uri="{FF2B5EF4-FFF2-40B4-BE49-F238E27FC236}">
                  <a16:creationId xmlns:a16="http://schemas.microsoft.com/office/drawing/2014/main" id="{249BC21E-DDC5-483C-AA4A-6C6B86CAF0E2}"/>
                </a:ext>
              </a:extLst>
            </p:cNvPr>
            <p:cNvSpPr>
              <a:spLocks noChangeArrowheads="1"/>
            </p:cNvSpPr>
            <p:nvPr/>
          </p:nvSpPr>
          <p:spPr bwMode="auto">
            <a:xfrm>
              <a:off x="5136"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112">
              <a:extLst>
                <a:ext uri="{FF2B5EF4-FFF2-40B4-BE49-F238E27FC236}">
                  <a16:creationId xmlns:a16="http://schemas.microsoft.com/office/drawing/2014/main" id="{68970D8A-26EE-49C0-B926-11328E134C5B}"/>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113">
              <a:extLst>
                <a:ext uri="{FF2B5EF4-FFF2-40B4-BE49-F238E27FC236}">
                  <a16:creationId xmlns:a16="http://schemas.microsoft.com/office/drawing/2014/main" id="{E362DEFA-B6EE-4E5F-8CA3-F172F8B532B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114">
            <a:extLst>
              <a:ext uri="{FF2B5EF4-FFF2-40B4-BE49-F238E27FC236}">
                <a16:creationId xmlns:a16="http://schemas.microsoft.com/office/drawing/2014/main" id="{BD302C15-2B33-4CCB-91C0-75B264AAF997}"/>
              </a:ext>
            </a:extLst>
          </p:cNvPr>
          <p:cNvSpPr txBox="1">
            <a:spLocks noChangeArrowheads="1"/>
          </p:cNvSpPr>
          <p:nvPr/>
        </p:nvSpPr>
        <p:spPr bwMode="auto">
          <a:xfrm>
            <a:off x="381000" y="3428326"/>
            <a:ext cx="4191000"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 </a:t>
            </a:r>
            <a:r>
              <a:rPr lang="en-US" altLang="en-US" sz="2400">
                <a:latin typeface="Times New Roman" pitchFamily="18" charset="0"/>
              </a:rPr>
              <a:t>Diện tích toàn phần của hình hộp chữ nhật là diện tích của cả 6 mặt.</a:t>
            </a:r>
          </a:p>
        </p:txBody>
      </p:sp>
    </p:spTree>
    <p:extLst>
      <p:ext uri="{BB962C8B-B14F-4D97-AF65-F5344CB8AC3E}">
        <p14:creationId xmlns:p14="http://schemas.microsoft.com/office/powerpoint/2010/main" val="2882599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4EAE2E9D-9E53-478A-8EA9-D5EFD6DFBBB9}"/>
              </a:ext>
            </a:extLst>
          </p:cNvPr>
          <p:cNvSpPr txBox="1">
            <a:spLocks noChangeArrowheads="1"/>
          </p:cNvSpPr>
          <p:nvPr/>
        </p:nvSpPr>
        <p:spPr bwMode="auto">
          <a:xfrm>
            <a:off x="3271882" y="409734"/>
            <a:ext cx="5386597"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DA27C9C9-EC82-4E13-9C17-F5050D103F57}"/>
              </a:ext>
            </a:extLst>
          </p:cNvPr>
          <p:cNvGrpSpPr>
            <a:grpSpLocks/>
          </p:cNvGrpSpPr>
          <p:nvPr/>
        </p:nvGrpSpPr>
        <p:grpSpPr bwMode="auto">
          <a:xfrm>
            <a:off x="223205" y="346328"/>
            <a:ext cx="2514600" cy="1820863"/>
            <a:chOff x="3840" y="2501"/>
            <a:chExt cx="1677" cy="1147"/>
          </a:xfrm>
        </p:grpSpPr>
        <p:sp>
          <p:nvSpPr>
            <p:cNvPr id="4" name="Rectangle 63">
              <a:extLst>
                <a:ext uri="{FF2B5EF4-FFF2-40B4-BE49-F238E27FC236}">
                  <a16:creationId xmlns:a16="http://schemas.microsoft.com/office/drawing/2014/main" id="{471F0FC3-9C09-4C65-B7D1-74951C7AD1DD}"/>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B7C957A9-4FCC-48AA-AE5F-866539E3F52C}"/>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56BED5DF-CD29-4895-B6E1-E4B465690E31}"/>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44642D72-1745-4375-8248-923F102929A2}"/>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4EFB9D88-CA7E-4673-A7D5-2AC0B21ADC87}"/>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007455A-19A2-4EB5-889B-BDF862AB41DE}"/>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8">
            <a:extLst>
              <a:ext uri="{FF2B5EF4-FFF2-40B4-BE49-F238E27FC236}">
                <a16:creationId xmlns:a16="http://schemas.microsoft.com/office/drawing/2014/main" id="{E23F09D1-59B7-4BE2-8CAA-30B8AC2B5041}"/>
              </a:ext>
            </a:extLst>
          </p:cNvPr>
          <p:cNvSpPr txBox="1">
            <a:spLocks noChangeArrowheads="1"/>
          </p:cNvSpPr>
          <p:nvPr/>
        </p:nvSpPr>
        <p:spPr bwMode="auto">
          <a:xfrm>
            <a:off x="746068" y="2218076"/>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Tính tổng diện tích 6 mặt của hình lập phương như thế nào?</a:t>
            </a:r>
          </a:p>
        </p:txBody>
      </p:sp>
      <p:sp>
        <p:nvSpPr>
          <p:cNvPr id="11" name="Text Box 26">
            <a:extLst>
              <a:ext uri="{FF2B5EF4-FFF2-40B4-BE49-F238E27FC236}">
                <a16:creationId xmlns:a16="http://schemas.microsoft.com/office/drawing/2014/main" id="{5DCAEA2A-755D-4649-91AF-4980DF8A0BD3}"/>
              </a:ext>
            </a:extLst>
          </p:cNvPr>
          <p:cNvSpPr txBox="1">
            <a:spLocks noChangeArrowheads="1"/>
          </p:cNvSpPr>
          <p:nvPr/>
        </p:nvSpPr>
        <p:spPr bwMode="auto">
          <a:xfrm>
            <a:off x="746068" y="2624446"/>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6</a:t>
            </a:r>
            <a:r>
              <a:rPr lang="en-US" altLang="en-US" sz="2000" b="1">
                <a:latin typeface="Times New Roman" pitchFamily="18" charset="0"/>
              </a:rPr>
              <a:t>.</a:t>
            </a:r>
          </a:p>
        </p:txBody>
      </p:sp>
      <p:sp>
        <p:nvSpPr>
          <p:cNvPr id="12" name="Text Box 29">
            <a:extLst>
              <a:ext uri="{FF2B5EF4-FFF2-40B4-BE49-F238E27FC236}">
                <a16:creationId xmlns:a16="http://schemas.microsoft.com/office/drawing/2014/main" id="{B087ECC2-EE32-497B-9EFC-C75086C0FE15}"/>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tp </a:t>
            </a:r>
            <a:r>
              <a:rPr lang="en-US" altLang="en-US" sz="2000" b="1">
                <a:latin typeface="Times New Roman" pitchFamily="18" charset="0"/>
                <a:cs typeface="Times New Roman" pitchFamily="18" charset="0"/>
              </a:rPr>
              <a:t> : Diện tích toàn phần; </a:t>
            </a:r>
          </a:p>
        </p:txBody>
      </p:sp>
      <p:sp>
        <p:nvSpPr>
          <p:cNvPr id="13" name="Text Box 29">
            <a:extLst>
              <a:ext uri="{FF2B5EF4-FFF2-40B4-BE49-F238E27FC236}">
                <a16:creationId xmlns:a16="http://schemas.microsoft.com/office/drawing/2014/main" id="{F5B537EB-E306-41C6-97DC-4F23A8836112}"/>
              </a:ext>
            </a:extLst>
          </p:cNvPr>
          <p:cNvSpPr txBox="1">
            <a:spLocks noChangeArrowheads="1"/>
          </p:cNvSpPr>
          <p:nvPr/>
        </p:nvSpPr>
        <p:spPr bwMode="auto">
          <a:xfrm>
            <a:off x="746068" y="2960011"/>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toàn phần của hình lập phương được tính như thế nào?</a:t>
            </a:r>
          </a:p>
        </p:txBody>
      </p:sp>
      <p:sp>
        <p:nvSpPr>
          <p:cNvPr id="14" name="Text Box 29">
            <a:extLst>
              <a:ext uri="{FF2B5EF4-FFF2-40B4-BE49-F238E27FC236}">
                <a16:creationId xmlns:a16="http://schemas.microsoft.com/office/drawing/2014/main" id="{C08C8BB8-2CD6-4E54-AC9E-26F7F598EFAA}"/>
              </a:ext>
            </a:extLst>
          </p:cNvPr>
          <p:cNvSpPr txBox="1">
            <a:spLocks noChangeArrowheads="1"/>
          </p:cNvSpPr>
          <p:nvPr/>
        </p:nvSpPr>
        <p:spPr bwMode="auto">
          <a:xfrm>
            <a:off x="3001807" y="3360121"/>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6</a:t>
            </a:r>
          </a:p>
        </p:txBody>
      </p:sp>
      <p:sp>
        <p:nvSpPr>
          <p:cNvPr id="15" name="Text Box 29">
            <a:extLst>
              <a:ext uri="{FF2B5EF4-FFF2-40B4-BE49-F238E27FC236}">
                <a16:creationId xmlns:a16="http://schemas.microsoft.com/office/drawing/2014/main" id="{E268C7A7-3DF4-406E-8C6E-893447A29379}"/>
              </a:ext>
            </a:extLst>
          </p:cNvPr>
          <p:cNvSpPr txBox="1">
            <a:spLocks noChangeArrowheads="1"/>
          </p:cNvSpPr>
          <p:nvPr/>
        </p:nvSpPr>
        <p:spPr bwMode="auto">
          <a:xfrm>
            <a:off x="5123818"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
        <p:nvSpPr>
          <p:cNvPr id="16" name="Text Box 29">
            <a:extLst>
              <a:ext uri="{FF2B5EF4-FFF2-40B4-BE49-F238E27FC236}">
                <a16:creationId xmlns:a16="http://schemas.microsoft.com/office/drawing/2014/main" id="{0C4D666A-4948-4260-B5DA-F696591A70F6}"/>
              </a:ext>
            </a:extLst>
          </p:cNvPr>
          <p:cNvSpPr txBox="1">
            <a:spLocks noChangeArrowheads="1"/>
          </p:cNvSpPr>
          <p:nvPr/>
        </p:nvSpPr>
        <p:spPr bwMode="auto">
          <a:xfrm>
            <a:off x="3001807" y="3934533"/>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(a x a) x 6</a:t>
            </a:r>
          </a:p>
        </p:txBody>
      </p:sp>
    </p:spTree>
    <p:extLst>
      <p:ext uri="{BB962C8B-B14F-4D97-AF65-F5344CB8AC3E}">
        <p14:creationId xmlns:p14="http://schemas.microsoft.com/office/powerpoint/2010/main" val="1764725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181137" y="3001652"/>
            <a:ext cx="5729681"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3200" b="1" dirty="0" err="1">
                <a:solidFill>
                  <a:srgbClr val="FF0000"/>
                </a:solidFill>
                <a:latin typeface="Times New Roman" pitchFamily="18" charset="0"/>
                <a:cs typeface="Times New Roman" pitchFamily="18" charset="0"/>
              </a:rPr>
              <a:t>S</a:t>
            </a:r>
            <a:r>
              <a:rPr lang="en-US" altLang="en-US" sz="3200" b="1" baseline="-25000" dirty="0" err="1">
                <a:solidFill>
                  <a:srgbClr val="FF0000"/>
                </a:solidFill>
                <a:latin typeface="Times New Roman" pitchFamily="18" charset="0"/>
                <a:cs typeface="Times New Roman" pitchFamily="18" charset="0"/>
              </a:rPr>
              <a:t>xq</a:t>
            </a:r>
            <a:r>
              <a:rPr lang="en-US" altLang="en-US" sz="3200" b="1" baseline="-25000" dirty="0">
                <a:solidFill>
                  <a:srgbClr val="FF0000"/>
                </a:solidFill>
                <a:latin typeface="Times New Roman" pitchFamily="18" charset="0"/>
                <a:cs typeface="Times New Roman" pitchFamily="18" charset="0"/>
              </a:rPr>
              <a:t> </a:t>
            </a:r>
            <a:r>
              <a:rPr lang="en-US" altLang="en-US" sz="3200" b="1" dirty="0">
                <a:solidFill>
                  <a:srgbClr val="FF0000"/>
                </a:solidFill>
                <a:latin typeface="Times New Roman" pitchFamily="18" charset="0"/>
                <a:cs typeface="Times New Roman" pitchFamily="18" charset="0"/>
              </a:rPr>
              <a:t>= a x a x 4 (</a:t>
            </a:r>
            <a:r>
              <a:rPr lang="en-US" altLang="en-US" sz="3200" b="1" dirty="0" err="1">
                <a:solidFill>
                  <a:srgbClr val="FF0000"/>
                </a:solidFill>
                <a:latin typeface="Times New Roman" pitchFamily="18" charset="0"/>
                <a:cs typeface="Times New Roman" pitchFamily="18" charset="0"/>
              </a:rPr>
              <a:t>cạnh</a:t>
            </a:r>
            <a:r>
              <a:rPr lang="en-US" altLang="en-US" sz="3200" b="1" dirty="0">
                <a:solidFill>
                  <a:srgbClr val="FF0000"/>
                </a:solidFill>
                <a:latin typeface="Times New Roman" pitchFamily="18" charset="0"/>
                <a:cs typeface="Times New Roman" pitchFamily="18" charset="0"/>
              </a:rPr>
              <a:t> x </a:t>
            </a:r>
            <a:r>
              <a:rPr lang="en-US" altLang="en-US" sz="3200" b="1" dirty="0" err="1">
                <a:solidFill>
                  <a:srgbClr val="FF0000"/>
                </a:solidFill>
                <a:latin typeface="Times New Roman" pitchFamily="18" charset="0"/>
                <a:cs typeface="Times New Roman" pitchFamily="18" charset="0"/>
              </a:rPr>
              <a:t>cạnh</a:t>
            </a:r>
            <a:r>
              <a:rPr lang="en-US" altLang="en-US" sz="3200" b="1" dirty="0">
                <a:solidFill>
                  <a:srgbClr val="FF0000"/>
                </a:solidFill>
                <a:latin typeface="Times New Roman" pitchFamily="18" charset="0"/>
                <a:cs typeface="Times New Roman" pitchFamily="18" charset="0"/>
              </a:rPr>
              <a:t>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181137" y="3874777"/>
            <a:ext cx="5729681"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3200" b="1" dirty="0" err="1">
                <a:solidFill>
                  <a:srgbClr val="FF0000"/>
                </a:solidFill>
                <a:latin typeface="Times New Roman" pitchFamily="18" charset="0"/>
                <a:cs typeface="Times New Roman" pitchFamily="18" charset="0"/>
              </a:rPr>
              <a:t>S</a:t>
            </a:r>
            <a:r>
              <a:rPr lang="en-US" altLang="en-US" sz="3200" b="1" baseline="-25000" dirty="0" err="1">
                <a:solidFill>
                  <a:srgbClr val="FF0000"/>
                </a:solidFill>
                <a:latin typeface="Times New Roman" pitchFamily="18" charset="0"/>
                <a:cs typeface="Times New Roman" pitchFamily="18" charset="0"/>
              </a:rPr>
              <a:t>tp</a:t>
            </a:r>
            <a:r>
              <a:rPr lang="en-US" altLang="en-US" sz="3200" b="1" dirty="0">
                <a:solidFill>
                  <a:srgbClr val="FF0000"/>
                </a:solidFill>
                <a:latin typeface="Times New Roman" pitchFamily="18" charset="0"/>
                <a:cs typeface="Times New Roman" pitchFamily="18" charset="0"/>
              </a:rPr>
              <a:t> = a x a x 6 (</a:t>
            </a:r>
            <a:r>
              <a:rPr lang="en-US" altLang="en-US" sz="3200" b="1" dirty="0" err="1">
                <a:solidFill>
                  <a:srgbClr val="FF0000"/>
                </a:solidFill>
                <a:latin typeface="Times New Roman" pitchFamily="18" charset="0"/>
                <a:cs typeface="Times New Roman" pitchFamily="18" charset="0"/>
              </a:rPr>
              <a:t>cạnh</a:t>
            </a:r>
            <a:r>
              <a:rPr lang="en-US" altLang="en-US" sz="3200" b="1" dirty="0">
                <a:solidFill>
                  <a:srgbClr val="FF0000"/>
                </a:solidFill>
                <a:latin typeface="Times New Roman" pitchFamily="18" charset="0"/>
                <a:cs typeface="Times New Roman" pitchFamily="18" charset="0"/>
              </a:rPr>
              <a:t> x </a:t>
            </a:r>
            <a:r>
              <a:rPr lang="en-US" altLang="en-US" sz="3200" b="1" dirty="0" err="1">
                <a:solidFill>
                  <a:srgbClr val="FF0000"/>
                </a:solidFill>
                <a:latin typeface="Times New Roman" pitchFamily="18" charset="0"/>
                <a:cs typeface="Times New Roman" pitchFamily="18" charset="0"/>
              </a:rPr>
              <a:t>cạnh</a:t>
            </a:r>
            <a:r>
              <a:rPr lang="en-US" altLang="en-US" sz="3200" b="1" dirty="0">
                <a:solidFill>
                  <a:srgbClr val="FF0000"/>
                </a:solidFill>
                <a:latin typeface="Times New Roman" pitchFamily="18" charset="0"/>
                <a:cs typeface="Times New Roman" pitchFamily="18" charset="0"/>
              </a:rPr>
              <a:t>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4492533"/>
            <a:ext cx="2971800" cy="519113"/>
          </a:xfrm>
          <a:prstGeom prst="rect">
            <a:avLst/>
          </a:prstGeom>
          <a:noFill/>
          <a:ln w="9525">
            <a:noFill/>
            <a:miter lim="800000"/>
            <a:headEnd/>
            <a:tailEnd/>
          </a:ln>
        </p:spPr>
        <p:txBody>
          <a:bodyPr>
            <a:spAutoFit/>
          </a:bodyPr>
          <a:lstStyle/>
          <a:p>
            <a:pPr>
              <a:spcBef>
                <a:spcPct val="50000"/>
              </a:spcBef>
            </a:pPr>
            <a:r>
              <a:rPr lang="en-US" altLang="en-US" sz="2800" b="1" dirty="0">
                <a:latin typeface="Times New Roman" pitchFamily="18" charset="0"/>
                <a:cs typeface="Times New Roman" pitchFamily="18" charset="0"/>
              </a:rPr>
              <a:t>(a: </a:t>
            </a:r>
            <a:r>
              <a:rPr lang="en-US" altLang="en-US" sz="2800" b="1" dirty="0" err="1">
                <a:latin typeface="Times New Roman" pitchFamily="18" charset="0"/>
                <a:cs typeface="Times New Roman" pitchFamily="18" charset="0"/>
              </a:rPr>
              <a:t>số</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cạnh</a:t>
            </a:r>
            <a:r>
              <a:rPr lang="en-US" altLang="en-US" sz="2800" b="1" dirty="0">
                <a:latin typeface="Times New Roman" pitchFamily="18" charset="0"/>
                <a:cs typeface="Times New Roman" pitchFamily="18" charset="0"/>
              </a:rPr>
              <a:t>)</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148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73FB8272-DDF6-40F3-8AB7-BCCAFEA11771}"/>
              </a:ext>
            </a:extLst>
          </p:cNvPr>
          <p:cNvSpPr>
            <a:spLocks noChangeArrowheads="1"/>
          </p:cNvSpPr>
          <p:nvPr/>
        </p:nvSpPr>
        <p:spPr bwMode="auto">
          <a:xfrm>
            <a:off x="5847037" y="971550"/>
            <a:ext cx="2057400" cy="1828800"/>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p>
        </p:txBody>
      </p:sp>
      <p:sp>
        <p:nvSpPr>
          <p:cNvPr id="3" name="Line 4">
            <a:extLst>
              <a:ext uri="{FF2B5EF4-FFF2-40B4-BE49-F238E27FC236}">
                <a16:creationId xmlns:a16="http://schemas.microsoft.com/office/drawing/2014/main" id="{DB1F45B0-8897-47B1-9BF0-29FD85C7DA2D}"/>
              </a:ext>
            </a:extLst>
          </p:cNvPr>
          <p:cNvSpPr>
            <a:spLocks noChangeShapeType="1"/>
          </p:cNvSpPr>
          <p:nvPr/>
        </p:nvSpPr>
        <p:spPr bwMode="auto">
          <a:xfrm>
            <a:off x="5847037" y="2952750"/>
            <a:ext cx="1600200" cy="0"/>
          </a:xfrm>
          <a:prstGeom prst="line">
            <a:avLst/>
          </a:prstGeom>
          <a:noFill/>
          <a:ln w="19050">
            <a:solidFill>
              <a:srgbClr val="FF0066"/>
            </a:solidFill>
            <a:round/>
            <a:headEnd type="triangle" w="med" len="med"/>
            <a:tailEnd type="triangle" w="med" len="med"/>
          </a:ln>
          <a:effectLst>
            <a:prstShdw prst="shdw17" dist="17961" dir="2700000">
              <a:srgbClr val="99003D"/>
            </a:prstShdw>
          </a:effectLst>
        </p:spPr>
        <p:txBody>
          <a:bodyPr/>
          <a:lstStyle/>
          <a:p>
            <a:endParaRPr lang="en-US"/>
          </a:p>
        </p:txBody>
      </p:sp>
      <p:sp>
        <p:nvSpPr>
          <p:cNvPr id="4" name="Text Box 5">
            <a:extLst>
              <a:ext uri="{FF2B5EF4-FFF2-40B4-BE49-F238E27FC236}">
                <a16:creationId xmlns:a16="http://schemas.microsoft.com/office/drawing/2014/main" id="{60C40CDC-3C7C-4CAE-8819-7A75058AF6EA}"/>
              </a:ext>
            </a:extLst>
          </p:cNvPr>
          <p:cNvSpPr txBox="1">
            <a:spLocks noChangeArrowheads="1"/>
          </p:cNvSpPr>
          <p:nvPr/>
        </p:nvSpPr>
        <p:spPr bwMode="auto">
          <a:xfrm>
            <a:off x="6228037" y="289083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dirty="0">
                <a:latin typeface="Times New Roman" pitchFamily="18" charset="0"/>
              </a:rPr>
              <a:t>5cm</a:t>
            </a:r>
          </a:p>
        </p:txBody>
      </p:sp>
      <p:sp>
        <p:nvSpPr>
          <p:cNvPr id="5" name="Text Box 18">
            <a:extLst>
              <a:ext uri="{FF2B5EF4-FFF2-40B4-BE49-F238E27FC236}">
                <a16:creationId xmlns:a16="http://schemas.microsoft.com/office/drawing/2014/main" id="{C1915BBB-F807-4924-9D31-A95234C0ACDA}"/>
              </a:ext>
            </a:extLst>
          </p:cNvPr>
          <p:cNvSpPr txBox="1">
            <a:spLocks noChangeArrowheads="1"/>
          </p:cNvSpPr>
          <p:nvPr/>
        </p:nvSpPr>
        <p:spPr bwMode="auto">
          <a:xfrm>
            <a:off x="345598" y="285750"/>
            <a:ext cx="1447800" cy="461665"/>
          </a:xfrm>
          <a:prstGeom prst="rect">
            <a:avLst/>
          </a:prstGeom>
          <a:noFill/>
          <a:ln w="9525">
            <a:noFill/>
            <a:miter lim="800000"/>
            <a:headEnd/>
            <a:tailEnd/>
          </a:ln>
        </p:spPr>
        <p:txBody>
          <a:bodyPr>
            <a:spAutoFit/>
          </a:bodyPr>
          <a:lstStyle/>
          <a:p>
            <a:pPr>
              <a:spcBef>
                <a:spcPct val="50000"/>
              </a:spcBef>
            </a:pPr>
            <a:r>
              <a:rPr lang="en-US" altLang="en-US" sz="2400" b="1" u="sng">
                <a:solidFill>
                  <a:schemeClr val="accent2">
                    <a:lumMod val="75000"/>
                  </a:schemeClr>
                </a:solidFill>
                <a:latin typeface="Times New Roman" pitchFamily="18" charset="0"/>
              </a:rPr>
              <a:t>Ví dụ:</a:t>
            </a:r>
          </a:p>
        </p:txBody>
      </p:sp>
      <p:sp>
        <p:nvSpPr>
          <p:cNvPr id="6" name="Line 19">
            <a:extLst>
              <a:ext uri="{FF2B5EF4-FFF2-40B4-BE49-F238E27FC236}">
                <a16:creationId xmlns:a16="http://schemas.microsoft.com/office/drawing/2014/main" id="{1CFA10D0-6E4A-4723-88BD-9A26789F8091}"/>
              </a:ext>
            </a:extLst>
          </p:cNvPr>
          <p:cNvSpPr>
            <a:spLocks noChangeShapeType="1"/>
          </p:cNvSpPr>
          <p:nvPr/>
        </p:nvSpPr>
        <p:spPr bwMode="auto">
          <a:xfrm flipH="1">
            <a:off x="7523436" y="2439342"/>
            <a:ext cx="455311" cy="437208"/>
          </a:xfrm>
          <a:prstGeom prst="line">
            <a:avLst/>
          </a:prstGeom>
          <a:noFill/>
          <a:ln w="28575">
            <a:solidFill>
              <a:srgbClr val="FF0066"/>
            </a:solidFill>
            <a:round/>
            <a:headEnd type="triangle" w="med" len="med"/>
            <a:tailEnd type="triangle" w="med" len="med"/>
          </a:ln>
        </p:spPr>
        <p:txBody>
          <a:bodyPr/>
          <a:lstStyle/>
          <a:p>
            <a:endParaRPr lang="en-US"/>
          </a:p>
        </p:txBody>
      </p:sp>
      <p:sp>
        <p:nvSpPr>
          <p:cNvPr id="7" name="Line 20">
            <a:extLst>
              <a:ext uri="{FF2B5EF4-FFF2-40B4-BE49-F238E27FC236}">
                <a16:creationId xmlns:a16="http://schemas.microsoft.com/office/drawing/2014/main" id="{18320447-B84B-46C0-81B1-E676066BC8C4}"/>
              </a:ext>
            </a:extLst>
          </p:cNvPr>
          <p:cNvSpPr>
            <a:spLocks noChangeShapeType="1"/>
          </p:cNvSpPr>
          <p:nvPr/>
        </p:nvSpPr>
        <p:spPr bwMode="auto">
          <a:xfrm>
            <a:off x="8056837" y="1003300"/>
            <a:ext cx="12700" cy="1130300"/>
          </a:xfrm>
          <a:prstGeom prst="line">
            <a:avLst/>
          </a:prstGeom>
          <a:noFill/>
          <a:ln w="28575">
            <a:solidFill>
              <a:srgbClr val="FF0066"/>
            </a:solidFill>
            <a:round/>
            <a:headEnd type="triangle" w="med" len="med"/>
            <a:tailEnd type="triangle" w="med" len="med"/>
          </a:ln>
        </p:spPr>
        <p:txBody>
          <a:bodyPr/>
          <a:lstStyle/>
          <a:p>
            <a:endParaRPr lang="en-US"/>
          </a:p>
        </p:txBody>
      </p:sp>
      <p:sp>
        <p:nvSpPr>
          <p:cNvPr id="8" name="Text Box 21">
            <a:extLst>
              <a:ext uri="{FF2B5EF4-FFF2-40B4-BE49-F238E27FC236}">
                <a16:creationId xmlns:a16="http://schemas.microsoft.com/office/drawing/2014/main" id="{0DEF3638-A9C1-4EC6-A204-85AB7285A049}"/>
              </a:ext>
            </a:extLst>
          </p:cNvPr>
          <p:cNvSpPr txBox="1">
            <a:spLocks noChangeArrowheads="1"/>
          </p:cNvSpPr>
          <p:nvPr/>
        </p:nvSpPr>
        <p:spPr bwMode="auto">
          <a:xfrm>
            <a:off x="8209237" y="132238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9" name="Text Box 22">
            <a:extLst>
              <a:ext uri="{FF2B5EF4-FFF2-40B4-BE49-F238E27FC236}">
                <a16:creationId xmlns:a16="http://schemas.microsoft.com/office/drawing/2014/main" id="{5D14CD3A-B15E-4C75-BCAC-8E4429C34968}"/>
              </a:ext>
            </a:extLst>
          </p:cNvPr>
          <p:cNvSpPr txBox="1">
            <a:spLocks noChangeArrowheads="1"/>
          </p:cNvSpPr>
          <p:nvPr/>
        </p:nvSpPr>
        <p:spPr bwMode="auto">
          <a:xfrm rot="-3025021">
            <a:off x="7630594" y="2312193"/>
            <a:ext cx="1219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10" name="Text Box 25">
            <a:extLst>
              <a:ext uri="{FF2B5EF4-FFF2-40B4-BE49-F238E27FC236}">
                <a16:creationId xmlns:a16="http://schemas.microsoft.com/office/drawing/2014/main" id="{610008FC-33FA-456D-A42A-FDA2C36D1735}"/>
              </a:ext>
            </a:extLst>
          </p:cNvPr>
          <p:cNvSpPr txBox="1">
            <a:spLocks noChangeArrowheads="1"/>
          </p:cNvSpPr>
          <p:nvPr/>
        </p:nvSpPr>
        <p:spPr bwMode="auto">
          <a:xfrm>
            <a:off x="345598" y="1119399"/>
            <a:ext cx="5146858" cy="3046988"/>
          </a:xfrm>
          <a:prstGeom prst="rect">
            <a:avLst/>
          </a:prstGeom>
          <a:noFill/>
          <a:ln w="38100" cmpd="dbl">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defRPr/>
            </a:pPr>
            <a:r>
              <a:rPr lang="en-US" sz="2400" dirty="0">
                <a:latin typeface="Times New Roman" pitchFamily="18" charset="0"/>
              </a:rPr>
              <a:t>                                </a:t>
            </a:r>
            <a:r>
              <a:rPr lang="en-US" sz="2400" u="sng" dirty="0" err="1">
                <a:latin typeface="Times New Roman" pitchFamily="18" charset="0"/>
              </a:rPr>
              <a:t>Giải</a:t>
            </a:r>
            <a:endParaRPr lang="en-US" sz="2400" u="sng" dirty="0">
              <a:latin typeface="Times New Roman" pitchFamily="18" charset="0"/>
            </a:endParaRPr>
          </a:p>
          <a:p>
            <a:pPr eaLnBrk="1" hangingPunct="1">
              <a:defRPr/>
            </a:pPr>
            <a:r>
              <a:rPr lang="en-US" sz="2400" dirty="0">
                <a:latin typeface="Times New Roman" pitchFamily="18" charset="0"/>
              </a:rPr>
              <a:t> </a:t>
            </a: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xung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4 = </a:t>
            </a:r>
          </a:p>
          <a:p>
            <a:pPr eaLnBrk="1" hangingPunct="1">
              <a:defRPr/>
            </a:pP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toàn</a:t>
            </a:r>
            <a:r>
              <a:rPr lang="en-US" sz="2400" dirty="0">
                <a:latin typeface="Times New Roman" pitchFamily="18" charset="0"/>
              </a:rPr>
              <a:t> </a:t>
            </a:r>
            <a:r>
              <a:rPr lang="en-US" sz="2400" dirty="0" err="1">
                <a:latin typeface="Times New Roman" pitchFamily="18" charset="0"/>
              </a:rPr>
              <a:t>phần</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6 = </a:t>
            </a:r>
          </a:p>
          <a:p>
            <a:pPr eaLnBrk="1" hangingPunct="1">
              <a:defRPr/>
            </a:pPr>
            <a:r>
              <a:rPr lang="en-US" sz="2400">
                <a:latin typeface="Times New Roman" pitchFamily="18" charset="0"/>
              </a:rPr>
              <a:t>                  </a:t>
            </a:r>
            <a:r>
              <a:rPr lang="en-US" sz="2400" u="sng">
                <a:latin typeface="Times New Roman" pitchFamily="18" charset="0"/>
              </a:rPr>
              <a:t>Đáp </a:t>
            </a:r>
            <a:r>
              <a:rPr lang="en-US" sz="2400" u="sng" dirty="0" err="1">
                <a:latin typeface="Times New Roman" pitchFamily="18" charset="0"/>
              </a:rPr>
              <a:t>số</a:t>
            </a:r>
            <a:r>
              <a:rPr lang="en-US" sz="2400" dirty="0">
                <a:latin typeface="Times New Roman" pitchFamily="18" charset="0"/>
              </a:rPr>
              <a:t>:   100cm</a:t>
            </a:r>
            <a:r>
              <a:rPr lang="en-US" sz="2400" dirty="0">
                <a:latin typeface="Times New Roman" pitchFamily="18" charset="0"/>
                <a:cs typeface="Times New Roman" pitchFamily="18" charset="0"/>
              </a:rPr>
              <a:t>² ; 150cm².</a:t>
            </a:r>
          </a:p>
        </p:txBody>
      </p:sp>
      <p:sp>
        <p:nvSpPr>
          <p:cNvPr id="11" name="Text Box 30">
            <a:extLst>
              <a:ext uri="{FF2B5EF4-FFF2-40B4-BE49-F238E27FC236}">
                <a16:creationId xmlns:a16="http://schemas.microsoft.com/office/drawing/2014/main" id="{FC6E0538-E9D1-4E50-A38F-4AF75B90EBFC}"/>
              </a:ext>
            </a:extLst>
          </p:cNvPr>
          <p:cNvSpPr txBox="1">
            <a:spLocks noChangeArrowheads="1"/>
          </p:cNvSpPr>
          <p:nvPr/>
        </p:nvSpPr>
        <p:spPr bwMode="auto">
          <a:xfrm>
            <a:off x="1292225" y="285750"/>
            <a:ext cx="7620000" cy="830263"/>
          </a:xfrm>
          <a:prstGeom prst="rect">
            <a:avLst/>
          </a:prstGeom>
          <a:noFill/>
          <a:ln w="9525">
            <a:noFill/>
            <a:miter lim="800000"/>
            <a:headEnd/>
            <a:tailEnd/>
          </a:ln>
        </p:spPr>
        <p:txBody>
          <a:bodyPr>
            <a:spAutoFit/>
          </a:bodyPr>
          <a:lstStyle/>
          <a:p>
            <a:pPr>
              <a:spcBef>
                <a:spcPct val="50000"/>
              </a:spcBef>
            </a:pPr>
            <a:r>
              <a:rPr lang="en-US" altLang="en-US" sz="2400">
                <a:solidFill>
                  <a:schemeClr val="accent2">
                    <a:lumMod val="50000"/>
                  </a:schemeClr>
                </a:solidFill>
                <a:latin typeface="Times New Roman" pitchFamily="18" charset="0"/>
                <a:cs typeface="Times New Roman" pitchFamily="18" charset="0"/>
              </a:rPr>
              <a:t>Tính diện tích xung quanh và diện tích toàn phần của hình lập phương có cạnh 5cm.</a:t>
            </a:r>
          </a:p>
        </p:txBody>
      </p:sp>
      <p:sp>
        <p:nvSpPr>
          <p:cNvPr id="12" name="Rectangle 11">
            <a:extLst>
              <a:ext uri="{FF2B5EF4-FFF2-40B4-BE49-F238E27FC236}">
                <a16:creationId xmlns:a16="http://schemas.microsoft.com/office/drawing/2014/main" id="{213BF1F0-0AFF-4C3B-88EE-DD9AC18BB84D}"/>
              </a:ext>
            </a:extLst>
          </p:cNvPr>
          <p:cNvSpPr>
            <a:spLocks noChangeArrowheads="1"/>
          </p:cNvSpPr>
          <p:nvPr/>
        </p:nvSpPr>
        <p:spPr bwMode="auto">
          <a:xfrm>
            <a:off x="2905125" y="2193588"/>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100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
        <p:nvSpPr>
          <p:cNvPr id="13" name="Rectangle 12">
            <a:extLst>
              <a:ext uri="{FF2B5EF4-FFF2-40B4-BE49-F238E27FC236}">
                <a16:creationId xmlns:a16="http://schemas.microsoft.com/office/drawing/2014/main" id="{13BB8537-127A-4C1F-9C78-69D5EBF1CFBB}"/>
              </a:ext>
            </a:extLst>
          </p:cNvPr>
          <p:cNvSpPr>
            <a:spLocks noChangeArrowheads="1"/>
          </p:cNvSpPr>
          <p:nvPr/>
        </p:nvSpPr>
        <p:spPr bwMode="auto">
          <a:xfrm>
            <a:off x="2952750" y="3292053"/>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150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Tree>
    <p:extLst>
      <p:ext uri="{BB962C8B-B14F-4D97-AF65-F5344CB8AC3E}">
        <p14:creationId xmlns:p14="http://schemas.microsoft.com/office/powerpoint/2010/main" val="1061501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Scale>
                                      <p:cBhvr>
                                        <p:cTn id="49"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xEl>
                                              <p:pRg st="0" end="0"/>
                                            </p:txEl>
                                          </p:spTgt>
                                        </p:tgtEl>
                                        <p:attrNameLst>
                                          <p:attrName>ppt_x</p:attrName>
                                          <p:attrName>ppt_y</p:attrName>
                                        </p:attrNameLst>
                                      </p:cBhvr>
                                    </p:animMotion>
                                    <p:animEffect transition="in" filter="fade">
                                      <p:cBhvr>
                                        <p:cTn id="51" dur="10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Scale>
                                      <p:cBhvr>
                                        <p:cTn id="56"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xEl>
                                              <p:pRg st="1" end="1"/>
                                            </p:txEl>
                                          </p:spTgt>
                                        </p:tgtEl>
                                        <p:attrNameLst>
                                          <p:attrName>ppt_x</p:attrName>
                                          <p:attrName>ppt_y</p:attrName>
                                        </p:attrNameLst>
                                      </p:cBhvr>
                                    </p:animMotion>
                                    <p:animEffect transition="in" filter="fade">
                                      <p:cBhvr>
                                        <p:cTn id="58" dur="1000"/>
                                        <p:tgtEl>
                                          <p:spTgt spid="1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Scale>
                                      <p:cBhvr>
                                        <p:cTn id="63"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0">
                                            <p:txEl>
                                              <p:pRg st="2" end="2"/>
                                            </p:txEl>
                                          </p:spTgt>
                                        </p:tgtEl>
                                        <p:attrNameLst>
                                          <p:attrName>ppt_x</p:attrName>
                                          <p:attrName>ppt_y</p:attrName>
                                        </p:attrNameLst>
                                      </p:cBhvr>
                                    </p:animMotion>
                                    <p:animEffect transition="in" filter="fade">
                                      <p:cBhvr>
                                        <p:cTn id="65" dur="1000"/>
                                        <p:tgtEl>
                                          <p:spTgt spid="10">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Scale>
                                      <p:cBhvr>
                                        <p:cTn id="7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2"/>
                                        </p:tgtEl>
                                        <p:attrNameLst>
                                          <p:attrName>ppt_x</p:attrName>
                                          <p:attrName>ppt_y</p:attrName>
                                        </p:attrNameLst>
                                      </p:cBhvr>
                                    </p:animMotion>
                                    <p:animEffect transition="in" filter="fade">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Scale>
                                      <p:cBhvr>
                                        <p:cTn id="77" dur="1000" decel="50000" fill="hold">
                                          <p:stCondLst>
                                            <p:cond delay="0"/>
                                          </p:stCondLst>
                                        </p:cTn>
                                        <p:tgtEl>
                                          <p:spTgt spid="1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0">
                                            <p:txEl>
                                              <p:pRg st="3" end="3"/>
                                            </p:txEl>
                                          </p:spTgt>
                                        </p:tgtEl>
                                        <p:attrNameLst>
                                          <p:attrName>ppt_x</p:attrName>
                                          <p:attrName>ppt_y</p:attrName>
                                        </p:attrNameLst>
                                      </p:cBhvr>
                                    </p:animMotion>
                                    <p:animEffect transition="in" filter="fade">
                                      <p:cBhvr>
                                        <p:cTn id="79" dur="1000"/>
                                        <p:tgtEl>
                                          <p:spTgt spid="10">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Scale>
                                      <p:cBhvr>
                                        <p:cTn id="84" dur="1000" decel="50000" fill="hold">
                                          <p:stCondLst>
                                            <p:cond delay="0"/>
                                          </p:stCondLst>
                                        </p:cTn>
                                        <p:tgtEl>
                                          <p:spTgt spid="1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0">
                                            <p:txEl>
                                              <p:pRg st="4" end="4"/>
                                            </p:txEl>
                                          </p:spTgt>
                                        </p:tgtEl>
                                        <p:attrNameLst>
                                          <p:attrName>ppt_x</p:attrName>
                                          <p:attrName>ppt_y</p:attrName>
                                        </p:attrNameLst>
                                      </p:cBhvr>
                                    </p:animMotion>
                                    <p:animEffect transition="in" filter="fade">
                                      <p:cBhvr>
                                        <p:cTn id="86" dur="1000"/>
                                        <p:tgtEl>
                                          <p:spTgt spid="1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Scale>
                                      <p:cBhvr>
                                        <p:cTn id="9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3"/>
                                        </p:tgtEl>
                                        <p:attrNameLst>
                                          <p:attrName>ppt_x</p:attrName>
                                          <p:attrName>ppt_y</p:attrName>
                                        </p:attrNameLst>
                                      </p:cBhvr>
                                    </p:animMotion>
                                    <p:animEffect transition="in" filter="fade">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nodeType="clickEffect">
                                  <p:stCondLst>
                                    <p:cond delay="0"/>
                                  </p:stCondLst>
                                  <p:childTnLst>
                                    <p:set>
                                      <p:cBhvr>
                                        <p:cTn id="97" dur="1" fill="hold">
                                          <p:stCondLst>
                                            <p:cond delay="0"/>
                                          </p:stCondLst>
                                        </p:cTn>
                                        <p:tgtEl>
                                          <p:spTgt spid="10">
                                            <p:txEl>
                                              <p:pRg st="5" end="5"/>
                                            </p:txEl>
                                          </p:spTgt>
                                        </p:tgtEl>
                                        <p:attrNameLst>
                                          <p:attrName>style.visibility</p:attrName>
                                        </p:attrNameLst>
                                      </p:cBhvr>
                                      <p:to>
                                        <p:strVal val="visible"/>
                                      </p:to>
                                    </p:set>
                                    <p:animScale>
                                      <p:cBhvr>
                                        <p:cTn id="98" dur="1000" decel="50000" fill="hold">
                                          <p:stCondLst>
                                            <p:cond delay="0"/>
                                          </p:stCondLst>
                                        </p:cTn>
                                        <p:tgtEl>
                                          <p:spTgt spid="1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10">
                                            <p:txEl>
                                              <p:pRg st="5" end="5"/>
                                            </p:txEl>
                                          </p:spTgt>
                                        </p:tgtEl>
                                        <p:attrNameLst>
                                          <p:attrName>ppt_x</p:attrName>
                                          <p:attrName>ppt_y</p:attrName>
                                        </p:attrNameLst>
                                      </p:cBhvr>
                                    </p:animMotion>
                                    <p:animEffect transition="in" filter="fade">
                                      <p:cBhvr>
                                        <p:cTn id="100"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Luyện tập</a:t>
            </a:r>
          </a:p>
        </p:txBody>
      </p:sp>
    </p:spTree>
    <p:extLst>
      <p:ext uri="{BB962C8B-B14F-4D97-AF65-F5344CB8AC3E}">
        <p14:creationId xmlns:p14="http://schemas.microsoft.com/office/powerpoint/2010/main" val="4245888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38F0637-FC93-43D5-8AC2-96CDF6854619}"/>
              </a:ext>
            </a:extLst>
          </p:cNvPr>
          <p:cNvSpPr txBox="1">
            <a:spLocks noChangeArrowheads="1"/>
          </p:cNvSpPr>
          <p:nvPr/>
        </p:nvSpPr>
        <p:spPr bwMode="auto">
          <a:xfrm>
            <a:off x="228600" y="432250"/>
            <a:ext cx="89154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err="1">
                <a:solidFill>
                  <a:schemeClr val="accent2">
                    <a:lumMod val="75000"/>
                  </a:schemeClr>
                </a:solidFill>
                <a:latin typeface="Times New Roman" panose="02020603050405020304" pitchFamily="18" charset="0"/>
                <a:cs typeface="Times New Roman" panose="02020603050405020304" pitchFamily="18" charset="0"/>
              </a:rPr>
              <a:t>Bài</a:t>
            </a:r>
            <a:r>
              <a:rPr lang="en-US" sz="2800" b="1" u="sng">
                <a:solidFill>
                  <a:schemeClr val="accent2">
                    <a:lumMod val="75000"/>
                  </a:schemeClr>
                </a:solidFill>
                <a:latin typeface="Times New Roman" panose="02020603050405020304" pitchFamily="18" charset="0"/>
                <a:cs typeface="Times New Roman" panose="02020603050405020304" pitchFamily="18" charset="0"/>
              </a:rPr>
              <a:t> 1</a:t>
            </a:r>
            <a:r>
              <a:rPr lang="en-US" sz="2800" b="1">
                <a:solidFill>
                  <a:schemeClr val="accent2">
                    <a:lumMod val="75000"/>
                  </a:schemeClr>
                </a:solidFill>
                <a:latin typeface="Times New Roman" panose="02020603050405020304" pitchFamily="18" charset="0"/>
                <a:cs typeface="Times New Roman" panose="02020603050405020304" pitchFamily="18" charset="0"/>
              </a:rPr>
              <a:t>:</a:t>
            </a:r>
            <a:r>
              <a:rPr lang="en-US" sz="280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xung</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quanh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và</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toàn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phần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của</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hình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lập</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phương</a:t>
            </a:r>
            <a:r>
              <a:rPr lang="en-US" sz="2800" b="1" dirty="0">
                <a:solidFill>
                  <a:schemeClr val="accent2">
                    <a:lumMod val="75000"/>
                  </a:schemeClr>
                </a:solidFill>
                <a:latin typeface="Times New Roman" pitchFamily="18" charset="0"/>
                <a:cs typeface="Times New Roman" panose="02020603050405020304" pitchFamily="18" charset="0"/>
              </a:rPr>
              <a:t> có </a:t>
            </a:r>
            <a:r>
              <a:rPr lang="en-US" sz="2800" b="1" dirty="0" err="1">
                <a:solidFill>
                  <a:schemeClr val="accent2">
                    <a:lumMod val="75000"/>
                  </a:schemeClr>
                </a:solidFill>
                <a:latin typeface="Times New Roman" pitchFamily="18" charset="0"/>
                <a:cs typeface="Times New Roman" panose="02020603050405020304" pitchFamily="18" charset="0"/>
              </a:rPr>
              <a:t>cạnh</a:t>
            </a:r>
            <a:r>
              <a:rPr lang="en-US" sz="2800" b="1" dirty="0">
                <a:solidFill>
                  <a:schemeClr val="accent2">
                    <a:lumMod val="75000"/>
                  </a:schemeClr>
                </a:solidFill>
                <a:latin typeface="Times New Roman" pitchFamily="18" charset="0"/>
                <a:cs typeface="Times New Roman" panose="02020603050405020304" pitchFamily="18" charset="0"/>
              </a:rPr>
              <a:t> 1,5m.</a:t>
            </a:r>
          </a:p>
        </p:txBody>
      </p:sp>
      <p:grpSp>
        <p:nvGrpSpPr>
          <p:cNvPr id="3" name="Group 21">
            <a:extLst>
              <a:ext uri="{FF2B5EF4-FFF2-40B4-BE49-F238E27FC236}">
                <a16:creationId xmlns:a16="http://schemas.microsoft.com/office/drawing/2014/main" id="{00B95786-5270-43D8-95A8-AF6FEE2F8478}"/>
              </a:ext>
            </a:extLst>
          </p:cNvPr>
          <p:cNvGrpSpPr>
            <a:grpSpLocks/>
          </p:cNvGrpSpPr>
          <p:nvPr/>
        </p:nvGrpSpPr>
        <p:grpSpPr bwMode="auto">
          <a:xfrm>
            <a:off x="457200" y="2138813"/>
            <a:ext cx="1828800" cy="2346325"/>
            <a:chOff x="304" y="2256"/>
            <a:chExt cx="1152" cy="1479"/>
          </a:xfrm>
        </p:grpSpPr>
        <p:sp>
          <p:nvSpPr>
            <p:cNvPr id="4" name="AutoShape 4">
              <a:extLst>
                <a:ext uri="{FF2B5EF4-FFF2-40B4-BE49-F238E27FC236}">
                  <a16:creationId xmlns:a16="http://schemas.microsoft.com/office/drawing/2014/main" id="{997E2DA8-98DD-4DAA-86BD-D830D3A50D60}"/>
                </a:ext>
              </a:extLst>
            </p:cNvPr>
            <p:cNvSpPr>
              <a:spLocks noChangeArrowheads="1"/>
            </p:cNvSpPr>
            <p:nvPr/>
          </p:nvSpPr>
          <p:spPr bwMode="auto">
            <a:xfrm>
              <a:off x="315" y="2256"/>
              <a:ext cx="1141" cy="1099"/>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latin typeface="Times New Roman" pitchFamily="18" charset="0"/>
                <a:cs typeface="Times New Roman" pitchFamily="18" charset="0"/>
              </a:endParaRPr>
            </a:p>
          </p:txBody>
        </p:sp>
        <p:sp>
          <p:nvSpPr>
            <p:cNvPr id="5" name="Line 5">
              <a:extLst>
                <a:ext uri="{FF2B5EF4-FFF2-40B4-BE49-F238E27FC236}">
                  <a16:creationId xmlns:a16="http://schemas.microsoft.com/office/drawing/2014/main" id="{7B5A1294-44F9-4930-A590-A354F6222553}"/>
                </a:ext>
              </a:extLst>
            </p:cNvPr>
            <p:cNvSpPr>
              <a:spLocks noChangeShapeType="1"/>
            </p:cNvSpPr>
            <p:nvPr/>
          </p:nvSpPr>
          <p:spPr bwMode="auto">
            <a:xfrm>
              <a:off x="304" y="3431"/>
              <a:ext cx="891"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494138A3-577E-4034-BF81-FE1FE9696664}"/>
                </a:ext>
              </a:extLst>
            </p:cNvPr>
            <p:cNvSpPr txBox="1">
              <a:spLocks noChangeArrowheads="1"/>
            </p:cNvSpPr>
            <p:nvPr/>
          </p:nvSpPr>
          <p:spPr bwMode="auto">
            <a:xfrm>
              <a:off x="432" y="3408"/>
              <a:ext cx="810"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1,5m</a:t>
              </a:r>
            </a:p>
          </p:txBody>
        </p:sp>
      </p:grpSp>
      <p:sp>
        <p:nvSpPr>
          <p:cNvPr id="7" name="Text Box 29">
            <a:extLst>
              <a:ext uri="{FF2B5EF4-FFF2-40B4-BE49-F238E27FC236}">
                <a16:creationId xmlns:a16="http://schemas.microsoft.com/office/drawing/2014/main" id="{9B0ED7BF-A290-4BC1-BC94-0B44460AC1A1}"/>
              </a:ext>
            </a:extLst>
          </p:cNvPr>
          <p:cNvSpPr txBox="1">
            <a:spLocks noChangeArrowheads="1"/>
          </p:cNvSpPr>
          <p:nvPr/>
        </p:nvSpPr>
        <p:spPr bwMode="auto">
          <a:xfrm>
            <a:off x="2286000" y="2008638"/>
            <a:ext cx="7086600" cy="830262"/>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  Diện tích xung quanh của hình lập phương là:  </a:t>
            </a:r>
          </a:p>
          <a:p>
            <a:r>
              <a:rPr lang="en-US" altLang="en-US" sz="2400" b="1">
                <a:latin typeface="Times New Roman" pitchFamily="18" charset="0"/>
                <a:cs typeface="Times New Roman" pitchFamily="18" charset="0"/>
              </a:rPr>
              <a:t>                      (1,5 x 1,5) x 4 = </a:t>
            </a:r>
          </a:p>
        </p:txBody>
      </p:sp>
      <p:sp>
        <p:nvSpPr>
          <p:cNvPr id="8" name="Text Box 30">
            <a:extLst>
              <a:ext uri="{FF2B5EF4-FFF2-40B4-BE49-F238E27FC236}">
                <a16:creationId xmlns:a16="http://schemas.microsoft.com/office/drawing/2014/main" id="{970041CB-F693-4C7B-B498-DE98DA6F89CD}"/>
              </a:ext>
            </a:extLst>
          </p:cNvPr>
          <p:cNvSpPr txBox="1">
            <a:spLocks noChangeArrowheads="1"/>
          </p:cNvSpPr>
          <p:nvPr/>
        </p:nvSpPr>
        <p:spPr bwMode="auto">
          <a:xfrm>
            <a:off x="1930400" y="3548513"/>
            <a:ext cx="7239000" cy="366712"/>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1">
            <a:extLst>
              <a:ext uri="{FF2B5EF4-FFF2-40B4-BE49-F238E27FC236}">
                <a16:creationId xmlns:a16="http://schemas.microsoft.com/office/drawing/2014/main" id="{52005217-96E6-40E1-871C-228120F98BE3}"/>
              </a:ext>
            </a:extLst>
          </p:cNvPr>
          <p:cNvSpPr txBox="1">
            <a:spLocks noChangeArrowheads="1"/>
          </p:cNvSpPr>
          <p:nvPr/>
        </p:nvSpPr>
        <p:spPr bwMode="auto">
          <a:xfrm>
            <a:off x="2578100" y="2829404"/>
            <a:ext cx="6934200" cy="1201737"/>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Diện tích toàn phần của hình lập phương là:  </a:t>
            </a:r>
          </a:p>
          <a:p>
            <a:r>
              <a:rPr lang="en-US" altLang="en-US" sz="2400" b="1">
                <a:latin typeface="Times New Roman" pitchFamily="18" charset="0"/>
                <a:cs typeface="Times New Roman" pitchFamily="18" charset="0"/>
              </a:rPr>
              <a:t>            (1,5 x 1,5) x 6 = </a:t>
            </a:r>
          </a:p>
          <a:p>
            <a:r>
              <a:rPr lang="en-US" altLang="en-US" sz="2400" b="1">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9DF7FC7D-B6CB-481B-8CAA-005BECD74176}"/>
              </a:ext>
            </a:extLst>
          </p:cNvPr>
          <p:cNvSpPr>
            <a:spLocks noChangeArrowheads="1"/>
          </p:cNvSpPr>
          <p:nvPr/>
        </p:nvSpPr>
        <p:spPr bwMode="auto">
          <a:xfrm>
            <a:off x="6045200" y="2381700"/>
            <a:ext cx="969963"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9 (m²)</a:t>
            </a:r>
          </a:p>
        </p:txBody>
      </p:sp>
      <p:sp>
        <p:nvSpPr>
          <p:cNvPr id="11" name="Rectangle 10">
            <a:extLst>
              <a:ext uri="{FF2B5EF4-FFF2-40B4-BE49-F238E27FC236}">
                <a16:creationId xmlns:a16="http://schemas.microsoft.com/office/drawing/2014/main" id="{D8E842AD-8971-4BAE-AE2F-BF7A61A53AAD}"/>
              </a:ext>
            </a:extLst>
          </p:cNvPr>
          <p:cNvSpPr>
            <a:spLocks noChangeArrowheads="1"/>
          </p:cNvSpPr>
          <p:nvPr/>
        </p:nvSpPr>
        <p:spPr bwMode="auto">
          <a:xfrm>
            <a:off x="5932488" y="3194500"/>
            <a:ext cx="1355725"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13,5 (m²)</a:t>
            </a:r>
          </a:p>
        </p:txBody>
      </p:sp>
      <p:sp>
        <p:nvSpPr>
          <p:cNvPr id="12" name="Rectangle 11">
            <a:extLst>
              <a:ext uri="{FF2B5EF4-FFF2-40B4-BE49-F238E27FC236}">
                <a16:creationId xmlns:a16="http://schemas.microsoft.com/office/drawing/2014/main" id="{6362FD09-2D8B-48E3-942D-9689A1B7CA0A}"/>
              </a:ext>
            </a:extLst>
          </p:cNvPr>
          <p:cNvSpPr>
            <a:spLocks noChangeArrowheads="1"/>
          </p:cNvSpPr>
          <p:nvPr/>
        </p:nvSpPr>
        <p:spPr bwMode="auto">
          <a:xfrm>
            <a:off x="4957763" y="1595888"/>
            <a:ext cx="1184275" cy="461962"/>
          </a:xfrm>
          <a:prstGeom prst="rect">
            <a:avLst/>
          </a:prstGeom>
          <a:noFill/>
          <a:ln w="9525">
            <a:noFill/>
            <a:miter lim="800000"/>
            <a:headEnd/>
            <a:tailEnd/>
          </a:ln>
        </p:spPr>
        <p:txBody>
          <a:bodyPr wrap="none">
            <a:spAutoFit/>
          </a:bodyPr>
          <a:lstStyle/>
          <a:p>
            <a:pPr algn="ctr"/>
            <a:r>
              <a:rPr lang="en-US" altLang="en-US" sz="2400" b="1" u="sng">
                <a:latin typeface="Times New Roman" pitchFamily="18" charset="0"/>
                <a:cs typeface="Times New Roman" pitchFamily="18" charset="0"/>
              </a:rPr>
              <a:t>Bài giải</a:t>
            </a:r>
          </a:p>
        </p:txBody>
      </p:sp>
      <p:sp>
        <p:nvSpPr>
          <p:cNvPr id="13" name="Rectangle 12">
            <a:extLst>
              <a:ext uri="{FF2B5EF4-FFF2-40B4-BE49-F238E27FC236}">
                <a16:creationId xmlns:a16="http://schemas.microsoft.com/office/drawing/2014/main" id="{C77D8335-F563-41D0-B8A9-809DD6CFE01E}"/>
              </a:ext>
            </a:extLst>
          </p:cNvPr>
          <p:cNvSpPr>
            <a:spLocks noChangeArrowheads="1"/>
          </p:cNvSpPr>
          <p:nvPr/>
        </p:nvSpPr>
        <p:spPr bwMode="auto">
          <a:xfrm>
            <a:off x="5038725" y="3619950"/>
            <a:ext cx="3141663" cy="461963"/>
          </a:xfrm>
          <a:prstGeom prst="rect">
            <a:avLst/>
          </a:prstGeom>
          <a:noFill/>
          <a:ln w="9525">
            <a:noFill/>
            <a:miter lim="800000"/>
            <a:headEnd/>
            <a:tailEnd/>
          </a:ln>
        </p:spPr>
        <p:txBody>
          <a:bodyPr wrap="none">
            <a:spAutoFit/>
          </a:bodyPr>
          <a:lstStyle/>
          <a:p>
            <a:r>
              <a:rPr lang="en-US" altLang="en-US" sz="2400" b="1" u="sng">
                <a:latin typeface="Times New Roman" pitchFamily="18" charset="0"/>
                <a:cs typeface="Times New Roman" pitchFamily="18" charset="0"/>
              </a:rPr>
              <a:t>Đáp số</a:t>
            </a:r>
            <a:r>
              <a:rPr lang="en-US" altLang="en-US" sz="2400" b="1">
                <a:latin typeface="Times New Roman" pitchFamily="18" charset="0"/>
                <a:cs typeface="Times New Roman" pitchFamily="18" charset="0"/>
              </a:rPr>
              <a:t>:   9m² ; 13,5m².</a:t>
            </a:r>
            <a:endParaRPr lang="en-US"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319751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Khởi động</a:t>
            </a:r>
          </a:p>
        </p:txBody>
      </p:sp>
    </p:spTree>
    <p:extLst>
      <p:ext uri="{BB962C8B-B14F-4D97-AF65-F5344CB8AC3E}">
        <p14:creationId xmlns:p14="http://schemas.microsoft.com/office/powerpoint/2010/main" val="1761587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EBB3ECD-F7DA-41C9-892D-A3E1CEC9E6E6}"/>
              </a:ext>
            </a:extLst>
          </p:cNvPr>
          <p:cNvSpPr txBox="1">
            <a:spLocks noChangeArrowheads="1"/>
          </p:cNvSpPr>
          <p:nvPr/>
        </p:nvSpPr>
        <p:spPr bwMode="auto">
          <a:xfrm>
            <a:off x="261938" y="316475"/>
            <a:ext cx="8534104"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971550" algn="just" eaLnBrk="1" hangingPunct="1">
              <a:spcBef>
                <a:spcPct val="50000"/>
              </a:spcBef>
              <a:defRPr/>
            </a:pPr>
            <a:r>
              <a:rPr lang="en-US" sz="2400" b="1">
                <a:solidFill>
                  <a:schemeClr val="accent2">
                    <a:lumMod val="50000"/>
                  </a:schemeClr>
                </a:solidFill>
                <a:latin typeface="Times New Roman" panose="02020603050405020304" pitchFamily="18" charset="0"/>
                <a:cs typeface="Times New Roman" panose="02020603050405020304" pitchFamily="18" charset="0"/>
              </a:rPr>
              <a:t>Người ta làm một cái hộp không có nắp bằng bìa cứng dạng hình lập phương có cạnh 2,5dm. Tính diện tích bìa cần dùng để làm hộp (không tính mép dán).</a:t>
            </a:r>
          </a:p>
        </p:txBody>
      </p:sp>
      <p:grpSp>
        <p:nvGrpSpPr>
          <p:cNvPr id="3" name="Group 44">
            <a:extLst>
              <a:ext uri="{FF2B5EF4-FFF2-40B4-BE49-F238E27FC236}">
                <a16:creationId xmlns:a16="http://schemas.microsoft.com/office/drawing/2014/main" id="{EFFCC8FB-64ED-4E8F-BDB0-B08EA95C0BBF}"/>
              </a:ext>
            </a:extLst>
          </p:cNvPr>
          <p:cNvGrpSpPr>
            <a:grpSpLocks/>
          </p:cNvGrpSpPr>
          <p:nvPr/>
        </p:nvGrpSpPr>
        <p:grpSpPr bwMode="auto">
          <a:xfrm>
            <a:off x="698233" y="1746040"/>
            <a:ext cx="2133600" cy="2651125"/>
            <a:chOff x="192" y="2110"/>
            <a:chExt cx="1344" cy="1671"/>
          </a:xfrm>
        </p:grpSpPr>
        <p:sp>
          <p:nvSpPr>
            <p:cNvPr id="4" name="Freeform 33">
              <a:extLst>
                <a:ext uri="{FF2B5EF4-FFF2-40B4-BE49-F238E27FC236}">
                  <a16:creationId xmlns:a16="http://schemas.microsoft.com/office/drawing/2014/main" id="{34BBA91F-9934-4E59-997F-DE72EDEF9439}"/>
                </a:ext>
              </a:extLst>
            </p:cNvPr>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5" name="Line 9">
              <a:extLst>
                <a:ext uri="{FF2B5EF4-FFF2-40B4-BE49-F238E27FC236}">
                  <a16:creationId xmlns:a16="http://schemas.microsoft.com/office/drawing/2014/main" id="{EBD1487F-BC66-4A50-B47B-841013E546B8}"/>
                </a:ext>
              </a:extLst>
            </p:cNvPr>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Freeform 38">
              <a:extLst>
                <a:ext uri="{FF2B5EF4-FFF2-40B4-BE49-F238E27FC236}">
                  <a16:creationId xmlns:a16="http://schemas.microsoft.com/office/drawing/2014/main" id="{287F363A-326B-4830-A048-DD274114B050}"/>
                </a:ext>
              </a:extLst>
            </p:cNvPr>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7" name="Freeform 40">
              <a:extLst>
                <a:ext uri="{FF2B5EF4-FFF2-40B4-BE49-F238E27FC236}">
                  <a16:creationId xmlns:a16="http://schemas.microsoft.com/office/drawing/2014/main" id="{BD3ACACA-8546-427F-9171-4A1B6FB4436B}"/>
                </a:ext>
              </a:extLst>
            </p:cNvPr>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8" name="Freeform 35">
              <a:extLst>
                <a:ext uri="{FF2B5EF4-FFF2-40B4-BE49-F238E27FC236}">
                  <a16:creationId xmlns:a16="http://schemas.microsoft.com/office/drawing/2014/main" id="{E60285C3-2202-490D-B7A1-B09043127FC7}"/>
                </a:ext>
              </a:extLst>
            </p:cNvPr>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9" name="Freeform 37">
              <a:extLst>
                <a:ext uri="{FF2B5EF4-FFF2-40B4-BE49-F238E27FC236}">
                  <a16:creationId xmlns:a16="http://schemas.microsoft.com/office/drawing/2014/main" id="{F979986F-D727-43BD-8E7B-CC253AE4CE7B}"/>
                </a:ext>
              </a:extLst>
            </p:cNvPr>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a16="http://schemas.microsoft.com/office/drawing/2014/main" id="{093D9D69-671C-4217-82BA-9904E64828DA}"/>
                </a:ext>
              </a:extLst>
            </p:cNvPr>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2,5dm</a:t>
              </a:r>
            </a:p>
          </p:txBody>
        </p:sp>
      </p:grpSp>
      <p:sp>
        <p:nvSpPr>
          <p:cNvPr id="11" name="Text Box 14">
            <a:extLst>
              <a:ext uri="{FF2B5EF4-FFF2-40B4-BE49-F238E27FC236}">
                <a16:creationId xmlns:a16="http://schemas.microsoft.com/office/drawing/2014/main" id="{6D626350-EAA9-4FF5-9550-33C250D7DC4C}"/>
              </a:ext>
            </a:extLst>
          </p:cNvPr>
          <p:cNvSpPr txBox="1">
            <a:spLocks noChangeArrowheads="1"/>
          </p:cNvSpPr>
          <p:nvPr/>
        </p:nvSpPr>
        <p:spPr bwMode="auto">
          <a:xfrm>
            <a:off x="261938" y="316475"/>
            <a:ext cx="1912816"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hangingPunct="1">
              <a:spcBef>
                <a:spcPct val="50000"/>
              </a:spcBef>
              <a:defRPr/>
            </a:pPr>
            <a:r>
              <a:rPr lang="en-US" sz="2400" b="1" u="sng"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u="sng">
                <a:solidFill>
                  <a:schemeClr val="accent2">
                    <a:lumMod val="50000"/>
                  </a:schemeClr>
                </a:solidFill>
                <a:latin typeface="Times New Roman" panose="02020603050405020304" pitchFamily="18" charset="0"/>
                <a:cs typeface="Times New Roman" panose="02020603050405020304" pitchFamily="18" charset="0"/>
              </a:rPr>
              <a:t> 2</a:t>
            </a:r>
            <a:r>
              <a:rPr lang="en-US" sz="2400" b="1">
                <a:solidFill>
                  <a:schemeClr val="accent2">
                    <a:lumMod val="50000"/>
                  </a:schemeClr>
                </a:solidFill>
                <a:latin typeface="Times New Roman" pitchFamily="18" charset="0"/>
                <a:cs typeface="Times New Roman" panose="02020603050405020304" pitchFamily="18" charset="0"/>
              </a:rPr>
              <a:t>:</a:t>
            </a:r>
            <a:endParaRPr lang="en-US" sz="2400" b="1" dirty="0">
              <a:solidFill>
                <a:schemeClr val="accent2">
                  <a:lumMod val="50000"/>
                </a:schemeClr>
              </a:solidFill>
              <a:latin typeface="Times New Roman"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56C1C50-9E58-49C7-BD97-7E1F9287B1FA}"/>
              </a:ext>
            </a:extLst>
          </p:cNvPr>
          <p:cNvSpPr>
            <a:spLocks noChangeArrowheads="1"/>
          </p:cNvSpPr>
          <p:nvPr/>
        </p:nvSpPr>
        <p:spPr bwMode="auto">
          <a:xfrm>
            <a:off x="5306594" y="2398202"/>
            <a:ext cx="801822" cy="523220"/>
          </a:xfrm>
          <a:prstGeom prst="rect">
            <a:avLst/>
          </a:prstGeom>
          <a:noFill/>
          <a:ln w="9525">
            <a:noFill/>
            <a:miter lim="800000"/>
            <a:headEnd/>
            <a:tailEnd/>
          </a:ln>
        </p:spPr>
        <p:txBody>
          <a:bodyPr wrap="none">
            <a:spAutoFit/>
          </a:bodyPr>
          <a:lstStyle/>
          <a:p>
            <a:pPr algn="ctr" eaLnBrk="1" hangingPunct="1"/>
            <a:r>
              <a:rPr lang="en-US" altLang="en-US" sz="2800" u="sng">
                <a:latin typeface="Times New Roman" pitchFamily="18" charset="0"/>
                <a:cs typeface="Times New Roman" pitchFamily="18" charset="0"/>
              </a:rPr>
              <a:t>Giải</a:t>
            </a:r>
          </a:p>
        </p:txBody>
      </p:sp>
      <p:sp>
        <p:nvSpPr>
          <p:cNvPr id="13" name="Rectangle 12">
            <a:extLst>
              <a:ext uri="{FF2B5EF4-FFF2-40B4-BE49-F238E27FC236}">
                <a16:creationId xmlns:a16="http://schemas.microsoft.com/office/drawing/2014/main" id="{6865ED5D-1329-49DD-A1CE-C4EFDC74749E}"/>
              </a:ext>
            </a:extLst>
          </p:cNvPr>
          <p:cNvSpPr>
            <a:spLocks noChangeArrowheads="1"/>
          </p:cNvSpPr>
          <p:nvPr/>
        </p:nvSpPr>
        <p:spPr bwMode="auto">
          <a:xfrm>
            <a:off x="3003199" y="2850640"/>
            <a:ext cx="5650906"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Diện tích bìa cần dùng để làm hộp là: </a:t>
            </a:r>
          </a:p>
        </p:txBody>
      </p:sp>
      <p:sp>
        <p:nvSpPr>
          <p:cNvPr id="14" name="Rectangle 13">
            <a:extLst>
              <a:ext uri="{FF2B5EF4-FFF2-40B4-BE49-F238E27FC236}">
                <a16:creationId xmlns:a16="http://schemas.microsoft.com/office/drawing/2014/main" id="{9C9B5289-0F15-4797-91A2-5DB78ED4DD94}"/>
              </a:ext>
            </a:extLst>
          </p:cNvPr>
          <p:cNvSpPr>
            <a:spLocks noChangeArrowheads="1"/>
          </p:cNvSpPr>
          <p:nvPr/>
        </p:nvSpPr>
        <p:spPr bwMode="auto">
          <a:xfrm>
            <a:off x="3919186" y="3371340"/>
            <a:ext cx="2605088"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(2,5 x 2,5) x 5 = </a:t>
            </a:r>
          </a:p>
        </p:txBody>
      </p:sp>
      <p:sp>
        <p:nvSpPr>
          <p:cNvPr id="15" name="Rectangle 14">
            <a:extLst>
              <a:ext uri="{FF2B5EF4-FFF2-40B4-BE49-F238E27FC236}">
                <a16:creationId xmlns:a16="http://schemas.microsoft.com/office/drawing/2014/main" id="{C6EB4286-7186-49AE-8A35-16F4E8A21CE1}"/>
              </a:ext>
            </a:extLst>
          </p:cNvPr>
          <p:cNvSpPr>
            <a:spLocks noChangeArrowheads="1"/>
          </p:cNvSpPr>
          <p:nvPr/>
        </p:nvSpPr>
        <p:spPr bwMode="auto">
          <a:xfrm>
            <a:off x="6060724" y="3815840"/>
            <a:ext cx="2947987" cy="523875"/>
          </a:xfrm>
          <a:prstGeom prst="rect">
            <a:avLst/>
          </a:prstGeom>
          <a:noFill/>
          <a:ln w="9525">
            <a:noFill/>
            <a:miter lim="800000"/>
            <a:headEnd/>
            <a:tailEnd/>
          </a:ln>
        </p:spPr>
        <p:txBody>
          <a:bodyPr wrap="none">
            <a:spAutoFit/>
          </a:bodyPr>
          <a:lstStyle/>
          <a:p>
            <a:pPr eaLnBrk="1" hangingPunct="1"/>
            <a:r>
              <a:rPr lang="en-US" altLang="en-US" sz="2800" u="sng">
                <a:latin typeface="Times New Roman" pitchFamily="18" charset="0"/>
                <a:cs typeface="Times New Roman" pitchFamily="18" charset="0"/>
              </a:rPr>
              <a:t>Đáp số</a:t>
            </a:r>
            <a:r>
              <a:rPr lang="en-US" altLang="en-US" sz="2800">
                <a:latin typeface="Times New Roman" pitchFamily="18" charset="0"/>
                <a:cs typeface="Times New Roman" pitchFamily="18" charset="0"/>
              </a:rPr>
              <a:t>: 31,25 dm²</a:t>
            </a:r>
          </a:p>
        </p:txBody>
      </p:sp>
      <p:sp>
        <p:nvSpPr>
          <p:cNvPr id="16" name="Rectangle 15">
            <a:extLst>
              <a:ext uri="{FF2B5EF4-FFF2-40B4-BE49-F238E27FC236}">
                <a16:creationId xmlns:a16="http://schemas.microsoft.com/office/drawing/2014/main" id="{A8F866E0-90EE-47B2-B084-5CF996BCFA0F}"/>
              </a:ext>
            </a:extLst>
          </p:cNvPr>
          <p:cNvSpPr>
            <a:spLocks noChangeArrowheads="1"/>
          </p:cNvSpPr>
          <p:nvPr/>
        </p:nvSpPr>
        <p:spPr bwMode="auto">
          <a:xfrm>
            <a:off x="6287736" y="3349115"/>
            <a:ext cx="1930400"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31,25 (dm²)</a:t>
            </a:r>
          </a:p>
        </p:txBody>
      </p:sp>
      <p:sp>
        <p:nvSpPr>
          <p:cNvPr id="17" name="Rectangle 16">
            <a:extLst>
              <a:ext uri="{FF2B5EF4-FFF2-40B4-BE49-F238E27FC236}">
                <a16:creationId xmlns:a16="http://schemas.microsoft.com/office/drawing/2014/main" id="{97834C87-9FD7-479E-8719-540D76F18670}"/>
              </a:ext>
            </a:extLst>
          </p:cNvPr>
          <p:cNvSpPr>
            <a:spLocks noChangeArrowheads="1"/>
          </p:cNvSpPr>
          <p:nvPr/>
        </p:nvSpPr>
        <p:spPr bwMode="auto">
          <a:xfrm>
            <a:off x="3116487" y="1489668"/>
            <a:ext cx="5537618" cy="830997"/>
          </a:xfrm>
          <a:prstGeom prst="rect">
            <a:avLst/>
          </a:prstGeom>
          <a:noFill/>
          <a:ln w="9525">
            <a:noFill/>
            <a:miter lim="800000"/>
            <a:headEnd/>
            <a:tailEnd/>
          </a:ln>
        </p:spPr>
        <p:txBody>
          <a:bodyPr wrap="square">
            <a:spAutoFit/>
          </a:bodyPr>
          <a:lstStyle/>
          <a:p>
            <a:pPr eaLnBrk="1" hangingPunct="1"/>
            <a:r>
              <a:rPr lang="en-US" altLang="en-US" sz="2400">
                <a:solidFill>
                  <a:schemeClr val="accent2">
                    <a:lumMod val="75000"/>
                  </a:schemeClr>
                </a:solidFill>
                <a:latin typeface="Times New Roman" pitchFamily="18" charset="0"/>
                <a:cs typeface="Times New Roman" pitchFamily="18" charset="0"/>
              </a:rPr>
              <a:t>Cái hộp dạng hình lập phương mà không nắp thì có mấy mặt?</a:t>
            </a:r>
          </a:p>
        </p:txBody>
      </p:sp>
      <p:sp>
        <p:nvSpPr>
          <p:cNvPr id="18" name="Rectangle 17">
            <a:extLst>
              <a:ext uri="{FF2B5EF4-FFF2-40B4-BE49-F238E27FC236}">
                <a16:creationId xmlns:a16="http://schemas.microsoft.com/office/drawing/2014/main" id="{50CD23DC-51EF-42BC-9223-E7F27A1D5A74}"/>
              </a:ext>
            </a:extLst>
          </p:cNvPr>
          <p:cNvSpPr>
            <a:spLocks noChangeArrowheads="1"/>
          </p:cNvSpPr>
          <p:nvPr/>
        </p:nvSpPr>
        <p:spPr bwMode="auto">
          <a:xfrm>
            <a:off x="5707505" y="1855951"/>
            <a:ext cx="1431802"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sym typeface="Wingdings" panose="05000000000000000000" pitchFamily="2" charset="2"/>
              </a:rPr>
              <a:t> 5 mặt</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694851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Củng cố</a:t>
            </a:r>
          </a:p>
        </p:txBody>
      </p:sp>
    </p:spTree>
    <p:extLst>
      <p:ext uri="{BB962C8B-B14F-4D97-AF65-F5344CB8AC3E}">
        <p14:creationId xmlns:p14="http://schemas.microsoft.com/office/powerpoint/2010/main" val="360415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430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658874" y="1800280"/>
            <a:ext cx="3953326" cy="1015663"/>
          </a:xfrm>
          <a:prstGeom prst="rect">
            <a:avLst/>
          </a:prstGeom>
          <a:noFill/>
        </p:spPr>
        <p:txBody>
          <a:bodyPr wrap="none" rtlCol="0">
            <a:spAutoFit/>
          </a:bodyPr>
          <a:lstStyle/>
          <a:p>
            <a:pPr algn="ctr"/>
            <a:r>
              <a:rPr lang="en-US" altLang="zh-CN" sz="6000" b="1" dirty="0" err="1">
                <a:solidFill>
                  <a:srgbClr val="5A8C0A"/>
                </a:solidFill>
                <a:latin typeface="UTM Guanine" panose="02040603050506020204" pitchFamily="18" charset="0"/>
                <a:ea typeface="印品黑体" panose="00000500000000000000" pitchFamily="2" charset="-122"/>
              </a:rPr>
              <a:t>Tạm</a:t>
            </a:r>
            <a:r>
              <a:rPr lang="en-US" altLang="zh-CN" sz="6000" b="1" dirty="0">
                <a:solidFill>
                  <a:srgbClr val="5A8C0A"/>
                </a:solidFill>
                <a:latin typeface="UTM Guanine" panose="02040603050506020204" pitchFamily="18" charset="0"/>
                <a:ea typeface="印品黑体" panose="00000500000000000000" pitchFamily="2" charset="-122"/>
              </a:rPr>
              <a:t> </a:t>
            </a:r>
            <a:r>
              <a:rPr lang="en-US" altLang="zh-CN" sz="6000" b="1" dirty="0" err="1">
                <a:solidFill>
                  <a:srgbClr val="5A8C0A"/>
                </a:solidFill>
                <a:latin typeface="UTM Guanine" panose="02040603050506020204" pitchFamily="18" charset="0"/>
                <a:ea typeface="印品黑体" panose="00000500000000000000" pitchFamily="2" charset="-122"/>
              </a:rPr>
              <a:t>biệt</a:t>
            </a:r>
            <a:r>
              <a:rPr lang="en-US" altLang="zh-CN" sz="6000" b="1" dirty="0">
                <a:solidFill>
                  <a:srgbClr val="5A8C0A"/>
                </a:solidFill>
                <a:latin typeface="UTM Guanine" panose="02040603050506020204" pitchFamily="18" charset="0"/>
                <a:ea typeface="印品黑体" panose="00000500000000000000" pitchFamily="2" charset="-122"/>
              </a:rPr>
              <a:t>!</a:t>
            </a:r>
            <a:endParaRPr lang="zh-CN" altLang="en-US" sz="6000" b="1" dirty="0">
              <a:solidFill>
                <a:srgbClr val="5A8C0A"/>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3000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181138" y="3001652"/>
            <a:ext cx="4060272"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3200" b="1" dirty="0" err="1">
                <a:solidFill>
                  <a:srgbClr val="FF0000"/>
                </a:solidFill>
                <a:latin typeface="Times New Roman" pitchFamily="18" charset="0"/>
                <a:cs typeface="Times New Roman" pitchFamily="18" charset="0"/>
              </a:rPr>
              <a:t>S</a:t>
            </a:r>
            <a:r>
              <a:rPr lang="en-US" altLang="en-US" sz="3200" b="1" baseline="-25000" dirty="0" err="1">
                <a:solidFill>
                  <a:srgbClr val="FF0000"/>
                </a:solidFill>
                <a:latin typeface="Times New Roman" pitchFamily="18" charset="0"/>
                <a:cs typeface="Times New Roman" pitchFamily="18" charset="0"/>
              </a:rPr>
              <a:t>xq</a:t>
            </a:r>
            <a:r>
              <a:rPr lang="en-US" altLang="en-US" sz="3200" b="1" baseline="-25000" dirty="0">
                <a:solidFill>
                  <a:srgbClr val="FF0000"/>
                </a:solidFill>
                <a:latin typeface="Times New Roman" pitchFamily="18" charset="0"/>
                <a:cs typeface="Times New Roman" pitchFamily="18" charset="0"/>
              </a:rPr>
              <a:t> </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cạnh</a:t>
            </a:r>
            <a:r>
              <a:rPr lang="en-US" altLang="en-US" sz="3200" b="1" dirty="0">
                <a:solidFill>
                  <a:srgbClr val="FF0000"/>
                </a:solidFill>
                <a:latin typeface="Times New Roman" pitchFamily="18" charset="0"/>
                <a:cs typeface="Times New Roman" pitchFamily="18" charset="0"/>
              </a:rPr>
              <a:t> x </a:t>
            </a:r>
            <a:r>
              <a:rPr lang="en-US" altLang="en-US" sz="3200" b="1" dirty="0" err="1">
                <a:solidFill>
                  <a:srgbClr val="FF0000"/>
                </a:solidFill>
                <a:latin typeface="Times New Roman" pitchFamily="18" charset="0"/>
                <a:cs typeface="Times New Roman" pitchFamily="18" charset="0"/>
              </a:rPr>
              <a:t>cạnh</a:t>
            </a:r>
            <a:r>
              <a:rPr lang="en-US" altLang="en-US" sz="3200" b="1" dirty="0">
                <a:solidFill>
                  <a:srgbClr val="FF0000"/>
                </a:solidFill>
                <a:latin typeface="Times New Roman" pitchFamily="18" charset="0"/>
                <a:cs typeface="Times New Roman" pitchFamily="18" charset="0"/>
              </a:rPr>
              <a:t> x 4</a:t>
            </a:r>
          </a:p>
        </p:txBody>
      </p:sp>
      <p:sp>
        <p:nvSpPr>
          <p:cNvPr id="3"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181138" y="3874777"/>
            <a:ext cx="4060272"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en-US" altLang="en-US" sz="3200" b="1" dirty="0" err="1">
                <a:solidFill>
                  <a:srgbClr val="FF0000"/>
                </a:solidFill>
                <a:latin typeface="Times New Roman" pitchFamily="18" charset="0"/>
                <a:cs typeface="Times New Roman" pitchFamily="18" charset="0"/>
              </a:rPr>
              <a:t>S</a:t>
            </a:r>
            <a:r>
              <a:rPr lang="en-US" altLang="en-US" sz="3200" b="1" baseline="-25000" dirty="0" err="1">
                <a:solidFill>
                  <a:srgbClr val="FF0000"/>
                </a:solidFill>
                <a:latin typeface="Times New Roman" pitchFamily="18" charset="0"/>
                <a:cs typeface="Times New Roman" pitchFamily="18" charset="0"/>
              </a:rPr>
              <a:t>tp</a:t>
            </a:r>
            <a:r>
              <a:rPr lang="en-US" altLang="en-US" sz="3200" b="1" dirty="0">
                <a:solidFill>
                  <a:srgbClr val="FF0000"/>
                </a:solidFill>
                <a:latin typeface="Times New Roman" pitchFamily="18" charset="0"/>
                <a:cs typeface="Times New Roman" pitchFamily="18" charset="0"/>
              </a:rPr>
              <a:t> = </a:t>
            </a:r>
            <a:r>
              <a:rPr lang="en-US" altLang="en-US" sz="3200" b="1" dirty="0" err="1">
                <a:solidFill>
                  <a:srgbClr val="FF0000"/>
                </a:solidFill>
                <a:latin typeface="Times New Roman" pitchFamily="18" charset="0"/>
                <a:cs typeface="Times New Roman" pitchFamily="18" charset="0"/>
              </a:rPr>
              <a:t>cạnh</a:t>
            </a:r>
            <a:r>
              <a:rPr lang="en-US" altLang="en-US" sz="3200" b="1" dirty="0">
                <a:solidFill>
                  <a:srgbClr val="FF0000"/>
                </a:solidFill>
                <a:latin typeface="Times New Roman" pitchFamily="18" charset="0"/>
                <a:cs typeface="Times New Roman" pitchFamily="18" charset="0"/>
              </a:rPr>
              <a:t> x </a:t>
            </a:r>
            <a:r>
              <a:rPr lang="en-US" altLang="en-US" sz="3200" b="1" dirty="0" err="1">
                <a:solidFill>
                  <a:srgbClr val="FF0000"/>
                </a:solidFill>
                <a:latin typeface="Times New Roman" pitchFamily="18" charset="0"/>
                <a:cs typeface="Times New Roman" pitchFamily="18" charset="0"/>
              </a:rPr>
              <a:t>cạnh</a:t>
            </a:r>
            <a:r>
              <a:rPr lang="en-US" altLang="en-US" sz="3200" b="1" dirty="0">
                <a:solidFill>
                  <a:srgbClr val="FF0000"/>
                </a:solidFill>
                <a:latin typeface="Times New Roman" pitchFamily="18" charset="0"/>
                <a:cs typeface="Times New Roman" pitchFamily="18" charset="0"/>
              </a:rPr>
              <a:t> x 6</a:t>
            </a:r>
          </a:p>
        </p:txBody>
      </p:sp>
    </p:spTree>
    <p:extLst>
      <p:ext uri="{BB962C8B-B14F-4D97-AF65-F5344CB8AC3E}">
        <p14:creationId xmlns:p14="http://schemas.microsoft.com/office/powerpoint/2010/main" val="4219167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38C9A-3A84-4C21-9C90-1A9F06D8089C}"/>
              </a:ext>
            </a:extLst>
          </p:cNvPr>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2960211" y="1713265"/>
            <a:ext cx="3199910" cy="2873761"/>
          </a:xfrm>
          <a:prstGeom prst="rect">
            <a:avLst/>
          </a:prstGeom>
        </p:spPr>
      </p:pic>
      <p:pic>
        <p:nvPicPr>
          <p:cNvPr id="3" name="Picture 2">
            <a:hlinkClick r:id="rId5" action="ppaction://hlinksldjump"/>
            <a:extLst>
              <a:ext uri="{FF2B5EF4-FFF2-40B4-BE49-F238E27FC236}">
                <a16:creationId xmlns:a16="http://schemas.microsoft.com/office/drawing/2014/main" id="{7D021145-C2EC-4AE4-A4AA-9F9E093528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a:off x="4426260" y="1385062"/>
            <a:ext cx="1724434" cy="3313235"/>
          </a:xfrm>
          <a:prstGeom prst="rect">
            <a:avLst/>
          </a:prstGeom>
        </p:spPr>
      </p:pic>
      <p:pic>
        <p:nvPicPr>
          <p:cNvPr id="4" name="Picture 3">
            <a:hlinkClick r:id="rId7" action="ppaction://hlinksldjump"/>
            <a:extLst>
              <a:ext uri="{FF2B5EF4-FFF2-40B4-BE49-F238E27FC236}">
                <a16:creationId xmlns:a16="http://schemas.microsoft.com/office/drawing/2014/main" id="{56AA2AE8-E6A8-49BA-B7B5-80D64C32C1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flipH="1">
            <a:off x="2832263" y="1385062"/>
            <a:ext cx="1724434" cy="3313234"/>
          </a:xfrm>
          <a:prstGeom prst="rect">
            <a:avLst/>
          </a:prstGeom>
        </p:spPr>
      </p:pic>
      <p:sp>
        <p:nvSpPr>
          <p:cNvPr id="5" name="Rectangle: Rounded Corners 4">
            <a:hlinkClick r:id="rId8" action="ppaction://hlinksldjump"/>
            <a:extLst>
              <a:ext uri="{FF2B5EF4-FFF2-40B4-BE49-F238E27FC236}">
                <a16:creationId xmlns:a16="http://schemas.microsoft.com/office/drawing/2014/main" id="{ADE39961-8813-48CC-949E-0AD7FF0AB912}"/>
              </a:ext>
            </a:extLst>
          </p:cNvPr>
          <p:cNvSpPr/>
          <p:nvPr/>
        </p:nvSpPr>
        <p:spPr>
          <a:xfrm>
            <a:off x="1693459" y="95751"/>
            <a:ext cx="5757082" cy="1241946"/>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a:solidFill>
                  <a:schemeClr val="accent6">
                    <a:lumMod val="50000"/>
                  </a:schemeClr>
                </a:solidFill>
                <a:latin typeface="UTM Guanine" panose="02040603050506020204" pitchFamily="18" charset="0"/>
              </a:rPr>
              <a:t>Ô cửa bí mật</a:t>
            </a:r>
          </a:p>
        </p:txBody>
      </p:sp>
      <p:pic>
        <p:nvPicPr>
          <p:cNvPr id="8" name="Picture 7">
            <a:extLst>
              <a:ext uri="{FF2B5EF4-FFF2-40B4-BE49-F238E27FC236}">
                <a16:creationId xmlns:a16="http://schemas.microsoft.com/office/drawing/2014/main" id="{C919E6E7-62AE-4752-AD93-D6FF9469C83A}"/>
              </a:ext>
            </a:extLst>
          </p:cNvPr>
          <p:cNvPicPr>
            <a:picLocks noChangeAspect="1"/>
          </p:cNvPicPr>
          <p:nvPr/>
        </p:nvPicPr>
        <p:blipFill rotWithShape="1">
          <a:blip r:embed="rId9">
            <a:extLst>
              <a:ext uri="{28A0092B-C50C-407E-A947-70E740481C1C}">
                <a14:useLocalDpi xmlns:a14="http://schemas.microsoft.com/office/drawing/2010/main" val="0"/>
              </a:ext>
            </a:extLst>
          </a:blip>
          <a:srcRect l="19806" t="17677" r="61335" b="32012"/>
          <a:stretch/>
        </p:blipFill>
        <p:spPr>
          <a:xfrm flipH="1">
            <a:off x="629310" y="2110544"/>
            <a:ext cx="1724435" cy="2587752"/>
          </a:xfrm>
          <a:prstGeom prst="rect">
            <a:avLst/>
          </a:prstGeom>
        </p:spPr>
      </p:pic>
      <p:pic>
        <p:nvPicPr>
          <p:cNvPr id="10" name="Picture 9">
            <a:extLst>
              <a:ext uri="{FF2B5EF4-FFF2-40B4-BE49-F238E27FC236}">
                <a16:creationId xmlns:a16="http://schemas.microsoft.com/office/drawing/2014/main" id="{C63C6003-2151-4E31-917C-DA6478C4594F}"/>
              </a:ext>
            </a:extLst>
          </p:cNvPr>
          <p:cNvPicPr>
            <a:picLocks noChangeAspect="1"/>
          </p:cNvPicPr>
          <p:nvPr/>
        </p:nvPicPr>
        <p:blipFill rotWithShape="1">
          <a:blip r:embed="rId9">
            <a:extLst>
              <a:ext uri="{28A0092B-C50C-407E-A947-70E740481C1C}">
                <a14:useLocalDpi xmlns:a14="http://schemas.microsoft.com/office/drawing/2010/main" val="0"/>
              </a:ext>
            </a:extLst>
          </a:blip>
          <a:srcRect l="68600" t="23467" r="14500" b="23733"/>
          <a:stretch/>
        </p:blipFill>
        <p:spPr>
          <a:xfrm>
            <a:off x="6677873" y="2447920"/>
            <a:ext cx="1545336" cy="2715768"/>
          </a:xfrm>
          <a:prstGeom prst="rect">
            <a:avLst/>
          </a:prstGeom>
        </p:spPr>
      </p:pic>
      <p:grpSp>
        <p:nvGrpSpPr>
          <p:cNvPr id="11" name="组合 11">
            <a:extLst>
              <a:ext uri="{FF2B5EF4-FFF2-40B4-BE49-F238E27FC236}">
                <a16:creationId xmlns:a16="http://schemas.microsoft.com/office/drawing/2014/main" id="{74B83780-6A0D-408C-9F1D-54561B986528}"/>
              </a:ext>
            </a:extLst>
          </p:cNvPr>
          <p:cNvGrpSpPr/>
          <p:nvPr/>
        </p:nvGrpSpPr>
        <p:grpSpPr>
          <a:xfrm>
            <a:off x="-886616" y="3953552"/>
            <a:ext cx="11215117" cy="1189948"/>
            <a:chOff x="-827607" y="5028734"/>
            <a:chExt cx="12863333" cy="1829266"/>
          </a:xfrm>
        </p:grpSpPr>
        <p:pic>
          <p:nvPicPr>
            <p:cNvPr id="12" name="图片 10">
              <a:extLst>
                <a:ext uri="{FF2B5EF4-FFF2-40B4-BE49-F238E27FC236}">
                  <a16:creationId xmlns:a16="http://schemas.microsoft.com/office/drawing/2014/main" id="{9DFA70C2-6A8D-404E-9D9F-274AC26F4B9D}"/>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3" name="图片 9">
              <a:extLst>
                <a:ext uri="{FF2B5EF4-FFF2-40B4-BE49-F238E27FC236}">
                  <a16:creationId xmlns:a16="http://schemas.microsoft.com/office/drawing/2014/main" id="{D7496AEE-BBA4-491D-A3D7-378BA824C3E7}"/>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Tree>
    <p:extLst>
      <p:ext uri="{BB962C8B-B14F-4D97-AF65-F5344CB8AC3E}">
        <p14:creationId xmlns:p14="http://schemas.microsoft.com/office/powerpoint/2010/main" val="1129052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6" presetClass="exit" presetSubtype="42" fill="hold" nodeType="clickEffect">
                                  <p:stCondLst>
                                    <p:cond delay="0"/>
                                  </p:stCondLst>
                                  <p:childTnLst>
                                    <p:animEffect transition="out" filter="barn(out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xit" presetSubtype="42" fill="hold" nodeType="clickEffect">
                                  <p:stCondLst>
                                    <p:cond delay="0"/>
                                  </p:stCondLst>
                                  <p:childTnLst>
                                    <p:animEffect transition="out" filter="barn(outHorizontal)">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59">
            <a:extLst>
              <a:ext uri="{FF2B5EF4-FFF2-40B4-BE49-F238E27FC236}">
                <a16:creationId xmlns:a16="http://schemas.microsoft.com/office/drawing/2014/main" id="{4C39152F-4CD3-4DC3-83E2-14831632C576}"/>
              </a:ext>
            </a:extLst>
          </p:cNvPr>
          <p:cNvGrpSpPr>
            <a:grpSpLocks/>
          </p:cNvGrpSpPr>
          <p:nvPr/>
        </p:nvGrpSpPr>
        <p:grpSpPr bwMode="auto">
          <a:xfrm>
            <a:off x="2803101" y="2058984"/>
            <a:ext cx="1701613" cy="1520579"/>
            <a:chOff x="1274760" y="2786058"/>
            <a:chExt cx="1935848" cy="1751017"/>
          </a:xfrm>
        </p:grpSpPr>
        <p:grpSp>
          <p:nvGrpSpPr>
            <p:cNvPr id="122" name="Group 6">
              <a:extLst>
                <a:ext uri="{FF2B5EF4-FFF2-40B4-BE49-F238E27FC236}">
                  <a16:creationId xmlns:a16="http://schemas.microsoft.com/office/drawing/2014/main" id="{F4A6051F-0A09-492C-8F43-F6367CC1FD39}"/>
                </a:ext>
              </a:extLst>
            </p:cNvPr>
            <p:cNvGrpSpPr>
              <a:grpSpLocks/>
            </p:cNvGrpSpPr>
            <p:nvPr/>
          </p:nvGrpSpPr>
          <p:grpSpPr bwMode="auto">
            <a:xfrm>
              <a:off x="1295400" y="2786058"/>
              <a:ext cx="1753450" cy="1751017"/>
              <a:chOff x="1823" y="2371"/>
              <a:chExt cx="1801" cy="1801"/>
            </a:xfrm>
          </p:grpSpPr>
          <p:sp>
            <p:nvSpPr>
              <p:cNvPr id="124" name="Oval 7">
                <a:extLst>
                  <a:ext uri="{FF2B5EF4-FFF2-40B4-BE49-F238E27FC236}">
                    <a16:creationId xmlns:a16="http://schemas.microsoft.com/office/drawing/2014/main" id="{7266053C-8500-4A24-B8A7-97AE61293B67}"/>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25" name="Oval 8">
                <a:extLst>
                  <a:ext uri="{FF2B5EF4-FFF2-40B4-BE49-F238E27FC236}">
                    <a16:creationId xmlns:a16="http://schemas.microsoft.com/office/drawing/2014/main" id="{044C247D-6918-427D-A2C2-6D31010F30BF}"/>
                  </a:ext>
                </a:extLst>
              </p:cNvPr>
              <p:cNvSpPr>
                <a:spLocks noChangeArrowheads="1"/>
              </p:cNvSpPr>
              <p:nvPr/>
            </p:nvSpPr>
            <p:spPr bwMode="auto">
              <a:xfrm>
                <a:off x="1945" y="2493"/>
                <a:ext cx="1556" cy="1556"/>
              </a:xfrm>
              <a:prstGeom prst="ellipse">
                <a:avLst/>
              </a:prstGeom>
              <a:solidFill>
                <a:srgbClr val="FF66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3" name="Text Box 9">
                  <a:extLst>
                    <a:ext uri="{FF2B5EF4-FFF2-40B4-BE49-F238E27FC236}">
                      <a16:creationId xmlns:a16="http://schemas.microsoft.com/office/drawing/2014/main" id="{12035B67-471F-48CD-AEA3-E082F520FB66}"/>
                    </a:ext>
                  </a:extLst>
                </p:cNvPr>
                <p:cNvSpPr txBox="1">
                  <a:spLocks noChangeArrowheads="1"/>
                </p:cNvSpPr>
                <p:nvPr/>
              </p:nvSpPr>
              <p:spPr bwMode="auto">
                <a:xfrm>
                  <a:off x="1274760" y="3296953"/>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9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3" name="Text Box 9">
                  <a:extLst>
                    <a:ext uri="{FF2B5EF4-FFF2-40B4-BE49-F238E27FC236}">
                      <a16:creationId xmlns:a16="http://schemas.microsoft.com/office/drawing/2014/main" id="{12035B67-471F-48CD-AEA3-E082F520FB66}"/>
                    </a:ext>
                  </a:extLst>
                </p:cNvPr>
                <p:cNvSpPr txBox="1">
                  <a:spLocks noRot="1" noChangeAspect="1" noMove="1" noResize="1" noEditPoints="1" noAdjustHandles="1" noChangeArrowheads="1" noChangeShapeType="1" noTextEdit="1"/>
                </p:cNvSpPr>
                <p:nvPr/>
              </p:nvSpPr>
              <p:spPr bwMode="auto">
                <a:xfrm>
                  <a:off x="1274760" y="3296953"/>
                  <a:ext cx="1935848" cy="620153"/>
                </a:xfrm>
                <a:prstGeom prst="rect">
                  <a:avLst/>
                </a:prstGeom>
                <a:blipFill>
                  <a:blip r:embed="rId4"/>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26" name="组合 64">
            <a:extLst>
              <a:ext uri="{FF2B5EF4-FFF2-40B4-BE49-F238E27FC236}">
                <a16:creationId xmlns:a16="http://schemas.microsoft.com/office/drawing/2014/main" id="{9BEE3757-BDE0-4909-AF8B-EAC178E223EC}"/>
              </a:ext>
            </a:extLst>
          </p:cNvPr>
          <p:cNvGrpSpPr>
            <a:grpSpLocks/>
          </p:cNvGrpSpPr>
          <p:nvPr/>
        </p:nvGrpSpPr>
        <p:grpSpPr bwMode="auto">
          <a:xfrm>
            <a:off x="4468421" y="2058984"/>
            <a:ext cx="1701612" cy="1520579"/>
            <a:chOff x="1233472" y="2786058"/>
            <a:chExt cx="1935848" cy="1751017"/>
          </a:xfrm>
        </p:grpSpPr>
        <p:grpSp>
          <p:nvGrpSpPr>
            <p:cNvPr id="127" name="Group 6">
              <a:extLst>
                <a:ext uri="{FF2B5EF4-FFF2-40B4-BE49-F238E27FC236}">
                  <a16:creationId xmlns:a16="http://schemas.microsoft.com/office/drawing/2014/main" id="{3DBFDAFC-4FFA-4A0E-A965-626480CCD740}"/>
                </a:ext>
              </a:extLst>
            </p:cNvPr>
            <p:cNvGrpSpPr>
              <a:grpSpLocks/>
            </p:cNvGrpSpPr>
            <p:nvPr/>
          </p:nvGrpSpPr>
          <p:grpSpPr bwMode="auto">
            <a:xfrm>
              <a:off x="1295400" y="2786058"/>
              <a:ext cx="1753450" cy="1751017"/>
              <a:chOff x="1823" y="2371"/>
              <a:chExt cx="1801" cy="1801"/>
            </a:xfrm>
          </p:grpSpPr>
          <p:sp>
            <p:nvSpPr>
              <p:cNvPr id="129" name="Oval 7">
                <a:extLst>
                  <a:ext uri="{FF2B5EF4-FFF2-40B4-BE49-F238E27FC236}">
                    <a16:creationId xmlns:a16="http://schemas.microsoft.com/office/drawing/2014/main" id="{42C64A7F-745A-45C1-BAAA-B458EB1EFD3C}"/>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0" name="Oval 8">
                <a:extLst>
                  <a:ext uri="{FF2B5EF4-FFF2-40B4-BE49-F238E27FC236}">
                    <a16:creationId xmlns:a16="http://schemas.microsoft.com/office/drawing/2014/main" id="{9FADD824-BCDD-4215-BCF0-EDC9854E75A0}"/>
                  </a:ext>
                </a:extLst>
              </p:cNvPr>
              <p:cNvSpPr>
                <a:spLocks noChangeArrowheads="1"/>
              </p:cNvSpPr>
              <p:nvPr/>
            </p:nvSpPr>
            <p:spPr bwMode="auto">
              <a:xfrm>
                <a:off x="1945" y="2493"/>
                <a:ext cx="1556" cy="1556"/>
              </a:xfrm>
              <a:prstGeom prst="ellipse">
                <a:avLst/>
              </a:prstGeom>
              <a:solidFill>
                <a:srgbClr val="92D05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8" name="Text Box 9">
                  <a:extLst>
                    <a:ext uri="{FF2B5EF4-FFF2-40B4-BE49-F238E27FC236}">
                      <a16:creationId xmlns:a16="http://schemas.microsoft.com/office/drawing/2014/main" id="{4F711EF6-D90F-4FF5-9507-7ECC755B795C}"/>
                    </a:ext>
                  </a:extLst>
                </p:cNvPr>
                <p:cNvSpPr txBox="1">
                  <a:spLocks noChangeArrowheads="1"/>
                </p:cNvSpPr>
                <p:nvPr/>
              </p:nvSpPr>
              <p:spPr bwMode="auto">
                <a:xfrm>
                  <a:off x="1233472" y="3296771"/>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27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8" name="Text Box 9">
                  <a:extLst>
                    <a:ext uri="{FF2B5EF4-FFF2-40B4-BE49-F238E27FC236}">
                      <a16:creationId xmlns:a16="http://schemas.microsoft.com/office/drawing/2014/main" id="{4F711EF6-D90F-4FF5-9507-7ECC755B795C}"/>
                    </a:ext>
                  </a:extLst>
                </p:cNvPr>
                <p:cNvSpPr txBox="1">
                  <a:spLocks noRot="1" noChangeAspect="1" noMove="1" noResize="1" noEditPoints="1" noAdjustHandles="1" noChangeArrowheads="1" noChangeShapeType="1" noTextEdit="1"/>
                </p:cNvSpPr>
                <p:nvPr/>
              </p:nvSpPr>
              <p:spPr bwMode="auto">
                <a:xfrm>
                  <a:off x="1233472" y="3296771"/>
                  <a:ext cx="1935848" cy="620153"/>
                </a:xfrm>
                <a:prstGeom prst="rect">
                  <a:avLst/>
                </a:prstGeom>
                <a:blipFill>
                  <a:blip r:embed="rId5"/>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1" name="组合 69">
            <a:extLst>
              <a:ext uri="{FF2B5EF4-FFF2-40B4-BE49-F238E27FC236}">
                <a16:creationId xmlns:a16="http://schemas.microsoft.com/office/drawing/2014/main" id="{FB04F0C6-8446-4C9E-AFCA-F1B44ABF145E}"/>
              </a:ext>
            </a:extLst>
          </p:cNvPr>
          <p:cNvGrpSpPr>
            <a:grpSpLocks/>
          </p:cNvGrpSpPr>
          <p:nvPr/>
        </p:nvGrpSpPr>
        <p:grpSpPr bwMode="auto">
          <a:xfrm>
            <a:off x="6188175" y="2058984"/>
            <a:ext cx="1701613" cy="1520579"/>
            <a:chOff x="1235053" y="2786058"/>
            <a:chExt cx="1935848" cy="1751017"/>
          </a:xfrm>
        </p:grpSpPr>
        <p:grpSp>
          <p:nvGrpSpPr>
            <p:cNvPr id="132" name="Group 6">
              <a:extLst>
                <a:ext uri="{FF2B5EF4-FFF2-40B4-BE49-F238E27FC236}">
                  <a16:creationId xmlns:a16="http://schemas.microsoft.com/office/drawing/2014/main" id="{716EA328-AFCE-4CCD-AEB6-A88D3EBA7AF2}"/>
                </a:ext>
              </a:extLst>
            </p:cNvPr>
            <p:cNvGrpSpPr>
              <a:grpSpLocks/>
            </p:cNvGrpSpPr>
            <p:nvPr/>
          </p:nvGrpSpPr>
          <p:grpSpPr bwMode="auto">
            <a:xfrm>
              <a:off x="1295400" y="2786058"/>
              <a:ext cx="1753450" cy="1751017"/>
              <a:chOff x="1823" y="2371"/>
              <a:chExt cx="1801" cy="1801"/>
            </a:xfrm>
          </p:grpSpPr>
          <p:sp>
            <p:nvSpPr>
              <p:cNvPr id="134" name="Oval 7">
                <a:extLst>
                  <a:ext uri="{FF2B5EF4-FFF2-40B4-BE49-F238E27FC236}">
                    <a16:creationId xmlns:a16="http://schemas.microsoft.com/office/drawing/2014/main" id="{F61AD2D0-B96D-4F1C-A542-75DEFAB560C1}"/>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5" name="Oval 8">
                <a:extLst>
                  <a:ext uri="{FF2B5EF4-FFF2-40B4-BE49-F238E27FC236}">
                    <a16:creationId xmlns:a16="http://schemas.microsoft.com/office/drawing/2014/main" id="{B52BF5AD-451A-4296-A2B4-BEF547E8B2F7}"/>
                  </a:ext>
                </a:extLst>
              </p:cNvPr>
              <p:cNvSpPr>
                <a:spLocks noChangeArrowheads="1"/>
              </p:cNvSpPr>
              <p:nvPr/>
            </p:nvSpPr>
            <p:spPr bwMode="auto">
              <a:xfrm>
                <a:off x="1945" y="2493"/>
                <a:ext cx="1556" cy="1556"/>
              </a:xfrm>
              <a:prstGeom prst="ellipse">
                <a:avLst/>
              </a:prstGeom>
              <a:solidFill>
                <a:srgbClr val="00B0F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3" name="Text Box 9">
                  <a:extLst>
                    <a:ext uri="{FF2B5EF4-FFF2-40B4-BE49-F238E27FC236}">
                      <a16:creationId xmlns:a16="http://schemas.microsoft.com/office/drawing/2014/main" id="{50F7AA82-9830-48C7-997D-84F32F6A132E}"/>
                    </a:ext>
                  </a:extLst>
                </p:cNvPr>
                <p:cNvSpPr txBox="1">
                  <a:spLocks noChangeArrowheads="1"/>
                </p:cNvSpPr>
                <p:nvPr/>
              </p:nvSpPr>
              <p:spPr bwMode="auto">
                <a:xfrm>
                  <a:off x="1235053" y="329677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4,5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3" name="Text Box 9">
                  <a:extLst>
                    <a:ext uri="{FF2B5EF4-FFF2-40B4-BE49-F238E27FC236}">
                      <a16:creationId xmlns:a16="http://schemas.microsoft.com/office/drawing/2014/main" id="{50F7AA82-9830-48C7-997D-84F32F6A132E}"/>
                    </a:ext>
                  </a:extLst>
                </p:cNvPr>
                <p:cNvSpPr txBox="1">
                  <a:spLocks noRot="1" noChangeAspect="1" noMove="1" noResize="1" noEditPoints="1" noAdjustHandles="1" noChangeArrowheads="1" noChangeShapeType="1" noTextEdit="1"/>
                </p:cNvSpPr>
                <p:nvPr/>
              </p:nvSpPr>
              <p:spPr bwMode="auto">
                <a:xfrm>
                  <a:off x="1235053" y="3296770"/>
                  <a:ext cx="1935848" cy="620153"/>
                </a:xfrm>
                <a:prstGeom prst="rect">
                  <a:avLst/>
                </a:prstGeom>
                <a:blipFill>
                  <a:blip r:embed="rId6"/>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6" name="组合 40">
            <a:extLst>
              <a:ext uri="{FF2B5EF4-FFF2-40B4-BE49-F238E27FC236}">
                <a16:creationId xmlns:a16="http://schemas.microsoft.com/office/drawing/2014/main" id="{EAD16FB7-BFE3-4683-B6FB-B8D4ECBF8CB0}"/>
              </a:ext>
            </a:extLst>
          </p:cNvPr>
          <p:cNvGrpSpPr>
            <a:grpSpLocks/>
          </p:cNvGrpSpPr>
          <p:nvPr/>
        </p:nvGrpSpPr>
        <p:grpSpPr bwMode="auto">
          <a:xfrm>
            <a:off x="1134897" y="2058984"/>
            <a:ext cx="1701613" cy="1520579"/>
            <a:chOff x="1269789" y="2786058"/>
            <a:chExt cx="1935848" cy="1751017"/>
          </a:xfrm>
        </p:grpSpPr>
        <p:grpSp>
          <p:nvGrpSpPr>
            <p:cNvPr id="137" name="Group 6">
              <a:extLst>
                <a:ext uri="{FF2B5EF4-FFF2-40B4-BE49-F238E27FC236}">
                  <a16:creationId xmlns:a16="http://schemas.microsoft.com/office/drawing/2014/main" id="{72BD8E1B-9211-4BA5-90A9-4139F5533BF6}"/>
                </a:ext>
              </a:extLst>
            </p:cNvPr>
            <p:cNvGrpSpPr>
              <a:grpSpLocks/>
            </p:cNvGrpSpPr>
            <p:nvPr/>
          </p:nvGrpSpPr>
          <p:grpSpPr bwMode="auto">
            <a:xfrm>
              <a:off x="1295400" y="2786058"/>
              <a:ext cx="1753450" cy="1751017"/>
              <a:chOff x="1823" y="2371"/>
              <a:chExt cx="1801" cy="1801"/>
            </a:xfrm>
          </p:grpSpPr>
          <p:sp>
            <p:nvSpPr>
              <p:cNvPr id="139" name="Oval 7">
                <a:extLst>
                  <a:ext uri="{FF2B5EF4-FFF2-40B4-BE49-F238E27FC236}">
                    <a16:creationId xmlns:a16="http://schemas.microsoft.com/office/drawing/2014/main" id="{7D67A1AC-4B8C-45ED-8491-57259BF55B6E}"/>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40" name="Oval 8">
                <a:extLst>
                  <a:ext uri="{FF2B5EF4-FFF2-40B4-BE49-F238E27FC236}">
                    <a16:creationId xmlns:a16="http://schemas.microsoft.com/office/drawing/2014/main" id="{6AC5FC4F-8482-4E99-B714-FF3B1B57DA59}"/>
                  </a:ext>
                </a:extLst>
              </p:cNvPr>
              <p:cNvSpPr>
                <a:spLocks noChangeArrowheads="1"/>
              </p:cNvSpPr>
              <p:nvPr/>
            </p:nvSpPr>
            <p:spPr bwMode="auto">
              <a:xfrm>
                <a:off x="1946" y="2493"/>
                <a:ext cx="1556" cy="1556"/>
              </a:xfrm>
              <a:prstGeom prst="ellipse">
                <a:avLst/>
              </a:prstGeom>
              <a:solidFill>
                <a:srgbClr val="FF00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8" name="Text Box 9">
                  <a:extLst>
                    <a:ext uri="{FF2B5EF4-FFF2-40B4-BE49-F238E27FC236}">
                      <a16:creationId xmlns:a16="http://schemas.microsoft.com/office/drawing/2014/main" id="{F7CFD0DA-ECA5-4413-A29D-0BFF5BBD4DD9}"/>
                    </a:ext>
                  </a:extLst>
                </p:cNvPr>
                <p:cNvSpPr txBox="1">
                  <a:spLocks noChangeArrowheads="1"/>
                </p:cNvSpPr>
                <p:nvPr/>
              </p:nvSpPr>
              <p:spPr bwMode="auto">
                <a:xfrm>
                  <a:off x="1269789" y="3297135"/>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lang="en-US" altLang="zh-CN"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18</a:t>
                  </a:r>
                  <a:r>
                    <a:rPr lang="zh-CN" altLang="en-US"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 </a:t>
                  </a:r>
                  <a14:m>
                    <m:oMath xmlns:m="http://schemas.openxmlformats.org/officeDocument/2006/math">
                      <m:sSup>
                        <m:sSupPr>
                          <m:ctrlPr>
                            <a:rPr lang="en-US" altLang="zh-CN" sz="2800" b="1" i="1" kern="0" smtClean="0">
                              <a:solidFill>
                                <a:prstClr val="white"/>
                              </a:solidFill>
                              <a:latin typeface="Cambria Math" panose="02040503050406030204" pitchFamily="18" charset="0"/>
                              <a:ea typeface="印品黑体" panose="00000500000000000000" pitchFamily="2" charset="-122"/>
                            </a:rPr>
                          </m:ctrlPr>
                        </m:sSupPr>
                        <m:e>
                          <m:r>
                            <a:rPr lang="en-US" altLang="zh-CN" sz="2800" b="1" i="0" kern="0" smtClean="0">
                              <a:solidFill>
                                <a:prstClr val="white"/>
                              </a:solidFill>
                              <a:latin typeface="Cambria Math" panose="02040503050406030204" pitchFamily="18" charset="0"/>
                              <a:ea typeface="印品黑体" panose="00000500000000000000" pitchFamily="2" charset="-122"/>
                            </a:rPr>
                            <m:t>𝐜𝐦</m:t>
                          </m:r>
                        </m:e>
                        <m:sup>
                          <m:r>
                            <a:rPr lang="en-US" altLang="zh-CN" sz="2800" b="1" i="0" kern="0" smtClean="0">
                              <a:solidFill>
                                <a:prstClr val="white"/>
                              </a:solidFill>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8" name="Text Box 9">
                  <a:extLst>
                    <a:ext uri="{FF2B5EF4-FFF2-40B4-BE49-F238E27FC236}">
                      <a16:creationId xmlns:a16="http://schemas.microsoft.com/office/drawing/2014/main" id="{F7CFD0DA-ECA5-4413-A29D-0BFF5BBD4DD9}"/>
                    </a:ext>
                  </a:extLst>
                </p:cNvPr>
                <p:cNvSpPr txBox="1">
                  <a:spLocks noRot="1" noChangeAspect="1" noMove="1" noResize="1" noEditPoints="1" noAdjustHandles="1" noChangeArrowheads="1" noChangeShapeType="1" noTextEdit="1"/>
                </p:cNvSpPr>
                <p:nvPr/>
              </p:nvSpPr>
              <p:spPr bwMode="auto">
                <a:xfrm>
                  <a:off x="1269789" y="3297135"/>
                  <a:ext cx="1935848" cy="620153"/>
                </a:xfrm>
                <a:prstGeom prst="rect">
                  <a:avLst/>
                </a:prstGeom>
                <a:blipFill>
                  <a:blip r:embed="rId7"/>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BAE034B-BFD9-4A9B-8988-482D43C58355}"/>
              </a:ext>
            </a:extLst>
          </p:cNvPr>
          <p:cNvSpPr txBox="1"/>
          <p:nvPr/>
        </p:nvSpPr>
        <p:spPr>
          <a:xfrm>
            <a:off x="791851" y="689448"/>
            <a:ext cx="8041064"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1: Tính diện tích xung quanh hình hộp chữ nhật có:</a:t>
            </a:r>
          </a:p>
          <a:p>
            <a:r>
              <a:rPr lang="en-US" sz="2400" b="1">
                <a:latin typeface="Times New Roman" panose="02020603050405020304" pitchFamily="18" charset="0"/>
                <a:cs typeface="Times New Roman" panose="02020603050405020304" pitchFamily="18" charset="0"/>
              </a:rPr>
              <a:t>Chiều dài 3 cm; chiều rộng 1,5 cm; chiều cao 2 cm. </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9"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5" name="Picture 6" descr="Káº¿t quáº£ hÃ¬nh áº£nh cho right wrong tick icon">
            <a:extLst>
              <a:ext uri="{FF2B5EF4-FFF2-40B4-BE49-F238E27FC236}">
                <a16:creationId xmlns:a16="http://schemas.microsoft.com/office/drawing/2014/main" id="{F5094699-0E06-497F-A827-4AE0FF532E3A}"/>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789258" y="3579563"/>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descr="Káº¿t quáº£ hÃ¬nh áº£nh cho right wrong tick icon">
            <a:extLst>
              <a:ext uri="{FF2B5EF4-FFF2-40B4-BE49-F238E27FC236}">
                <a16:creationId xmlns:a16="http://schemas.microsoft.com/office/drawing/2014/main" id="{1C894940-4800-49D4-9733-8184EFEC8E0C}"/>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10452" y="3572639"/>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6" descr="Káº¿t quáº£ hÃ¬nh áº£nh cho right wrong tick icon">
            <a:extLst>
              <a:ext uri="{FF2B5EF4-FFF2-40B4-BE49-F238E27FC236}">
                <a16:creationId xmlns:a16="http://schemas.microsoft.com/office/drawing/2014/main" id="{DC489F7D-D1DE-4694-A7BC-B17D51CF93D3}"/>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68319" y="3587204"/>
            <a:ext cx="538239" cy="54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3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5" presetClass="entr" presetSubtype="0"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1000" fill="hold"/>
                                        <p:tgtEl>
                                          <p:spTgt spid="136"/>
                                        </p:tgtEl>
                                        <p:attrNameLst>
                                          <p:attrName>ppt_w</p:attrName>
                                        </p:attrNameLst>
                                      </p:cBhvr>
                                      <p:tavLst>
                                        <p:tav tm="0">
                                          <p:val>
                                            <p:fltVal val="0"/>
                                          </p:val>
                                        </p:tav>
                                        <p:tav tm="100000">
                                          <p:val>
                                            <p:strVal val="#ppt_w"/>
                                          </p:val>
                                        </p:tav>
                                      </p:tavLst>
                                    </p:anim>
                                    <p:anim calcmode="lin" valueType="num">
                                      <p:cBhvr>
                                        <p:cTn id="17" dur="1000" fill="hold"/>
                                        <p:tgtEl>
                                          <p:spTgt spid="136"/>
                                        </p:tgtEl>
                                        <p:attrNameLst>
                                          <p:attrName>ppt_h</p:attrName>
                                        </p:attrNameLst>
                                      </p:cBhvr>
                                      <p:tavLst>
                                        <p:tav tm="0">
                                          <p:val>
                                            <p:fltVal val="0"/>
                                          </p:val>
                                        </p:tav>
                                        <p:tav tm="100000">
                                          <p:val>
                                            <p:strVal val="#ppt_h"/>
                                          </p:val>
                                        </p:tav>
                                      </p:tavLst>
                                    </p:anim>
                                    <p:anim calcmode="lin" valueType="num">
                                      <p:cBhvr>
                                        <p:cTn id="18" dur="1000" fill="hold"/>
                                        <p:tgtEl>
                                          <p:spTgt spid="13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6"/>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1000" fill="hold"/>
                                        <p:tgtEl>
                                          <p:spTgt spid="121"/>
                                        </p:tgtEl>
                                        <p:attrNameLst>
                                          <p:attrName>ppt_w</p:attrName>
                                        </p:attrNameLst>
                                      </p:cBhvr>
                                      <p:tavLst>
                                        <p:tav tm="0">
                                          <p:val>
                                            <p:fltVal val="0"/>
                                          </p:val>
                                        </p:tav>
                                        <p:tav tm="100000">
                                          <p:val>
                                            <p:strVal val="#ppt_w"/>
                                          </p:val>
                                        </p:tav>
                                      </p:tavLst>
                                    </p:anim>
                                    <p:anim calcmode="lin" valueType="num">
                                      <p:cBhvr>
                                        <p:cTn id="23" dur="1000" fill="hold"/>
                                        <p:tgtEl>
                                          <p:spTgt spid="121"/>
                                        </p:tgtEl>
                                        <p:attrNameLst>
                                          <p:attrName>ppt_h</p:attrName>
                                        </p:attrNameLst>
                                      </p:cBhvr>
                                      <p:tavLst>
                                        <p:tav tm="0">
                                          <p:val>
                                            <p:fltVal val="0"/>
                                          </p:val>
                                        </p:tav>
                                        <p:tav tm="100000">
                                          <p:val>
                                            <p:strVal val="#ppt_h"/>
                                          </p:val>
                                        </p:tav>
                                      </p:tavLst>
                                    </p:anim>
                                    <p:anim calcmode="lin" valueType="num">
                                      <p:cBhvr>
                                        <p:cTn id="24" dur="1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1"/>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1000" fill="hold"/>
                                        <p:tgtEl>
                                          <p:spTgt spid="126"/>
                                        </p:tgtEl>
                                        <p:attrNameLst>
                                          <p:attrName>ppt_w</p:attrName>
                                        </p:attrNameLst>
                                      </p:cBhvr>
                                      <p:tavLst>
                                        <p:tav tm="0">
                                          <p:val>
                                            <p:fltVal val="0"/>
                                          </p:val>
                                        </p:tav>
                                        <p:tav tm="100000">
                                          <p:val>
                                            <p:strVal val="#ppt_w"/>
                                          </p:val>
                                        </p:tav>
                                      </p:tavLst>
                                    </p:anim>
                                    <p:anim calcmode="lin" valueType="num">
                                      <p:cBhvr>
                                        <p:cTn id="29" dur="1000" fill="hold"/>
                                        <p:tgtEl>
                                          <p:spTgt spid="126"/>
                                        </p:tgtEl>
                                        <p:attrNameLst>
                                          <p:attrName>ppt_h</p:attrName>
                                        </p:attrNameLst>
                                      </p:cBhvr>
                                      <p:tavLst>
                                        <p:tav tm="0">
                                          <p:val>
                                            <p:fltVal val="0"/>
                                          </p:val>
                                        </p:tav>
                                        <p:tav tm="100000">
                                          <p:val>
                                            <p:strVal val="#ppt_h"/>
                                          </p:val>
                                        </p:tav>
                                      </p:tavLst>
                                    </p:anim>
                                    <p:anim calcmode="lin" valueType="num">
                                      <p:cBhvr>
                                        <p:cTn id="30" dur="1000" fill="hold"/>
                                        <p:tgtEl>
                                          <p:spTgt spid="1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6"/>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1000" fill="hold"/>
                                        <p:tgtEl>
                                          <p:spTgt spid="131"/>
                                        </p:tgtEl>
                                        <p:attrNameLst>
                                          <p:attrName>ppt_w</p:attrName>
                                        </p:attrNameLst>
                                      </p:cBhvr>
                                      <p:tavLst>
                                        <p:tav tm="0">
                                          <p:val>
                                            <p:fltVal val="0"/>
                                          </p:val>
                                        </p:tav>
                                        <p:tav tm="100000">
                                          <p:val>
                                            <p:strVal val="#ppt_w"/>
                                          </p:val>
                                        </p:tav>
                                      </p:tavLst>
                                    </p:anim>
                                    <p:anim calcmode="lin" valueType="num">
                                      <p:cBhvr>
                                        <p:cTn id="35" dur="1000" fill="hold"/>
                                        <p:tgtEl>
                                          <p:spTgt spid="131"/>
                                        </p:tgtEl>
                                        <p:attrNameLst>
                                          <p:attrName>ppt_h</p:attrName>
                                        </p:attrNameLst>
                                      </p:cBhvr>
                                      <p:tavLst>
                                        <p:tav tm="0">
                                          <p:val>
                                            <p:fltVal val="0"/>
                                          </p:val>
                                        </p:tav>
                                        <p:tav tm="100000">
                                          <p:val>
                                            <p:strVal val="#ppt_h"/>
                                          </p:val>
                                        </p:tav>
                                      </p:tavLst>
                                    </p:anim>
                                    <p:anim calcmode="lin" valueType="num">
                                      <p:cBhvr>
                                        <p:cTn id="36" dur="1000" fill="hold"/>
                                        <p:tgtEl>
                                          <p:spTgt spid="13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2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sai-www_nhacchuongvui_com.wav"/>
                                        </p:tgtEl>
                                      </p:cMediaNode>
                                    </p:audio>
                                  </p:subTnLst>
                                </p:cTn>
                              </p:par>
                            </p:childTnLst>
                          </p:cTn>
                        </p:par>
                        <p:par>
                          <p:cTn id="43" fill="hold">
                            <p:stCondLst>
                              <p:cond delay="0"/>
                            </p:stCondLst>
                            <p:childTnLst>
                              <p:par>
                                <p:cTn id="44" presetID="10" presetClass="exit" presetSubtype="0" fill="hold" nodeType="afterEffect">
                                  <p:stCondLst>
                                    <p:cond delay="500"/>
                                  </p:stCondLst>
                                  <p:childTnLst>
                                    <p:animEffect transition="out" filter="fad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47" restart="whenNotActive" fill="hold" evtFilter="cancelBubble" nodeType="interactiveSeq">
                <p:stCondLst>
                  <p:cond evt="onClick" delay="0">
                    <p:tgtEl>
                      <p:spTgt spid="12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Am-thanh-tra-loi-sai-www_nhacchuongvui_com.wav"/>
                                        </p:tgtEl>
                                      </p:cMediaNode>
                                    </p:audio>
                                  </p:subTnLst>
                                </p:cTn>
                              </p:par>
                            </p:childTnLst>
                          </p:cTn>
                        </p:par>
                        <p:par>
                          <p:cTn id="52" fill="hold">
                            <p:stCondLst>
                              <p:cond delay="0"/>
                            </p:stCondLst>
                            <p:childTnLst>
                              <p:par>
                                <p:cTn id="53" presetID="10" presetClass="exit" presetSubtype="0" fill="hold" nodeType="afterEffect">
                                  <p:stCondLst>
                                    <p:cond delay="500"/>
                                  </p:stCondLst>
                                  <p:childTnLst>
                                    <p:animEffect transition="out" filter="fade">
                                      <p:cBhvr>
                                        <p:cTn id="54" dur="500"/>
                                        <p:tgtEl>
                                          <p:spTgt spid="147"/>
                                        </p:tgtEl>
                                      </p:cBhvr>
                                    </p:animEffect>
                                    <p:set>
                                      <p:cBhvr>
                                        <p:cTn id="55"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56" restart="whenNotActive" fill="hold" evtFilter="cancelBubble" nodeType="interactiveSeq">
                <p:stCondLst>
                  <p:cond evt="onClick" delay="0">
                    <p:tgtEl>
                      <p:spTgt spid="131"/>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Am-thanh-tra-loi-sai-www_nhacchuongvui_com.wav"/>
                                        </p:tgtEl>
                                      </p:cMediaNode>
                                    </p:audio>
                                  </p:subTnLst>
                                </p:cTn>
                              </p:par>
                            </p:childTnLst>
                          </p:cTn>
                        </p:par>
                        <p:par>
                          <p:cTn id="61" fill="hold">
                            <p:stCondLst>
                              <p:cond delay="0"/>
                            </p:stCondLst>
                            <p:childTnLst>
                              <p:par>
                                <p:cTn id="62" presetID="10" presetClass="exit" presetSubtype="0" fill="hold" nodeType="afterEffect">
                                  <p:stCondLst>
                                    <p:cond delay="500"/>
                                  </p:stCondLst>
                                  <p:childTnLst>
                                    <p:animEffect transition="out" filter="fade">
                                      <p:cBhvr>
                                        <p:cTn id="63" dur="500"/>
                                        <p:tgtEl>
                                          <p:spTgt spid="145"/>
                                        </p:tgtEl>
                                      </p:cBhvr>
                                    </p:animEffect>
                                    <p:set>
                                      <p:cBhvr>
                                        <p:cTn id="64"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65" restart="whenNotActive" fill="hold" evtFilter="cancelBubble" nodeType="interactiveSeq">
                <p:stCondLst>
                  <p:cond evt="onClick" delay="0">
                    <p:tgtEl>
                      <p:spTgt spid="13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21"/>
                                        </p:tgtEl>
                                      </p:cBhvr>
                                    </p:animEffect>
                                    <p:anim calcmode="lin" valueType="num">
                                      <p:cBhvr>
                                        <p:cTn id="70" dur="1000"/>
                                        <p:tgtEl>
                                          <p:spTgt spid="121"/>
                                        </p:tgtEl>
                                        <p:attrNameLst>
                                          <p:attrName>ppt_x</p:attrName>
                                        </p:attrNameLst>
                                      </p:cBhvr>
                                      <p:tavLst>
                                        <p:tav tm="0">
                                          <p:val>
                                            <p:strVal val="ppt_x"/>
                                          </p:val>
                                        </p:tav>
                                        <p:tav tm="100000">
                                          <p:val>
                                            <p:strVal val="ppt_x"/>
                                          </p:val>
                                        </p:tav>
                                      </p:tavLst>
                                    </p:anim>
                                    <p:anim calcmode="lin" valueType="num">
                                      <p:cBhvr>
                                        <p:cTn id="71" dur="1000"/>
                                        <p:tgtEl>
                                          <p:spTgt spid="121"/>
                                        </p:tgtEl>
                                        <p:attrNameLst>
                                          <p:attrName>ppt_y</p:attrName>
                                        </p:attrNameLst>
                                      </p:cBhvr>
                                      <p:tavLst>
                                        <p:tav tm="0">
                                          <p:val>
                                            <p:strVal val="ppt_y"/>
                                          </p:val>
                                        </p:tav>
                                        <p:tav tm="100000">
                                          <p:val>
                                            <p:strVal val="ppt_y+.1"/>
                                          </p:val>
                                        </p:tav>
                                      </p:tavLst>
                                    </p:anim>
                                    <p:set>
                                      <p:cBhvr>
                                        <p:cTn id="72" dur="1" fill="hold">
                                          <p:stCondLst>
                                            <p:cond delay="999"/>
                                          </p:stCondLst>
                                        </p:cTn>
                                        <p:tgtEl>
                                          <p:spTgt spid="121"/>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126"/>
                                        </p:tgtEl>
                                      </p:cBhvr>
                                    </p:animEffect>
                                    <p:anim calcmode="lin" valueType="num">
                                      <p:cBhvr>
                                        <p:cTn id="75" dur="1000"/>
                                        <p:tgtEl>
                                          <p:spTgt spid="126"/>
                                        </p:tgtEl>
                                        <p:attrNameLst>
                                          <p:attrName>ppt_x</p:attrName>
                                        </p:attrNameLst>
                                      </p:cBhvr>
                                      <p:tavLst>
                                        <p:tav tm="0">
                                          <p:val>
                                            <p:strVal val="ppt_x"/>
                                          </p:val>
                                        </p:tav>
                                        <p:tav tm="100000">
                                          <p:val>
                                            <p:strVal val="ppt_x"/>
                                          </p:val>
                                        </p:tav>
                                      </p:tavLst>
                                    </p:anim>
                                    <p:anim calcmode="lin" valueType="num">
                                      <p:cBhvr>
                                        <p:cTn id="76" dur="1000"/>
                                        <p:tgtEl>
                                          <p:spTgt spid="126"/>
                                        </p:tgtEl>
                                        <p:attrNameLst>
                                          <p:attrName>ppt_y</p:attrName>
                                        </p:attrNameLst>
                                      </p:cBhvr>
                                      <p:tavLst>
                                        <p:tav tm="0">
                                          <p:val>
                                            <p:strVal val="ppt_y"/>
                                          </p:val>
                                        </p:tav>
                                        <p:tav tm="100000">
                                          <p:val>
                                            <p:strVal val="ppt_y+.1"/>
                                          </p:val>
                                        </p:tav>
                                      </p:tavLst>
                                    </p:anim>
                                    <p:set>
                                      <p:cBhvr>
                                        <p:cTn id="77" dur="1" fill="hold">
                                          <p:stCondLst>
                                            <p:cond delay="999"/>
                                          </p:stCondLst>
                                        </p:cTn>
                                        <p:tgtEl>
                                          <p:spTgt spid="126"/>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31"/>
                                        </p:tgtEl>
                                      </p:cBhvr>
                                    </p:animEffect>
                                    <p:anim calcmode="lin" valueType="num">
                                      <p:cBhvr>
                                        <p:cTn id="80" dur="1000"/>
                                        <p:tgtEl>
                                          <p:spTgt spid="131"/>
                                        </p:tgtEl>
                                        <p:attrNameLst>
                                          <p:attrName>ppt_x</p:attrName>
                                        </p:attrNameLst>
                                      </p:cBhvr>
                                      <p:tavLst>
                                        <p:tav tm="0">
                                          <p:val>
                                            <p:strVal val="ppt_x"/>
                                          </p:val>
                                        </p:tav>
                                        <p:tav tm="100000">
                                          <p:val>
                                            <p:strVal val="ppt_x"/>
                                          </p:val>
                                        </p:tav>
                                      </p:tavLst>
                                    </p:anim>
                                    <p:anim calcmode="lin" valueType="num">
                                      <p:cBhvr>
                                        <p:cTn id="81" dur="1000"/>
                                        <p:tgtEl>
                                          <p:spTgt spid="131"/>
                                        </p:tgtEl>
                                        <p:attrNameLst>
                                          <p:attrName>ppt_y</p:attrName>
                                        </p:attrNameLst>
                                      </p:cBhvr>
                                      <p:tavLst>
                                        <p:tav tm="0">
                                          <p:val>
                                            <p:strVal val="ppt_y"/>
                                          </p:val>
                                        </p:tav>
                                        <p:tav tm="100000">
                                          <p:val>
                                            <p:strVal val="ppt_y+.1"/>
                                          </p:val>
                                        </p:tav>
                                      </p:tavLst>
                                    </p:anim>
                                    <p:set>
                                      <p:cBhvr>
                                        <p:cTn id="82" dur="1" fill="hold">
                                          <p:stCondLst>
                                            <p:cond delay="9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childTnLst>
        </p:cTn>
      </p:par>
    </p:tnLst>
    <p:bldLst>
      <p:bldP spid="3" grpId="0"/>
    </p:bldLst>
  </p:timing>
  <p:extLst>
    <p:ext uri="{E180D4A7-C9FB-4DFB-919C-405C955672EB}">
      <p14:showEvtLst xmlns:p14="http://schemas.microsoft.com/office/powerpoint/2010/main">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AE034B-BFD9-4A9B-8988-482D43C58355}"/>
              </a:ext>
            </a:extLst>
          </p:cNvPr>
          <p:cNvSpPr txBox="1"/>
          <p:nvPr/>
        </p:nvSpPr>
        <p:spPr>
          <a:xfrm>
            <a:off x="791851" y="590580"/>
            <a:ext cx="8041064" cy="892552"/>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2: Phát biểu nào sau đây là đúng nhất:</a:t>
            </a:r>
          </a:p>
          <a:p>
            <a:r>
              <a:rPr lang="en-US" sz="2400" b="1">
                <a:solidFill>
                  <a:schemeClr val="accent2">
                    <a:lumMod val="75000"/>
                  </a:schemeClr>
                </a:solidFill>
                <a:latin typeface="Times New Roman" panose="02020603050405020304" pitchFamily="18" charset="0"/>
                <a:cs typeface="Times New Roman" panose="02020603050405020304" pitchFamily="18" charset="0"/>
              </a:rPr>
              <a:t>            </a:t>
            </a:r>
            <a:r>
              <a:rPr lang="en-US" sz="2800" b="1">
                <a:solidFill>
                  <a:schemeClr val="accent2">
                    <a:lumMod val="75000"/>
                  </a:schemeClr>
                </a:solidFill>
                <a:latin typeface="Times New Roman" panose="02020603050405020304" pitchFamily="18" charset="0"/>
                <a:cs typeface="Times New Roman" panose="02020603050405020304" pitchFamily="18" charset="0"/>
              </a:rPr>
              <a:t>Hình lập phương có:</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6"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7" name="组合 101">
            <a:extLst>
              <a:ext uri="{FF2B5EF4-FFF2-40B4-BE49-F238E27FC236}">
                <a16:creationId xmlns:a16="http://schemas.microsoft.com/office/drawing/2014/main" id="{FF4E99F1-6598-4750-B0ED-80DD05BF883C}"/>
              </a:ext>
            </a:extLst>
          </p:cNvPr>
          <p:cNvGrpSpPr/>
          <p:nvPr/>
        </p:nvGrpSpPr>
        <p:grpSpPr>
          <a:xfrm>
            <a:off x="791851" y="1330137"/>
            <a:ext cx="700552" cy="743524"/>
            <a:chOff x="2803652" y="1116161"/>
            <a:chExt cx="1241260" cy="1439861"/>
          </a:xfrm>
        </p:grpSpPr>
        <p:sp>
          <p:nvSpPr>
            <p:cNvPr id="28" name="六边形 102">
              <a:extLst>
                <a:ext uri="{FF2B5EF4-FFF2-40B4-BE49-F238E27FC236}">
                  <a16:creationId xmlns:a16="http://schemas.microsoft.com/office/drawing/2014/main" id="{F10FD5E3-A0A3-4EFE-A96F-6DA11C4F391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29" name="Title 3">
              <a:extLst>
                <a:ext uri="{FF2B5EF4-FFF2-40B4-BE49-F238E27FC236}">
                  <a16:creationId xmlns:a16="http://schemas.microsoft.com/office/drawing/2014/main" id="{35E969B4-0092-42AB-B3B1-1EF859E54A7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A</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 name="TextBox 1">
            <a:extLst>
              <a:ext uri="{FF2B5EF4-FFF2-40B4-BE49-F238E27FC236}">
                <a16:creationId xmlns:a16="http://schemas.microsoft.com/office/drawing/2014/main" id="{39DDDB2A-0FB7-4878-B6BE-07897084AA41}"/>
              </a:ext>
            </a:extLst>
          </p:cNvPr>
          <p:cNvSpPr txBox="1"/>
          <p:nvPr/>
        </p:nvSpPr>
        <p:spPr>
          <a:xfrm>
            <a:off x="1541136" y="1429218"/>
            <a:ext cx="6724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a:t>
            </a:r>
          </a:p>
        </p:txBody>
      </p:sp>
      <p:grpSp>
        <p:nvGrpSpPr>
          <p:cNvPr id="38" name="组合 101">
            <a:extLst>
              <a:ext uri="{FF2B5EF4-FFF2-40B4-BE49-F238E27FC236}">
                <a16:creationId xmlns:a16="http://schemas.microsoft.com/office/drawing/2014/main" id="{F3D9A4DC-D102-4C65-9ACF-1107E1CAC862}"/>
              </a:ext>
            </a:extLst>
          </p:cNvPr>
          <p:cNvGrpSpPr/>
          <p:nvPr/>
        </p:nvGrpSpPr>
        <p:grpSpPr>
          <a:xfrm>
            <a:off x="367091" y="1951158"/>
            <a:ext cx="700552" cy="743524"/>
            <a:chOff x="2803652" y="1116161"/>
            <a:chExt cx="1241260" cy="1439861"/>
          </a:xfrm>
        </p:grpSpPr>
        <p:sp>
          <p:nvSpPr>
            <p:cNvPr id="39" name="六边形 102">
              <a:extLst>
                <a:ext uri="{FF2B5EF4-FFF2-40B4-BE49-F238E27FC236}">
                  <a16:creationId xmlns:a16="http://schemas.microsoft.com/office/drawing/2014/main" id="{646838AF-8C0E-423E-A29B-29742DD8F4F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0" name="Title 3">
              <a:extLst>
                <a:ext uri="{FF2B5EF4-FFF2-40B4-BE49-F238E27FC236}">
                  <a16:creationId xmlns:a16="http://schemas.microsoft.com/office/drawing/2014/main" id="{344041B4-60C4-477B-B571-96C4CC57A67D}"/>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B</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1" name="TextBox 40">
            <a:extLst>
              <a:ext uri="{FF2B5EF4-FFF2-40B4-BE49-F238E27FC236}">
                <a16:creationId xmlns:a16="http://schemas.microsoft.com/office/drawing/2014/main" id="{DFE25296-7D06-4586-AC25-4F030FE4EEA7}"/>
              </a:ext>
            </a:extLst>
          </p:cNvPr>
          <p:cNvSpPr txBox="1"/>
          <p:nvPr/>
        </p:nvSpPr>
        <p:spPr>
          <a:xfrm>
            <a:off x="1153707" y="2108212"/>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 bằng nhau.</a:t>
            </a:r>
          </a:p>
        </p:txBody>
      </p:sp>
      <p:grpSp>
        <p:nvGrpSpPr>
          <p:cNvPr id="42" name="组合 101">
            <a:extLst>
              <a:ext uri="{FF2B5EF4-FFF2-40B4-BE49-F238E27FC236}">
                <a16:creationId xmlns:a16="http://schemas.microsoft.com/office/drawing/2014/main" id="{4836C37B-530D-4C37-B980-41D8301B71DF}"/>
              </a:ext>
            </a:extLst>
          </p:cNvPr>
          <p:cNvGrpSpPr/>
          <p:nvPr/>
        </p:nvGrpSpPr>
        <p:grpSpPr>
          <a:xfrm>
            <a:off x="760399" y="2635258"/>
            <a:ext cx="700552" cy="743524"/>
            <a:chOff x="2803652" y="1116161"/>
            <a:chExt cx="1241260" cy="1439861"/>
          </a:xfrm>
        </p:grpSpPr>
        <p:sp>
          <p:nvSpPr>
            <p:cNvPr id="43" name="六边形 102">
              <a:extLst>
                <a:ext uri="{FF2B5EF4-FFF2-40B4-BE49-F238E27FC236}">
                  <a16:creationId xmlns:a16="http://schemas.microsoft.com/office/drawing/2014/main" id="{F84CD5FF-2E86-4270-9BAE-CD0F0894E939}"/>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4" name="Title 3">
              <a:extLst>
                <a:ext uri="{FF2B5EF4-FFF2-40B4-BE49-F238E27FC236}">
                  <a16:creationId xmlns:a16="http://schemas.microsoft.com/office/drawing/2014/main" id="{1D9D4461-E28B-4E10-933D-B3189665BEC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lang="en-US" sz="3600" b="1">
                  <a:solidFill>
                    <a:srgbClr val="FF0000"/>
                  </a:solidFill>
                  <a:effectLst>
                    <a:innerShdw blurRad="63500" dist="50800" dir="13500000">
                      <a:prstClr val="black">
                        <a:alpha val="50000"/>
                      </a:prstClr>
                    </a:innerShdw>
                  </a:effectLst>
                  <a:latin typeface="Times New Roman" panose="02020603050405020304" pitchFamily="18" charset="0"/>
                  <a:ea typeface="印品黑体" panose="00000500000000000000" pitchFamily="2" charset="-122"/>
                  <a:cs typeface="Times New Roman" panose="02020603050405020304" pitchFamily="18" charset="0"/>
                </a:rPr>
                <a:t>C</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5" name="TextBox 44">
            <a:extLst>
              <a:ext uri="{FF2B5EF4-FFF2-40B4-BE49-F238E27FC236}">
                <a16:creationId xmlns:a16="http://schemas.microsoft.com/office/drawing/2014/main" id="{A889DCBF-C759-485F-AF68-11B37B421137}"/>
              </a:ext>
            </a:extLst>
          </p:cNvPr>
          <p:cNvSpPr txBox="1"/>
          <p:nvPr/>
        </p:nvSpPr>
        <p:spPr>
          <a:xfrm>
            <a:off x="1541136" y="2776187"/>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đều bằng nhau.</a:t>
            </a:r>
          </a:p>
        </p:txBody>
      </p:sp>
      <p:grpSp>
        <p:nvGrpSpPr>
          <p:cNvPr id="46" name="组合 101">
            <a:extLst>
              <a:ext uri="{FF2B5EF4-FFF2-40B4-BE49-F238E27FC236}">
                <a16:creationId xmlns:a16="http://schemas.microsoft.com/office/drawing/2014/main" id="{63662BFB-00A2-452C-B8A4-249283C49B25}"/>
              </a:ext>
            </a:extLst>
          </p:cNvPr>
          <p:cNvGrpSpPr/>
          <p:nvPr/>
        </p:nvGrpSpPr>
        <p:grpSpPr>
          <a:xfrm>
            <a:off x="356108" y="3294405"/>
            <a:ext cx="700552" cy="743524"/>
            <a:chOff x="2803652" y="1116161"/>
            <a:chExt cx="1241260" cy="1439861"/>
          </a:xfrm>
        </p:grpSpPr>
        <p:sp>
          <p:nvSpPr>
            <p:cNvPr id="47" name="六边形 102">
              <a:extLst>
                <a:ext uri="{FF2B5EF4-FFF2-40B4-BE49-F238E27FC236}">
                  <a16:creationId xmlns:a16="http://schemas.microsoft.com/office/drawing/2014/main" id="{2C57F8CB-2D48-4F58-9271-ED011440A994}"/>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8" name="Title 3">
              <a:extLst>
                <a:ext uri="{FF2B5EF4-FFF2-40B4-BE49-F238E27FC236}">
                  <a16:creationId xmlns:a16="http://schemas.microsoft.com/office/drawing/2014/main" id="{795B52CA-1977-409D-9509-85F7A25CC410}"/>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D</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9" name="TextBox 48">
            <a:extLst>
              <a:ext uri="{FF2B5EF4-FFF2-40B4-BE49-F238E27FC236}">
                <a16:creationId xmlns:a16="http://schemas.microsoft.com/office/drawing/2014/main" id="{790A70AD-7889-4F9D-9F57-3FACAACCE3B9}"/>
              </a:ext>
            </a:extLst>
          </p:cNvPr>
          <p:cNvSpPr txBox="1"/>
          <p:nvPr/>
        </p:nvSpPr>
        <p:spPr>
          <a:xfrm>
            <a:off x="1164691" y="3463278"/>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các hình vuông bằng nhau.</a:t>
            </a:r>
          </a:p>
        </p:txBody>
      </p:sp>
      <p:pic>
        <p:nvPicPr>
          <p:cNvPr id="50" name="Picture 6" descr="Káº¿t quáº£ hÃ¬nh áº£nh cho right wrong tick icon">
            <a:extLst>
              <a:ext uri="{FF2B5EF4-FFF2-40B4-BE49-F238E27FC236}">
                <a16:creationId xmlns:a16="http://schemas.microsoft.com/office/drawing/2014/main" id="{7B05CE3A-69C8-4745-A86C-1BA5336D0D8B}"/>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238669" y="2053736"/>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70895E24-0ECF-4071-A1F5-F84B183E7FC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333744" y="1405695"/>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E77F0A99-6B17-427A-B89C-016A38A4B49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182829" y="2726931"/>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3" name="CẤM BUÔN BÁN, CẤM REUP" descr="Káº¿t quáº£ hÃ¬nh áº£nh cho right wrong tick icon">
            <a:extLst>
              <a:ext uri="{FF2B5EF4-FFF2-40B4-BE49-F238E27FC236}">
                <a16:creationId xmlns:a16="http://schemas.microsoft.com/office/drawing/2014/main" id="{70E4A36F-9840-4E33-8A3B-460D73356F86}"/>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443808" y="3309564"/>
            <a:ext cx="700192" cy="61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1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 calcmode="lin" valueType="num">
                                      <p:cBhvr>
                                        <p:cTn id="19" dur="500" fill="hold"/>
                                        <p:tgtEl>
                                          <p:spTgt spid="27"/>
                                        </p:tgtEl>
                                        <p:attrNameLst>
                                          <p:attrName>style.rotation</p:attrName>
                                        </p:attrNameLst>
                                      </p:cBhvr>
                                      <p:tavLst>
                                        <p:tav tm="0">
                                          <p:val>
                                            <p:fltVal val="90"/>
                                          </p:val>
                                        </p:tav>
                                        <p:tav tm="100000">
                                          <p:val>
                                            <p:fltVal val="0"/>
                                          </p:val>
                                        </p:tav>
                                      </p:tavLst>
                                    </p:anim>
                                    <p:animEffect transition="in" filter="fade">
                                      <p:cBhvr>
                                        <p:cTn id="20" dur="500"/>
                                        <p:tgtEl>
                                          <p:spTgt spid="2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 calcmode="lin" valueType="num">
                                      <p:cBhvr>
                                        <p:cTn id="31" dur="500" fill="hold"/>
                                        <p:tgtEl>
                                          <p:spTgt spid="38"/>
                                        </p:tgtEl>
                                        <p:attrNameLst>
                                          <p:attrName>style.rotation</p:attrName>
                                        </p:attrNameLst>
                                      </p:cBhvr>
                                      <p:tavLst>
                                        <p:tav tm="0">
                                          <p:val>
                                            <p:fltVal val="90"/>
                                          </p:val>
                                        </p:tav>
                                        <p:tav tm="100000">
                                          <p:val>
                                            <p:fltVal val="0"/>
                                          </p:val>
                                        </p:tav>
                                      </p:tavLst>
                                    </p:anim>
                                    <p:animEffect transition="in" filter="fade">
                                      <p:cBhvr>
                                        <p:cTn id="32" dur="500"/>
                                        <p:tgtEl>
                                          <p:spTgt spid="3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90"/>
                                          </p:val>
                                        </p:tav>
                                        <p:tav tm="100000">
                                          <p:val>
                                            <p:fltVal val="0"/>
                                          </p:val>
                                        </p:tav>
                                      </p:tavLst>
                                    </p:anim>
                                    <p:animEffect transition="in" filter="fade">
                                      <p:cBhvr>
                                        <p:cTn id="44" dur="500"/>
                                        <p:tgtEl>
                                          <p:spTgt spid="4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 calcmode="lin" valueType="num">
                                      <p:cBhvr>
                                        <p:cTn id="55" dur="500" fill="hold"/>
                                        <p:tgtEl>
                                          <p:spTgt spid="46"/>
                                        </p:tgtEl>
                                        <p:attrNameLst>
                                          <p:attrName>style.rotation</p:attrName>
                                        </p:attrNameLst>
                                      </p:cBhvr>
                                      <p:tavLst>
                                        <p:tav tm="0">
                                          <p:val>
                                            <p:fltVal val="90"/>
                                          </p:val>
                                        </p:tav>
                                        <p:tav tm="100000">
                                          <p:val>
                                            <p:fltVal val="0"/>
                                          </p:val>
                                        </p:tav>
                                      </p:tavLst>
                                    </p:anim>
                                    <p:animEffect transition="in" filter="fade">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m-thanh-tra-loi-sai-www_nhacchuongvui_com.wav"/>
                                        </p:tgtEl>
                                      </p:cMediaNode>
                                    </p:audio>
                                  </p:subTnLst>
                                </p:cTn>
                              </p:par>
                            </p:childTnLst>
                          </p:cTn>
                        </p:par>
                        <p:par>
                          <p:cTn id="66" fill="hold">
                            <p:stCondLst>
                              <p:cond delay="0"/>
                            </p:stCondLst>
                            <p:childTnLst>
                              <p:par>
                                <p:cTn id="67" presetID="10" presetClass="exit" presetSubtype="0" fill="hold" nodeType="afterEffect">
                                  <p:stCondLst>
                                    <p:cond delay="500"/>
                                  </p:stCondLst>
                                  <p:childTnLst>
                                    <p:animEffect transition="out" filter="fade">
                                      <p:cBhvr>
                                        <p:cTn id="68" dur="500"/>
                                        <p:tgtEl>
                                          <p:spTgt spid="51"/>
                                        </p:tgtEl>
                                      </p:cBhvr>
                                    </p:animEffect>
                                    <p:set>
                                      <p:cBhvr>
                                        <p:cTn id="6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0" restart="whenNotActive" fill="hold" evtFilter="cancelBubble" nodeType="interactiveSeq">
                <p:stCondLst>
                  <p:cond evt="onClick" delay="0">
                    <p:tgtEl>
                      <p:spTgt spid="38"/>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Am-thanh-tra-loi-sai-www_nhacchuongvui_com.wav"/>
                                        </p:tgtEl>
                                      </p:cMediaNode>
                                    </p:audio>
                                  </p:subTnLst>
                                </p:cTn>
                              </p:par>
                            </p:childTnLst>
                          </p:cTn>
                        </p:par>
                        <p:par>
                          <p:cTn id="75" fill="hold">
                            <p:stCondLst>
                              <p:cond delay="0"/>
                            </p:stCondLst>
                            <p:childTnLst>
                              <p:par>
                                <p:cTn id="76" presetID="10" presetClass="exit" presetSubtype="0" fill="hold" nodeType="afterEffect">
                                  <p:stCondLst>
                                    <p:cond delay="500"/>
                                  </p:stCondLst>
                                  <p:childTnLst>
                                    <p:animEffect transition="out" filter="fade">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Am-thanh-tra-loi-sai-www_nhacchuongvui_com.wav"/>
                                        </p:tgtEl>
                                      </p:cMediaNode>
                                    </p:audio>
                                  </p:subTnLst>
                                </p:cTn>
                              </p:par>
                            </p:childTnLst>
                          </p:cTn>
                        </p:par>
                        <p:par>
                          <p:cTn id="84" fill="hold">
                            <p:stCondLst>
                              <p:cond delay="0"/>
                            </p:stCondLst>
                            <p:childTnLst>
                              <p:par>
                                <p:cTn id="85" presetID="10" presetClass="exit" presetSubtype="0" fill="hold" nodeType="afterEffect">
                                  <p:stCondLst>
                                    <p:cond delay="50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46"/>
                    </p:tgtEl>
                  </p:cond>
                </p:stCondLst>
                <p:endSync evt="end" delay="0">
                  <p:rtn val="all"/>
                </p:endSync>
                <p:childTnLst>
                  <p:par>
                    <p:cTn id="89" fill="hold">
                      <p:stCondLst>
                        <p:cond delay="0"/>
                      </p:stCondLst>
                      <p:childTnLst>
                        <p:par>
                          <p:cTn id="90" fill="hold">
                            <p:stCondLst>
                              <p:cond delay="0"/>
                            </p:stCondLst>
                            <p:childTnLst>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Am-thanh-tra-loi-dung-www_nhacchuongvui_com.wav"/>
                                        </p:tgtEl>
                                      </p:cMediaNode>
                                    </p:audio>
                                  </p:subTnLst>
                                </p:cTn>
                              </p:par>
                              <p:par>
                                <p:cTn id="93" presetID="42" presetClass="exit" presetSubtype="0" fill="hold" nodeType="withEffect">
                                  <p:stCondLst>
                                    <p:cond delay="500"/>
                                  </p:stCondLst>
                                  <p:childTnLst>
                                    <p:animEffect transition="out" filter="fade">
                                      <p:cBhvr>
                                        <p:cTn id="94" dur="1000"/>
                                        <p:tgtEl>
                                          <p:spTgt spid="27"/>
                                        </p:tgtEl>
                                      </p:cBhvr>
                                    </p:animEffect>
                                    <p:anim calcmode="lin" valueType="num">
                                      <p:cBhvr>
                                        <p:cTn id="95" dur="1000"/>
                                        <p:tgtEl>
                                          <p:spTgt spid="27"/>
                                        </p:tgtEl>
                                        <p:attrNameLst>
                                          <p:attrName>ppt_x</p:attrName>
                                        </p:attrNameLst>
                                      </p:cBhvr>
                                      <p:tavLst>
                                        <p:tav tm="0">
                                          <p:val>
                                            <p:strVal val="ppt_x"/>
                                          </p:val>
                                        </p:tav>
                                        <p:tav tm="100000">
                                          <p:val>
                                            <p:strVal val="ppt_x"/>
                                          </p:val>
                                        </p:tav>
                                      </p:tavLst>
                                    </p:anim>
                                    <p:anim calcmode="lin" valueType="num">
                                      <p:cBhvr>
                                        <p:cTn id="96" dur="1000"/>
                                        <p:tgtEl>
                                          <p:spTgt spid="27"/>
                                        </p:tgtEl>
                                        <p:attrNameLst>
                                          <p:attrName>ppt_y</p:attrName>
                                        </p:attrNameLst>
                                      </p:cBhvr>
                                      <p:tavLst>
                                        <p:tav tm="0">
                                          <p:val>
                                            <p:strVal val="ppt_y"/>
                                          </p:val>
                                        </p:tav>
                                        <p:tav tm="100000">
                                          <p:val>
                                            <p:strVal val="ppt_y+.1"/>
                                          </p:val>
                                        </p:tav>
                                      </p:tavLst>
                                    </p:anim>
                                    <p:set>
                                      <p:cBhvr>
                                        <p:cTn id="97" dur="1" fill="hold">
                                          <p:stCondLst>
                                            <p:cond delay="999"/>
                                          </p:stCondLst>
                                        </p:cTn>
                                        <p:tgtEl>
                                          <p:spTgt spid="27"/>
                                        </p:tgtEl>
                                        <p:attrNameLst>
                                          <p:attrName>style.visibility</p:attrName>
                                        </p:attrNameLst>
                                      </p:cBhvr>
                                      <p:to>
                                        <p:strVal val="hidden"/>
                                      </p:to>
                                    </p:set>
                                  </p:childTnLst>
                                </p:cTn>
                              </p:par>
                              <p:par>
                                <p:cTn id="98" presetID="42" presetClass="exit" presetSubtype="0" fill="hold" grpId="1" nodeType="withEffect">
                                  <p:stCondLst>
                                    <p:cond delay="0"/>
                                  </p:stCondLst>
                                  <p:childTnLst>
                                    <p:animEffect transition="out" filter="fade">
                                      <p:cBhvr>
                                        <p:cTn id="99" dur="1000"/>
                                        <p:tgtEl>
                                          <p:spTgt spid="2"/>
                                        </p:tgtEl>
                                      </p:cBhvr>
                                    </p:animEffect>
                                    <p:anim calcmode="lin" valueType="num">
                                      <p:cBhvr>
                                        <p:cTn id="100" dur="1000"/>
                                        <p:tgtEl>
                                          <p:spTgt spid="2"/>
                                        </p:tgtEl>
                                        <p:attrNameLst>
                                          <p:attrName>ppt_x</p:attrName>
                                        </p:attrNameLst>
                                      </p:cBhvr>
                                      <p:tavLst>
                                        <p:tav tm="0">
                                          <p:val>
                                            <p:strVal val="ppt_x"/>
                                          </p:val>
                                        </p:tav>
                                        <p:tav tm="100000">
                                          <p:val>
                                            <p:strVal val="ppt_x"/>
                                          </p:val>
                                        </p:tav>
                                      </p:tavLst>
                                    </p:anim>
                                    <p:anim calcmode="lin" valueType="num">
                                      <p:cBhvr>
                                        <p:cTn id="101" dur="1000"/>
                                        <p:tgtEl>
                                          <p:spTgt spid="2"/>
                                        </p:tgtEl>
                                        <p:attrNameLst>
                                          <p:attrName>ppt_y</p:attrName>
                                        </p:attrNameLst>
                                      </p:cBhvr>
                                      <p:tavLst>
                                        <p:tav tm="0">
                                          <p:val>
                                            <p:strVal val="ppt_y"/>
                                          </p:val>
                                        </p:tav>
                                        <p:tav tm="100000">
                                          <p:val>
                                            <p:strVal val="ppt_y+.1"/>
                                          </p:val>
                                        </p:tav>
                                      </p:tavLst>
                                    </p:anim>
                                    <p:set>
                                      <p:cBhvr>
                                        <p:cTn id="102" dur="1" fill="hold">
                                          <p:stCondLst>
                                            <p:cond delay="999"/>
                                          </p:stCondLst>
                                        </p:cTn>
                                        <p:tgtEl>
                                          <p:spTgt spid="2"/>
                                        </p:tgtEl>
                                        <p:attrNameLst>
                                          <p:attrName>style.visibility</p:attrName>
                                        </p:attrNameLst>
                                      </p:cBhvr>
                                      <p:to>
                                        <p:strVal val="hidden"/>
                                      </p:to>
                                    </p:set>
                                  </p:childTnLst>
                                </p:cTn>
                              </p:par>
                              <p:par>
                                <p:cTn id="103" presetID="42" presetClass="exit" presetSubtype="0" fill="hold" nodeType="withEffect">
                                  <p:stCondLst>
                                    <p:cond delay="0"/>
                                  </p:stCondLst>
                                  <p:childTnLst>
                                    <p:animEffect transition="out" filter="fade">
                                      <p:cBhvr>
                                        <p:cTn id="104" dur="1000"/>
                                        <p:tgtEl>
                                          <p:spTgt spid="38"/>
                                        </p:tgtEl>
                                      </p:cBhvr>
                                    </p:animEffect>
                                    <p:anim calcmode="lin" valueType="num">
                                      <p:cBhvr>
                                        <p:cTn id="105" dur="1000"/>
                                        <p:tgtEl>
                                          <p:spTgt spid="38"/>
                                        </p:tgtEl>
                                        <p:attrNameLst>
                                          <p:attrName>ppt_x</p:attrName>
                                        </p:attrNameLst>
                                      </p:cBhvr>
                                      <p:tavLst>
                                        <p:tav tm="0">
                                          <p:val>
                                            <p:strVal val="ppt_x"/>
                                          </p:val>
                                        </p:tav>
                                        <p:tav tm="100000">
                                          <p:val>
                                            <p:strVal val="ppt_x"/>
                                          </p:val>
                                        </p:tav>
                                      </p:tavLst>
                                    </p:anim>
                                    <p:anim calcmode="lin" valueType="num">
                                      <p:cBhvr>
                                        <p:cTn id="106" dur="1000"/>
                                        <p:tgtEl>
                                          <p:spTgt spid="38"/>
                                        </p:tgtEl>
                                        <p:attrNameLst>
                                          <p:attrName>ppt_y</p:attrName>
                                        </p:attrNameLst>
                                      </p:cBhvr>
                                      <p:tavLst>
                                        <p:tav tm="0">
                                          <p:val>
                                            <p:strVal val="ppt_y"/>
                                          </p:val>
                                        </p:tav>
                                        <p:tav tm="100000">
                                          <p:val>
                                            <p:strVal val="ppt_y+.1"/>
                                          </p:val>
                                        </p:tav>
                                      </p:tavLst>
                                    </p:anim>
                                    <p:set>
                                      <p:cBhvr>
                                        <p:cTn id="107" dur="1" fill="hold">
                                          <p:stCondLst>
                                            <p:cond delay="999"/>
                                          </p:stCondLst>
                                        </p:cTn>
                                        <p:tgtEl>
                                          <p:spTgt spid="38"/>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1000"/>
                                        <p:tgtEl>
                                          <p:spTgt spid="41"/>
                                        </p:tgtEl>
                                      </p:cBhvr>
                                    </p:animEffect>
                                    <p:anim calcmode="lin" valueType="num">
                                      <p:cBhvr>
                                        <p:cTn id="110" dur="1000"/>
                                        <p:tgtEl>
                                          <p:spTgt spid="41"/>
                                        </p:tgtEl>
                                        <p:attrNameLst>
                                          <p:attrName>ppt_x</p:attrName>
                                        </p:attrNameLst>
                                      </p:cBhvr>
                                      <p:tavLst>
                                        <p:tav tm="0">
                                          <p:val>
                                            <p:strVal val="ppt_x"/>
                                          </p:val>
                                        </p:tav>
                                        <p:tav tm="100000">
                                          <p:val>
                                            <p:strVal val="ppt_x"/>
                                          </p:val>
                                        </p:tav>
                                      </p:tavLst>
                                    </p:anim>
                                    <p:anim calcmode="lin" valueType="num">
                                      <p:cBhvr>
                                        <p:cTn id="111" dur="1000"/>
                                        <p:tgtEl>
                                          <p:spTgt spid="41"/>
                                        </p:tgtEl>
                                        <p:attrNameLst>
                                          <p:attrName>ppt_y</p:attrName>
                                        </p:attrNameLst>
                                      </p:cBhvr>
                                      <p:tavLst>
                                        <p:tav tm="0">
                                          <p:val>
                                            <p:strVal val="ppt_y"/>
                                          </p:val>
                                        </p:tav>
                                        <p:tav tm="100000">
                                          <p:val>
                                            <p:strVal val="ppt_y+.1"/>
                                          </p:val>
                                        </p:tav>
                                      </p:tavLst>
                                    </p:anim>
                                    <p:set>
                                      <p:cBhvr>
                                        <p:cTn id="112" dur="1" fill="hold">
                                          <p:stCondLst>
                                            <p:cond delay="999"/>
                                          </p:stCondLst>
                                        </p:cTn>
                                        <p:tgtEl>
                                          <p:spTgt spid="41"/>
                                        </p:tgtEl>
                                        <p:attrNameLst>
                                          <p:attrName>style.visibility</p:attrName>
                                        </p:attrNameLst>
                                      </p:cBhvr>
                                      <p:to>
                                        <p:strVal val="hidden"/>
                                      </p:to>
                                    </p:set>
                                  </p:childTnLst>
                                </p:cTn>
                              </p:par>
                              <p:par>
                                <p:cTn id="113" presetID="42" presetClass="exit" presetSubtype="0" fill="hold" nodeType="withEffect">
                                  <p:stCondLst>
                                    <p:cond delay="0"/>
                                  </p:stCondLst>
                                  <p:childTnLst>
                                    <p:animEffect transition="out" filter="fade">
                                      <p:cBhvr>
                                        <p:cTn id="114" dur="1000"/>
                                        <p:tgtEl>
                                          <p:spTgt spid="42"/>
                                        </p:tgtEl>
                                      </p:cBhvr>
                                    </p:animEffect>
                                    <p:anim calcmode="lin" valueType="num">
                                      <p:cBhvr>
                                        <p:cTn id="115" dur="1000"/>
                                        <p:tgtEl>
                                          <p:spTgt spid="42"/>
                                        </p:tgtEl>
                                        <p:attrNameLst>
                                          <p:attrName>ppt_x</p:attrName>
                                        </p:attrNameLst>
                                      </p:cBhvr>
                                      <p:tavLst>
                                        <p:tav tm="0">
                                          <p:val>
                                            <p:strVal val="ppt_x"/>
                                          </p:val>
                                        </p:tav>
                                        <p:tav tm="100000">
                                          <p:val>
                                            <p:strVal val="ppt_x"/>
                                          </p:val>
                                        </p:tav>
                                      </p:tavLst>
                                    </p:anim>
                                    <p:anim calcmode="lin" valueType="num">
                                      <p:cBhvr>
                                        <p:cTn id="116" dur="1000"/>
                                        <p:tgtEl>
                                          <p:spTgt spid="42"/>
                                        </p:tgtEl>
                                        <p:attrNameLst>
                                          <p:attrName>ppt_y</p:attrName>
                                        </p:attrNameLst>
                                      </p:cBhvr>
                                      <p:tavLst>
                                        <p:tav tm="0">
                                          <p:val>
                                            <p:strVal val="ppt_y"/>
                                          </p:val>
                                        </p:tav>
                                        <p:tav tm="100000">
                                          <p:val>
                                            <p:strVal val="ppt_y+.1"/>
                                          </p:val>
                                        </p:tav>
                                      </p:tavLst>
                                    </p:anim>
                                    <p:set>
                                      <p:cBhvr>
                                        <p:cTn id="117" dur="1" fill="hold">
                                          <p:stCondLst>
                                            <p:cond delay="999"/>
                                          </p:stCondLst>
                                        </p:cTn>
                                        <p:tgtEl>
                                          <p:spTgt spid="42"/>
                                        </p:tgtEl>
                                        <p:attrNameLst>
                                          <p:attrName>style.visibility</p:attrName>
                                        </p:attrNameLst>
                                      </p:cBhvr>
                                      <p:to>
                                        <p:strVal val="hidden"/>
                                      </p:to>
                                    </p:set>
                                  </p:childTnLst>
                                </p:cTn>
                              </p:par>
                              <p:par>
                                <p:cTn id="118" presetID="42" presetClass="exit" presetSubtype="0" fill="hold" grpId="1" nodeType="withEffect">
                                  <p:stCondLst>
                                    <p:cond delay="0"/>
                                  </p:stCondLst>
                                  <p:childTnLst>
                                    <p:animEffect transition="out" filter="fade">
                                      <p:cBhvr>
                                        <p:cTn id="119" dur="1000"/>
                                        <p:tgtEl>
                                          <p:spTgt spid="45"/>
                                        </p:tgtEl>
                                      </p:cBhvr>
                                    </p:animEffect>
                                    <p:anim calcmode="lin" valueType="num">
                                      <p:cBhvr>
                                        <p:cTn id="120" dur="1000"/>
                                        <p:tgtEl>
                                          <p:spTgt spid="45"/>
                                        </p:tgtEl>
                                        <p:attrNameLst>
                                          <p:attrName>ppt_x</p:attrName>
                                        </p:attrNameLst>
                                      </p:cBhvr>
                                      <p:tavLst>
                                        <p:tav tm="0">
                                          <p:val>
                                            <p:strVal val="ppt_x"/>
                                          </p:val>
                                        </p:tav>
                                        <p:tav tm="100000">
                                          <p:val>
                                            <p:strVal val="ppt_x"/>
                                          </p:val>
                                        </p:tav>
                                      </p:tavLst>
                                    </p:anim>
                                    <p:anim calcmode="lin" valueType="num">
                                      <p:cBhvr>
                                        <p:cTn id="121" dur="1000"/>
                                        <p:tgtEl>
                                          <p:spTgt spid="45"/>
                                        </p:tgtEl>
                                        <p:attrNameLst>
                                          <p:attrName>ppt_y</p:attrName>
                                        </p:attrNameLst>
                                      </p:cBhvr>
                                      <p:tavLst>
                                        <p:tav tm="0">
                                          <p:val>
                                            <p:strVal val="ppt_y"/>
                                          </p:val>
                                        </p:tav>
                                        <p:tav tm="100000">
                                          <p:val>
                                            <p:strVal val="ppt_y+.1"/>
                                          </p:val>
                                        </p:tav>
                                      </p:tavLst>
                                    </p:anim>
                                    <p:set>
                                      <p:cBhvr>
                                        <p:cTn id="122"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 grpId="0"/>
      <p:bldP spid="2" grpId="0"/>
      <p:bldP spid="2" grpId="1"/>
      <p:bldP spid="41" grpId="0"/>
      <p:bldP spid="41" grpId="1"/>
      <p:bldP spid="45" grpId="0"/>
      <p:bldP spid="45" grpId="1"/>
      <p:bldP spid="49" grpId="0"/>
    </p:bldLst>
  </p:timing>
  <p:extLst>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205579" y="1292284"/>
            <a:ext cx="8732842" cy="2545143"/>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3809129" y="912545"/>
            <a:ext cx="1719072" cy="64633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4106652" y="882915"/>
            <a:ext cx="1124026" cy="646331"/>
          </a:xfrm>
          <a:prstGeom prst="rect">
            <a:avLst/>
          </a:prstGeom>
          <a:noFill/>
        </p:spPr>
        <p:txBody>
          <a:bodyPr wrap="none" rtlCol="0">
            <a:spAutoFit/>
          </a:bodyPr>
          <a:lstStyle/>
          <a:p>
            <a:r>
              <a:rPr lang="en-US" altLang="zh-CN" sz="3600" b="1">
                <a:solidFill>
                  <a:schemeClr val="accent6">
                    <a:lumMod val="50000"/>
                  </a:schemeClr>
                </a:solidFill>
                <a:latin typeface="UTM Silk Script" panose="02040603050506020204" pitchFamily="18" charset="0"/>
                <a:ea typeface="印品黑体" panose="00000500000000000000" pitchFamily="2" charset="-122"/>
              </a:rPr>
              <a:t>Toán</a:t>
            </a:r>
            <a:endParaRPr lang="zh-CN" altLang="en-US" sz="3600" b="1" dirty="0">
              <a:solidFill>
                <a:schemeClr val="accent6">
                  <a:lumMod val="50000"/>
                </a:schemeClr>
              </a:solidFill>
              <a:latin typeface="UTM Silk Script" panose="02040603050506020204" pitchFamily="18" charset="0"/>
              <a:ea typeface="印品黑体" panose="00000500000000000000" pitchFamily="2" charset="-122"/>
            </a:endParaRPr>
          </a:p>
        </p:txBody>
      </p:sp>
      <p:sp>
        <p:nvSpPr>
          <p:cNvPr id="17" name="文本框 16"/>
          <p:cNvSpPr txBox="1"/>
          <p:nvPr/>
        </p:nvSpPr>
        <p:spPr>
          <a:xfrm>
            <a:off x="221289" y="1899387"/>
            <a:ext cx="8701421" cy="1077218"/>
          </a:xfrm>
          <a:prstGeom prst="rect">
            <a:avLst/>
          </a:prstGeom>
          <a:noFill/>
        </p:spPr>
        <p:txBody>
          <a:bodyPr wrap="none" rtlCol="0">
            <a:spAutoFit/>
          </a:bodyPr>
          <a:lstStyle/>
          <a:p>
            <a:pPr algn="ct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Diện</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tích</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xung</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quanh</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và</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p>
          <a:p>
            <a:pPr algn="ct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diện</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tích</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toàn</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phần</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của</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hình</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lập</a:t>
            </a:r>
            <a:r>
              <a:rPr lang="en-US" altLang="zh-CN" sz="3200" dirty="0">
                <a:solidFill>
                  <a:schemeClr val="accent2">
                    <a:lumMod val="75000"/>
                  </a:schemeClr>
                </a:solidFill>
                <a:latin typeface="UTM Guanine" panose="02040603050506020204" pitchFamily="18" charset="0"/>
                <a:ea typeface="印品黑体" panose="00000500000000000000" pitchFamily="2" charset="-122"/>
              </a:rPr>
              <a:t> </a:t>
            </a:r>
            <a:r>
              <a:rPr lang="en-US" altLang="zh-CN" sz="3200" dirty="0" err="1">
                <a:solidFill>
                  <a:schemeClr val="accent2">
                    <a:lumMod val="75000"/>
                  </a:schemeClr>
                </a:solidFill>
                <a:latin typeface="UTM Guanine" panose="02040603050506020204" pitchFamily="18" charset="0"/>
                <a:ea typeface="印品黑体" panose="00000500000000000000" pitchFamily="2" charset="-122"/>
              </a:rPr>
              <a:t>phương</a:t>
            </a:r>
            <a:endParaRPr lang="zh-CN" altLang="en-US" sz="32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3330" y="498348"/>
            <a:ext cx="2144272" cy="969266"/>
          </a:xfrm>
          <a:prstGeom prst="rect">
            <a:avLst/>
          </a:prstGeom>
        </p:spPr>
      </p:pic>
      <p:sp>
        <p:nvSpPr>
          <p:cNvPr id="13" name="文本框 17">
            <a:extLst>
              <a:ext uri="{FF2B5EF4-FFF2-40B4-BE49-F238E27FC236}">
                <a16:creationId xmlns:a16="http://schemas.microsoft.com/office/drawing/2014/main" id="{767BBA25-25C4-4ACE-8AF0-0FED4FB9B940}"/>
              </a:ext>
            </a:extLst>
          </p:cNvPr>
          <p:cNvSpPr txBox="1"/>
          <p:nvPr/>
        </p:nvSpPr>
        <p:spPr>
          <a:xfrm>
            <a:off x="7039924" y="3247939"/>
            <a:ext cx="1144416" cy="369332"/>
          </a:xfrm>
          <a:prstGeom prst="rect">
            <a:avLst/>
          </a:prstGeom>
          <a:noFill/>
        </p:spPr>
        <p:txBody>
          <a:bodyPr wrap="none" rtlCol="0">
            <a:spAutoFit/>
          </a:bodyPr>
          <a:lstStyle/>
          <a:p>
            <a:r>
              <a:rPr lang="en-US" altLang="zh-CN" sz="1800" b="1" i="1" dirty="0">
                <a:latin typeface="Times New Roman" panose="02020603050405020304" pitchFamily="18" charset="0"/>
                <a:ea typeface="印品黑体" panose="00000500000000000000" pitchFamily="2" charset="-122"/>
                <a:cs typeface="Times New Roman" panose="02020603050405020304" pitchFamily="18" charset="0"/>
              </a:rPr>
              <a:t>Trang 111</a:t>
            </a:r>
            <a:endParaRPr lang="zh-CN" altLang="en-US" sz="1800" b="1" i="1" dirty="0">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7653115" y="1419210"/>
            <a:ext cx="1062450" cy="998657"/>
          </a:xfrm>
          <a:prstGeom prst="rect">
            <a:avLst/>
          </a:prstGeom>
        </p:spPr>
      </p:pic>
    </p:spTree>
    <p:extLst>
      <p:ext uri="{BB962C8B-B14F-4D97-AF65-F5344CB8AC3E}">
        <p14:creationId xmlns:p14="http://schemas.microsoft.com/office/powerpoint/2010/main" val="1921598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 calcmode="lin" valueType="num">
                                      <p:cBhvr>
                                        <p:cTn id="5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E004BBE5-ADFD-4D74-83D6-7A95D0D393D7}"/>
              </a:ext>
            </a:extLst>
          </p:cNvPr>
          <p:cNvSpPr/>
          <p:nvPr/>
        </p:nvSpPr>
        <p:spPr>
          <a:xfrm>
            <a:off x="296661" y="233929"/>
            <a:ext cx="8357616" cy="4593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754" y="295519"/>
            <a:ext cx="2144272" cy="96926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7" y="64006"/>
            <a:ext cx="776694" cy="1167983"/>
          </a:xfrm>
          <a:prstGeom prst="rect">
            <a:avLst/>
          </a:prstGeom>
        </p:spPr>
      </p:pic>
      <p:grpSp>
        <p:nvGrpSpPr>
          <p:cNvPr id="13" name="组合 12"/>
          <p:cNvGrpSpPr/>
          <p:nvPr/>
        </p:nvGrpSpPr>
        <p:grpSpPr>
          <a:xfrm>
            <a:off x="1095198" y="1134116"/>
            <a:ext cx="721283" cy="712608"/>
            <a:chOff x="6409426" y="1173624"/>
            <a:chExt cx="962086" cy="962084"/>
          </a:xfrm>
          <a:solidFill>
            <a:srgbClr val="FF0000"/>
          </a:solidFill>
        </p:grpSpPr>
        <p:sp>
          <p:nvSpPr>
            <p:cNvPr id="14" name="椭圆 13"/>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TextBox 57"/>
            <p:cNvSpPr txBox="1"/>
            <p:nvPr/>
          </p:nvSpPr>
          <p:spPr>
            <a:xfrm>
              <a:off x="6653352" y="1318965"/>
              <a:ext cx="404542"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1</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2" name="文本框 1"/>
          <p:cNvSpPr txBox="1"/>
          <p:nvPr/>
        </p:nvSpPr>
        <p:spPr>
          <a:xfrm>
            <a:off x="1927328" y="1192797"/>
            <a:ext cx="5657562"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Nhận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biết được hình lập phương là hình hộp chữ nhật đặc biệt.</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31" name="组合 30"/>
          <p:cNvGrpSpPr/>
          <p:nvPr/>
        </p:nvGrpSpPr>
        <p:grpSpPr>
          <a:xfrm>
            <a:off x="350101" y="2157256"/>
            <a:ext cx="721283" cy="712608"/>
            <a:chOff x="6409426" y="1173624"/>
            <a:chExt cx="962086" cy="962084"/>
          </a:xfrm>
          <a:solidFill>
            <a:srgbClr val="FF0000"/>
          </a:solidFill>
        </p:grpSpPr>
        <p:sp>
          <p:nvSpPr>
            <p:cNvPr id="32" name="椭圆 31"/>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33" name="TextBox 57"/>
            <p:cNvSpPr txBox="1"/>
            <p:nvPr/>
          </p:nvSpPr>
          <p:spPr>
            <a:xfrm>
              <a:off x="6653352" y="1318965"/>
              <a:ext cx="483655"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2</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34" name="文本框 33"/>
          <p:cNvSpPr txBox="1"/>
          <p:nvPr/>
        </p:nvSpPr>
        <p:spPr>
          <a:xfrm>
            <a:off x="1192235" y="2164972"/>
            <a:ext cx="5523154"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Vận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dụng được quy tắc tính diện tích xung quanh và diện tích toàn phần của hình lập phương để giải các bài toán liên quan.</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3" name="TextBox 22">
            <a:extLst>
              <a:ext uri="{FF2B5EF4-FFF2-40B4-BE49-F238E27FC236}">
                <a16:creationId xmlns:a16="http://schemas.microsoft.com/office/drawing/2014/main" id="{849BEF1B-E3D9-4D08-8E6F-388B0F3D4C17}"/>
              </a:ext>
            </a:extLst>
          </p:cNvPr>
          <p:cNvSpPr txBox="1"/>
          <p:nvPr/>
        </p:nvSpPr>
        <p:spPr>
          <a:xfrm>
            <a:off x="3267107" y="279331"/>
            <a:ext cx="3402040" cy="646331"/>
          </a:xfrm>
          <a:prstGeom prst="rect">
            <a:avLst/>
          </a:prstGeom>
          <a:noFill/>
        </p:spPr>
        <p:txBody>
          <a:bodyPr wrap="square" rtlCol="0">
            <a:spAutoFit/>
          </a:bodyPr>
          <a:lstStyle/>
          <a:p>
            <a:r>
              <a:rPr lang="en-US" sz="3600">
                <a:solidFill>
                  <a:schemeClr val="accent2">
                    <a:lumMod val="75000"/>
                  </a:schemeClr>
                </a:solidFill>
                <a:latin typeface="UTM Guanine" panose="02040603050506020204" pitchFamily="18" charset="0"/>
              </a:rPr>
              <a:t>Mục tiêu</a:t>
            </a:r>
          </a:p>
        </p:txBody>
      </p:sp>
      <p:pic>
        <p:nvPicPr>
          <p:cNvPr id="24" name="Picture 23">
            <a:extLst>
              <a:ext uri="{FF2B5EF4-FFF2-40B4-BE49-F238E27FC236}">
                <a16:creationId xmlns:a16="http://schemas.microsoft.com/office/drawing/2014/main" id="{F3B99773-C839-4C96-AEA6-D8C78F6F15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323" t="7129" r="25549" b="9105"/>
          <a:stretch/>
        </p:blipFill>
        <p:spPr>
          <a:xfrm>
            <a:off x="6715389" y="2530846"/>
            <a:ext cx="1609936" cy="1513270"/>
          </a:xfrm>
          <a:prstGeom prst="rect">
            <a:avLst/>
          </a:prstGeom>
        </p:spPr>
      </p:pic>
      <p:pic>
        <p:nvPicPr>
          <p:cNvPr id="25" name="图片 3">
            <a:extLst>
              <a:ext uri="{FF2B5EF4-FFF2-40B4-BE49-F238E27FC236}">
                <a16:creationId xmlns:a16="http://schemas.microsoft.com/office/drawing/2014/main" id="{C709A1B2-A7D6-4FF2-86EC-747949FC0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193303"/>
            <a:ext cx="9144000" cy="1301297"/>
          </a:xfrm>
          <a:prstGeom prst="rect">
            <a:avLst/>
          </a:prstGeom>
        </p:spPr>
      </p:pic>
    </p:spTree>
    <p:extLst>
      <p:ext uri="{BB962C8B-B14F-4D97-AF65-F5344CB8AC3E}">
        <p14:creationId xmlns:p14="http://schemas.microsoft.com/office/powerpoint/2010/main" val="4155530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 presetClass="entr" presetSubtype="3"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anim calcmode="lin" valueType="num">
                                      <p:cBhvr>
                                        <p:cTn id="3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heel(1)">
                                      <p:cBhvr>
                                        <p:cTn id="51" dur="500"/>
                                        <p:tgtEl>
                                          <p:spTgt spid="3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4"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1</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xung quanh </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381151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0">
            <a:extLst>
              <a:ext uri="{FF2B5EF4-FFF2-40B4-BE49-F238E27FC236}">
                <a16:creationId xmlns:a16="http://schemas.microsoft.com/office/drawing/2014/main" id="{6A2E8970-8EBE-4D61-A946-E0C4C1117DCE}"/>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1" name="Freeform 37">
            <a:extLst>
              <a:ext uri="{FF2B5EF4-FFF2-40B4-BE49-F238E27FC236}">
                <a16:creationId xmlns:a16="http://schemas.microsoft.com/office/drawing/2014/main" id="{68878672-D81E-4304-98EB-2D8649695822}"/>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2" name="Freeform 39">
            <a:extLst>
              <a:ext uri="{FF2B5EF4-FFF2-40B4-BE49-F238E27FC236}">
                <a16:creationId xmlns:a16="http://schemas.microsoft.com/office/drawing/2014/main" id="{A3C9355A-7124-4D62-B916-B89A67D00EB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6" name="Freeform 40">
            <a:extLst>
              <a:ext uri="{FF2B5EF4-FFF2-40B4-BE49-F238E27FC236}">
                <a16:creationId xmlns:a16="http://schemas.microsoft.com/office/drawing/2014/main" id="{F4446089-1EEB-4B6F-833F-FDD60E92C127}"/>
              </a:ext>
            </a:extLst>
          </p:cNvPr>
          <p:cNvSpPr>
            <a:spLocks/>
          </p:cNvSpPr>
          <p:nvPr/>
        </p:nvSpPr>
        <p:spPr bwMode="auto">
          <a:xfrm>
            <a:off x="3288134" y="480802"/>
            <a:ext cx="800100" cy="1920875"/>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7" name="Freeform 37">
            <a:extLst>
              <a:ext uri="{FF2B5EF4-FFF2-40B4-BE49-F238E27FC236}">
                <a16:creationId xmlns:a16="http://schemas.microsoft.com/office/drawing/2014/main" id="{B13E759B-319D-41A6-84FC-2201D77AB053}"/>
              </a:ext>
            </a:extLst>
          </p:cNvPr>
          <p:cNvSpPr>
            <a:spLocks/>
          </p:cNvSpPr>
          <p:nvPr/>
        </p:nvSpPr>
        <p:spPr bwMode="auto">
          <a:xfrm>
            <a:off x="957684" y="1014202"/>
            <a:ext cx="2362200" cy="13716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8" name="Freeform 39">
            <a:extLst>
              <a:ext uri="{FF2B5EF4-FFF2-40B4-BE49-F238E27FC236}">
                <a16:creationId xmlns:a16="http://schemas.microsoft.com/office/drawing/2014/main" id="{1100668C-89BA-4864-956F-9847C1491C9B}"/>
              </a:ext>
            </a:extLst>
          </p:cNvPr>
          <p:cNvSpPr>
            <a:spLocks/>
          </p:cNvSpPr>
          <p:nvPr/>
        </p:nvSpPr>
        <p:spPr bwMode="auto">
          <a:xfrm>
            <a:off x="957684" y="480802"/>
            <a:ext cx="31242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0E6F2785-9B64-4D51-B032-724A1A1797A8}"/>
              </a:ext>
            </a:extLst>
          </p:cNvPr>
          <p:cNvSpPr txBox="1">
            <a:spLocks noChangeArrowheads="1"/>
          </p:cNvSpPr>
          <p:nvPr/>
        </p:nvSpPr>
        <p:spPr bwMode="auto">
          <a:xfrm>
            <a:off x="894184" y="1328527"/>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hộp chữ nhật</a:t>
            </a:r>
          </a:p>
        </p:txBody>
      </p:sp>
      <p:sp>
        <p:nvSpPr>
          <p:cNvPr id="21" name="Text Box 15">
            <a:extLst>
              <a:ext uri="{FF2B5EF4-FFF2-40B4-BE49-F238E27FC236}">
                <a16:creationId xmlns:a16="http://schemas.microsoft.com/office/drawing/2014/main" id="{8AB6D741-C7C5-4B86-8A8A-334DBD17A254}"/>
              </a:ext>
            </a:extLst>
          </p:cNvPr>
          <p:cNvSpPr txBox="1">
            <a:spLocks noChangeArrowheads="1"/>
          </p:cNvSpPr>
          <p:nvPr/>
        </p:nvSpPr>
        <p:spPr bwMode="auto">
          <a:xfrm>
            <a:off x="1719684" y="2373102"/>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(1)</a:t>
            </a:r>
          </a:p>
        </p:txBody>
      </p:sp>
      <p:sp>
        <p:nvSpPr>
          <p:cNvPr id="22" name="Text Box 16">
            <a:extLst>
              <a:ext uri="{FF2B5EF4-FFF2-40B4-BE49-F238E27FC236}">
                <a16:creationId xmlns:a16="http://schemas.microsoft.com/office/drawing/2014/main" id="{4F98487B-B8A1-45C4-AA59-8B7E26725A05}"/>
              </a:ext>
            </a:extLst>
          </p:cNvPr>
          <p:cNvSpPr txBox="1">
            <a:spLocks noChangeArrowheads="1"/>
          </p:cNvSpPr>
          <p:nvPr/>
        </p:nvSpPr>
        <p:spPr bwMode="auto">
          <a:xfrm>
            <a:off x="5682084" y="2401677"/>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(2)</a:t>
            </a:r>
          </a:p>
        </p:txBody>
      </p:sp>
      <p:sp>
        <p:nvSpPr>
          <p:cNvPr id="23" name="Text Box 17">
            <a:extLst>
              <a:ext uri="{FF2B5EF4-FFF2-40B4-BE49-F238E27FC236}">
                <a16:creationId xmlns:a16="http://schemas.microsoft.com/office/drawing/2014/main" id="{91C7EB45-0A52-4F9D-8CF5-3DEF07A8A81C}"/>
              </a:ext>
            </a:extLst>
          </p:cNvPr>
          <p:cNvSpPr txBox="1">
            <a:spLocks noChangeArrowheads="1"/>
          </p:cNvSpPr>
          <p:nvPr/>
        </p:nvSpPr>
        <p:spPr bwMode="auto">
          <a:xfrm>
            <a:off x="340147" y="3199544"/>
            <a:ext cx="9078912"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điểm gì giống với hình hộp chữ nhật?</a:t>
            </a:r>
          </a:p>
        </p:txBody>
      </p:sp>
      <p:sp>
        <p:nvSpPr>
          <p:cNvPr id="24" name="Text Box 18">
            <a:extLst>
              <a:ext uri="{FF2B5EF4-FFF2-40B4-BE49-F238E27FC236}">
                <a16:creationId xmlns:a16="http://schemas.microsoft.com/office/drawing/2014/main" id="{7597E691-FCC3-4796-9B78-00941EB23D0D}"/>
              </a:ext>
            </a:extLst>
          </p:cNvPr>
          <p:cNvSpPr txBox="1">
            <a:spLocks noChangeArrowheads="1"/>
          </p:cNvSpPr>
          <p:nvPr/>
        </p:nvSpPr>
        <p:spPr bwMode="auto">
          <a:xfrm>
            <a:off x="359197" y="3679741"/>
            <a:ext cx="8915400" cy="46166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Giống nhau: đều có 6 mặt, 8 đỉnh, 12 cạnh.</a:t>
            </a:r>
          </a:p>
        </p:txBody>
      </p:sp>
      <p:sp>
        <p:nvSpPr>
          <p:cNvPr id="25" name="Text Box 19">
            <a:extLst>
              <a:ext uri="{FF2B5EF4-FFF2-40B4-BE49-F238E27FC236}">
                <a16:creationId xmlns:a16="http://schemas.microsoft.com/office/drawing/2014/main" id="{89F9F24A-F547-42F4-96F4-CE8C7EE63943}"/>
              </a:ext>
            </a:extLst>
          </p:cNvPr>
          <p:cNvSpPr txBox="1">
            <a:spLocks noChangeArrowheads="1"/>
          </p:cNvSpPr>
          <p:nvPr/>
        </p:nvSpPr>
        <p:spPr bwMode="auto">
          <a:xfrm>
            <a:off x="359197" y="3199544"/>
            <a:ext cx="9220200"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khác hình hộp chữ nhật ở điểm nào?</a:t>
            </a:r>
          </a:p>
        </p:txBody>
      </p:sp>
      <p:sp>
        <p:nvSpPr>
          <p:cNvPr id="26" name="Text Box 20">
            <a:extLst>
              <a:ext uri="{FF2B5EF4-FFF2-40B4-BE49-F238E27FC236}">
                <a16:creationId xmlns:a16="http://schemas.microsoft.com/office/drawing/2014/main" id="{A5070B44-4A43-41B2-872C-5E7B50DEBE2A}"/>
              </a:ext>
            </a:extLst>
          </p:cNvPr>
          <p:cNvSpPr txBox="1">
            <a:spLocks noChangeArrowheads="1"/>
          </p:cNvSpPr>
          <p:nvPr/>
        </p:nvSpPr>
        <p:spPr bwMode="auto">
          <a:xfrm>
            <a:off x="359197" y="3636878"/>
            <a:ext cx="8307373" cy="1200329"/>
          </a:xfrm>
          <a:prstGeom prst="rect">
            <a:avLst/>
          </a:prstGeom>
          <a:noFill/>
          <a:ln w="9525">
            <a:noFill/>
            <a:miter lim="800000"/>
            <a:headEnd/>
            <a:tailEnd/>
          </a:ln>
        </p:spPr>
        <p:txBody>
          <a:bodyPr wrap="square">
            <a:spAutoFit/>
          </a:bodyPr>
          <a:lstStyle/>
          <a:p>
            <a:pPr algn="just">
              <a:spcBef>
                <a:spcPct val="50000"/>
              </a:spcBef>
            </a:pPr>
            <a:r>
              <a:rPr lang="en-US" altLang="en-US" sz="2400" b="1">
                <a:latin typeface="Times New Roman" pitchFamily="18" charset="0"/>
                <a:cs typeface="Times New Roman" pitchFamily="18" charset="0"/>
              </a:rPr>
              <a:t>   Khác nhau: Các mặt của hình lập phương là các </a:t>
            </a:r>
            <a:r>
              <a:rPr lang="en-US" altLang="en-US" sz="2400" b="1">
                <a:solidFill>
                  <a:srgbClr val="FF0000"/>
                </a:solidFill>
                <a:latin typeface="Times New Roman" pitchFamily="18" charset="0"/>
                <a:cs typeface="Times New Roman" pitchFamily="18" charset="0"/>
              </a:rPr>
              <a:t>hình vuông</a:t>
            </a:r>
            <a:r>
              <a:rPr lang="en-US" altLang="en-US" sz="2400" b="1">
                <a:latin typeface="Times New Roman" pitchFamily="18" charset="0"/>
                <a:cs typeface="Times New Roman" pitchFamily="18" charset="0"/>
              </a:rPr>
              <a:t> </a:t>
            </a:r>
            <a:r>
              <a:rPr lang="en-US" altLang="en-US" sz="2400" b="1">
                <a:solidFill>
                  <a:srgbClr val="FF0000"/>
                </a:solidFill>
                <a:latin typeface="Times New Roman" pitchFamily="18" charset="0"/>
                <a:cs typeface="Times New Roman" pitchFamily="18" charset="0"/>
              </a:rPr>
              <a:t>bằng nhau </a:t>
            </a:r>
            <a:r>
              <a:rPr lang="en-US" altLang="en-US" sz="2400" b="1">
                <a:latin typeface="Times New Roman" pitchFamily="18" charset="0"/>
                <a:cs typeface="Times New Roman" pitchFamily="18" charset="0"/>
              </a:rPr>
              <a:t>còn các mặt của hình hộp chữ nhật là </a:t>
            </a:r>
            <a:r>
              <a:rPr lang="en-US" altLang="en-US" sz="2400" b="1">
                <a:solidFill>
                  <a:srgbClr val="FF0000"/>
                </a:solidFill>
                <a:latin typeface="Times New Roman" pitchFamily="18" charset="0"/>
                <a:cs typeface="Times New Roman" pitchFamily="18" charset="0"/>
              </a:rPr>
              <a:t>hình chữ nhật.</a:t>
            </a:r>
          </a:p>
        </p:txBody>
      </p:sp>
      <p:sp>
        <p:nvSpPr>
          <p:cNvPr id="27" name="Freeform 39">
            <a:extLst>
              <a:ext uri="{FF2B5EF4-FFF2-40B4-BE49-F238E27FC236}">
                <a16:creationId xmlns:a16="http://schemas.microsoft.com/office/drawing/2014/main" id="{67780472-204F-49D8-8C93-D65A85DA417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8" name="Freeform 40">
            <a:extLst>
              <a:ext uri="{FF2B5EF4-FFF2-40B4-BE49-F238E27FC236}">
                <a16:creationId xmlns:a16="http://schemas.microsoft.com/office/drawing/2014/main" id="{2D1A0F44-50D3-41EC-BA2D-8770F09998B2}"/>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9" name="Freeform 37">
            <a:extLst>
              <a:ext uri="{FF2B5EF4-FFF2-40B4-BE49-F238E27FC236}">
                <a16:creationId xmlns:a16="http://schemas.microsoft.com/office/drawing/2014/main" id="{A84C82BF-AA7F-42BA-8451-4271E735CB26}"/>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0" name="Freeform 39">
            <a:extLst>
              <a:ext uri="{FF2B5EF4-FFF2-40B4-BE49-F238E27FC236}">
                <a16:creationId xmlns:a16="http://schemas.microsoft.com/office/drawing/2014/main" id="{928CA3D7-CA7A-43BE-B95A-88D84F4D1E3E}"/>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1" name="Freeform 40">
            <a:extLst>
              <a:ext uri="{FF2B5EF4-FFF2-40B4-BE49-F238E27FC236}">
                <a16:creationId xmlns:a16="http://schemas.microsoft.com/office/drawing/2014/main" id="{C16C7933-69E4-4383-AF06-911EB5757E2D}"/>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2" name="Freeform 39">
            <a:extLst>
              <a:ext uri="{FF2B5EF4-FFF2-40B4-BE49-F238E27FC236}">
                <a16:creationId xmlns:a16="http://schemas.microsoft.com/office/drawing/2014/main" id="{2110DDF0-0706-42B7-B5D4-0F52BA4970CC}"/>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9" name="Text Box 13">
            <a:extLst>
              <a:ext uri="{FF2B5EF4-FFF2-40B4-BE49-F238E27FC236}">
                <a16:creationId xmlns:a16="http://schemas.microsoft.com/office/drawing/2014/main" id="{4FF31E14-FD08-4A3C-BCD5-990F0901421F}"/>
              </a:ext>
            </a:extLst>
          </p:cNvPr>
          <p:cNvSpPr txBox="1">
            <a:spLocks noChangeArrowheads="1"/>
          </p:cNvSpPr>
          <p:nvPr/>
        </p:nvSpPr>
        <p:spPr bwMode="auto">
          <a:xfrm>
            <a:off x="4843884" y="1319002"/>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lập phương</a:t>
            </a:r>
          </a:p>
        </p:txBody>
      </p:sp>
    </p:spTree>
    <p:extLst>
      <p:ext uri="{BB962C8B-B14F-4D97-AF65-F5344CB8AC3E}">
        <p14:creationId xmlns:p14="http://schemas.microsoft.com/office/powerpoint/2010/main" val="3482386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0"/>
                                  </p:stCondLst>
                                  <p:childTnLst>
                                    <p:animMotion origin="layout" path="M -3.33333E-6 -4.5679E-6 L -0.00173 0.26667 " pathEditMode="relative" rAng="0" ptsTypes="AA">
                                      <p:cBhvr>
                                        <p:cTn id="14" dur="2000" fill="hold"/>
                                        <p:tgtEl>
                                          <p:spTgt spid="20"/>
                                        </p:tgtEl>
                                        <p:attrNameLst>
                                          <p:attrName>ppt_x</p:attrName>
                                          <p:attrName>ppt_y</p:attrName>
                                        </p:attrNameLst>
                                      </p:cBhvr>
                                      <p:rCtr x="-87" y="13333"/>
                                    </p:animMotion>
                                  </p:childTnLst>
                                </p:cTn>
                              </p:par>
                              <p:par>
                                <p:cTn id="15" presetID="42" presetClass="path" presetSubtype="0" accel="50000" decel="50000" fill="hold" grpId="1" nodeType="withEffect">
                                  <p:stCondLst>
                                    <p:cond delay="0"/>
                                  </p:stCondLst>
                                  <p:childTnLst>
                                    <p:animMotion origin="layout" path="M 1.11022E-16 -4.5679E-6 L -0.00295 0.26636 " pathEditMode="relative" rAng="0" ptsTypes="AA">
                                      <p:cBhvr>
                                        <p:cTn id="16" dur="2000" fill="hold"/>
                                        <p:tgtEl>
                                          <p:spTgt spid="19"/>
                                        </p:tgtEl>
                                        <p:attrNameLst>
                                          <p:attrName>ppt_x</p:attrName>
                                          <p:attrName>ppt_y</p:attrName>
                                        </p:attrNameLst>
                                      </p:cBhvr>
                                      <p:rCtr x="-156" y="13302"/>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amond(in)">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23"/>
                                        </p:tgtEl>
                                        <p:attrNameLst>
                                          <p:attrName>ppt_y</p:attrName>
                                        </p:attrNameLst>
                                      </p:cBhvr>
                                      <p:tavLst>
                                        <p:tav tm="0">
                                          <p:val>
                                            <p:strVal val="#ppt_y"/>
                                          </p:val>
                                        </p:tav>
                                        <p:tav tm="100000">
                                          <p:val>
                                            <p:strVal val="#ppt_y+#ppt_h*1.125000"/>
                                          </p:val>
                                        </p:tav>
                                      </p:tavLst>
                                    </p:anim>
                                    <p:animEffect transition="out" filter="wipe(down)">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12" presetClass="exit" presetSubtype="4" fill="hold" grpId="1" nodeType="withEffect">
                                  <p:stCondLst>
                                    <p:cond delay="0"/>
                                  </p:stCondLst>
                                  <p:childTnLst>
                                    <p:anim calcmode="lin" valueType="num">
                                      <p:cBhvr additive="base">
                                        <p:cTn id="35" dur="500"/>
                                        <p:tgtEl>
                                          <p:spTgt spid="24"/>
                                        </p:tgtEl>
                                        <p:attrNameLst>
                                          <p:attrName>ppt_y</p:attrName>
                                        </p:attrNameLst>
                                      </p:cBhvr>
                                      <p:tavLst>
                                        <p:tav tm="0">
                                          <p:val>
                                            <p:strVal val="#ppt_y"/>
                                          </p:val>
                                        </p:tav>
                                        <p:tav tm="100000">
                                          <p:val>
                                            <p:strVal val="#ppt_y+#ppt_h*1.125000"/>
                                          </p:val>
                                        </p:tav>
                                      </p:tavLst>
                                    </p:anim>
                                    <p:animEffect transition="out" filter="wipe(down)">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
                                        </p:tgtEl>
                                        <p:attrNameLst>
                                          <p:attrName>style.visibility</p:attrName>
                                        </p:attrNameLst>
                                      </p:cBhvr>
                                      <p:to>
                                        <p:strVal val="visible"/>
                                      </p:to>
                                    </p:set>
                                    <p:anim calcmode="discrete" valueType="clr">
                                      <p:cBhvr override="childStyle">
                                        <p:cTn id="4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
                                        </p:tgtEl>
                                        <p:attrNameLst>
                                          <p:attrName>fillcolor</p:attrName>
                                        </p:attrNameLst>
                                      </p:cBhvr>
                                      <p:tavLst>
                                        <p:tav tm="0">
                                          <p:val>
                                            <p:clrVal>
                                              <a:schemeClr val="accent2"/>
                                            </p:clrVal>
                                          </p:val>
                                        </p:tav>
                                        <p:tav tm="50000">
                                          <p:val>
                                            <p:clrVal>
                                              <a:schemeClr val="hlink"/>
                                            </p:clrVal>
                                          </p:val>
                                        </p:tav>
                                      </p:tavLst>
                                    </p:anim>
                                    <p:set>
                                      <p:cBhvr>
                                        <p:cTn id="51"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3" grpId="1"/>
      <p:bldP spid="24" grpId="0"/>
      <p:bldP spid="24" grpId="1"/>
      <p:bldP spid="25" grpId="0"/>
      <p:bldP spid="26" grpId="0"/>
      <p:bldP spid="19" grpId="0"/>
      <p:bldP spid="19"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TotalTime>
  <Words>1347</Words>
  <Application>Microsoft Office PowerPoint</Application>
  <PresentationFormat>On-screen Show (16:9)</PresentationFormat>
  <Paragraphs>191</Paragraphs>
  <Slides>24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Cambria Math</vt:lpstr>
      <vt:lpstr>Times New Roman</vt:lpstr>
      <vt:lpstr>UTM Guanine</vt:lpstr>
      <vt:lpstr>UTM Silk Script</vt:lpstr>
      <vt:lpstr>UTM Swiss 721 Black Condensed</vt:lpstr>
      <vt:lpstr>Wingdings</vt:lpstr>
      <vt:lpstr>印品黑体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CQC</cp:lastModifiedBy>
  <cp:revision>26</cp:revision>
  <dcterms:created xsi:type="dcterms:W3CDTF">2016-12-25T02:27:54Z</dcterms:created>
  <dcterms:modified xsi:type="dcterms:W3CDTF">2024-02-23T05:10:44Z</dcterms:modified>
</cp:coreProperties>
</file>