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2" r:id="rId1"/>
  </p:sldMasterIdLst>
  <p:notesMasterIdLst>
    <p:notesMasterId r:id="rId26"/>
  </p:notesMasterIdLst>
  <p:sldIdLst>
    <p:sldId id="323" r:id="rId2"/>
    <p:sldId id="339" r:id="rId3"/>
    <p:sldId id="256" r:id="rId4"/>
    <p:sldId id="338" r:id="rId5"/>
    <p:sldId id="317" r:id="rId6"/>
    <p:sldId id="332" r:id="rId7"/>
    <p:sldId id="333" r:id="rId8"/>
    <p:sldId id="334" r:id="rId9"/>
    <p:sldId id="318" r:id="rId10"/>
    <p:sldId id="335" r:id="rId11"/>
    <p:sldId id="319" r:id="rId12"/>
    <p:sldId id="320" r:id="rId13"/>
    <p:sldId id="322" r:id="rId14"/>
    <p:sldId id="324" r:id="rId15"/>
    <p:sldId id="325" r:id="rId16"/>
    <p:sldId id="326" r:id="rId17"/>
    <p:sldId id="321" r:id="rId18"/>
    <p:sldId id="316" r:id="rId19"/>
    <p:sldId id="328" r:id="rId20"/>
    <p:sldId id="327" r:id="rId21"/>
    <p:sldId id="329" r:id="rId22"/>
    <p:sldId id="331" r:id="rId23"/>
    <p:sldId id="330" r:id="rId24"/>
    <p:sldId id="336" r:id="rId25"/>
  </p:sldIdLst>
  <p:sldSz cx="12161838" cy="6858000"/>
  <p:notesSz cx="6858000" cy="9144000"/>
  <p:embeddedFontLst>
    <p:embeddedFont>
      <p:font typeface="HP001 4 hàng" panose="020B0604020202020204" charset="0"/>
      <p:regular r:id="rId27"/>
      <p:bold r:id="rId28"/>
    </p:embeddedFont>
    <p:embeddedFont>
      <p:font typeface="HP001 5 hàng" panose="020B0604020202020204" charset="0"/>
      <p:regular r:id="rId29"/>
      <p:bold r:id="rId30"/>
    </p:embeddedFont>
    <p:embeddedFont>
      <p:font typeface="Itim" panose="020B0604020202020204" charset="-34"/>
      <p:regular r:id="rId31"/>
    </p:embeddedFont>
    <p:embeddedFont>
      <p:font typeface="Varela Round" panose="00000500000000000000" pitchFamily="2" charset="-79"/>
      <p:regular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BE89"/>
    <a:srgbClr val="EDC69D"/>
    <a:srgbClr val="F8C0D9"/>
    <a:srgbClr val="B7D8AD"/>
    <a:srgbClr val="C33C0A"/>
    <a:srgbClr val="BB855D"/>
    <a:srgbClr val="D13C0A"/>
    <a:srgbClr val="F4551C"/>
    <a:srgbClr val="F77E53"/>
    <a:srgbClr val="F99C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44A9C77-A8A4-4D1C-BC68-1706C802DA68}">
  <a:tblStyle styleId="{A44A9C77-A8A4-4D1C-BC68-1706C802DA6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88" autoAdjust="0"/>
    <p:restoredTop sz="83978" autoAdjust="0"/>
  </p:normalViewPr>
  <p:slideViewPr>
    <p:cSldViewPr snapToGrid="0">
      <p:cViewPr varScale="1">
        <p:scale>
          <a:sx n="57" d="100"/>
          <a:sy n="57" d="100"/>
        </p:scale>
        <p:origin x="1260" y="4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-2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</p:txBody>
      </p:sp>
    </p:spTree>
    <p:extLst>
      <p:ext uri="{BB962C8B-B14F-4D97-AF65-F5344CB8AC3E}">
        <p14:creationId xmlns:p14="http://schemas.microsoft.com/office/powerpoint/2010/main" val="2446984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3328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028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Cái này GV có thể nhờ 1 HS làm mẫu, giảng mẫu cho cả lớp. Có thể mời 1 HS lên bảng giảng cho cả lớp</a:t>
            </a:r>
          </a:p>
        </p:txBody>
      </p:sp>
    </p:spTree>
    <p:extLst>
      <p:ext uri="{BB962C8B-B14F-4D97-AF65-F5344CB8AC3E}">
        <p14:creationId xmlns:p14="http://schemas.microsoft.com/office/powerpoint/2010/main" val="17365141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8449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chú ý cho HS cách trình bày rõ ràng, khoảng cách giữa các số không quá gần nhau…</a:t>
            </a:r>
          </a:p>
          <a:p>
            <a:r>
              <a:rPr lang="en-US"/>
              <a:t>Bài này phù hợp làm vở ô li nên người soạn chủ động làm trên slide cho thầy cô luôn ạ. </a:t>
            </a:r>
          </a:p>
        </p:txBody>
      </p:sp>
    </p:spTree>
    <p:extLst>
      <p:ext uri="{BB962C8B-B14F-4D97-AF65-F5344CB8AC3E}">
        <p14:creationId xmlns:p14="http://schemas.microsoft.com/office/powerpoint/2010/main" val="36374033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7618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7328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5320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748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588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đố</a:t>
            </a:r>
            <a:r>
              <a:rPr lang="en-US" dirty="0"/>
              <a:t> HS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không</a:t>
            </a:r>
            <a:endParaRPr lang="en-US" dirty="0"/>
          </a:p>
          <a:p>
            <a:r>
              <a:rPr lang="en-US" dirty="0"/>
              <a:t>HS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tl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,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tặng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(</a:t>
            </a:r>
            <a:r>
              <a:rPr lang="en-US" dirty="0" err="1"/>
              <a:t>kẹo</a:t>
            </a:r>
            <a:r>
              <a:rPr lang="en-US" dirty="0"/>
              <a:t>/sticker…)</a:t>
            </a:r>
          </a:p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0880579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đố HS xem nhớ tên các bạn nữa không</a:t>
            </a:r>
          </a:p>
          <a:p>
            <a:r>
              <a:rPr lang="en-US"/>
              <a:t>GV lần lượt lật các mảnh ghép rồi cho HS đoán</a:t>
            </a:r>
          </a:p>
          <a:p>
            <a:r>
              <a:rPr lang="en-US"/>
              <a:t>HS nào tl được, giáo viên tặng quà (kẹo/sticker…)</a:t>
            </a:r>
          </a:p>
          <a:p>
            <a:r>
              <a:rPr lang="en-US"/>
              <a:t>Đây là các bạn năm lớp 1</a:t>
            </a:r>
          </a:p>
        </p:txBody>
      </p:sp>
    </p:spTree>
    <p:extLst>
      <p:ext uri="{BB962C8B-B14F-4D97-AF65-F5344CB8AC3E}">
        <p14:creationId xmlns:p14="http://schemas.microsoft.com/office/powerpoint/2010/main" val="1268776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đố HS xem nhớ tên các bạn nữa không</a:t>
            </a:r>
          </a:p>
          <a:p>
            <a:r>
              <a:rPr lang="en-US"/>
              <a:t>GV lần lượt lật các mảnh ghép rồi cho HS đoán</a:t>
            </a:r>
          </a:p>
          <a:p>
            <a:r>
              <a:rPr lang="en-US"/>
              <a:t>HS nào tl được, giáo viên tặng quà (kẹo/sticker…)</a:t>
            </a:r>
          </a:p>
          <a:p>
            <a:r>
              <a:rPr lang="en-US"/>
              <a:t>Đây là các bạn năm lớp 1</a:t>
            </a:r>
          </a:p>
        </p:txBody>
      </p:sp>
    </p:spTree>
    <p:extLst>
      <p:ext uri="{BB962C8B-B14F-4D97-AF65-F5344CB8AC3E}">
        <p14:creationId xmlns:p14="http://schemas.microsoft.com/office/powerpoint/2010/main" val="33644021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đố HS xem nhớ tên các bạn nữa không</a:t>
            </a:r>
          </a:p>
          <a:p>
            <a:r>
              <a:rPr lang="en-US"/>
              <a:t>GV lần lượt lật các mảnh ghép rồi cho HS đoán</a:t>
            </a:r>
          </a:p>
          <a:p>
            <a:r>
              <a:rPr lang="en-US"/>
              <a:t>HS nào tl được, giáo viên tặng quà (kẹo/sticker…)</a:t>
            </a:r>
          </a:p>
          <a:p>
            <a:r>
              <a:rPr lang="en-US"/>
              <a:t>Đây là các bạn năm lớp 1</a:t>
            </a:r>
          </a:p>
        </p:txBody>
      </p:sp>
    </p:spTree>
    <p:extLst>
      <p:ext uri="{BB962C8B-B14F-4D97-AF65-F5344CB8AC3E}">
        <p14:creationId xmlns:p14="http://schemas.microsoft.com/office/powerpoint/2010/main" val="9778401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GV </a:t>
            </a:r>
            <a:r>
              <a:rPr lang="en-US" dirty="0" err="1"/>
              <a:t>đố</a:t>
            </a:r>
            <a:r>
              <a:rPr lang="en-US" dirty="0"/>
              <a:t> HS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không</a:t>
            </a:r>
            <a:endParaRPr lang="en-US" dirty="0"/>
          </a:p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2</a:t>
            </a:r>
          </a:p>
          <a:p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chờ</a:t>
            </a:r>
            <a:r>
              <a:rPr lang="en-US" dirty="0"/>
              <a:t> </a:t>
            </a:r>
            <a:r>
              <a:rPr lang="en-US" dirty="0" err="1"/>
              <a:t>đón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Mai. Nam, </a:t>
            </a:r>
            <a:r>
              <a:rPr lang="en-US" dirty="0" err="1"/>
              <a:t>Việt</a:t>
            </a:r>
            <a:r>
              <a:rPr lang="en-US" dirty="0"/>
              <a:t>, </a:t>
            </a:r>
            <a:r>
              <a:rPr lang="en-US" dirty="0" err="1"/>
              <a:t>Rô-bốt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Mi ở 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3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ntn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!!!!!</a:t>
            </a:r>
          </a:p>
        </p:txBody>
      </p:sp>
    </p:spTree>
    <p:extLst>
      <p:ext uri="{BB962C8B-B14F-4D97-AF65-F5344CB8AC3E}">
        <p14:creationId xmlns:p14="http://schemas.microsoft.com/office/powerpoint/2010/main" val="3989907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577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29494" y="-1333234"/>
            <a:ext cx="14269245" cy="9102067"/>
            <a:chOff x="-698850" y="-999925"/>
            <a:chExt cx="10728475" cy="6826550"/>
          </a:xfrm>
        </p:grpSpPr>
        <p:sp>
          <p:nvSpPr>
            <p:cNvPr id="10" name="Google Shape;10;p2"/>
            <p:cNvSpPr/>
            <p:nvPr/>
          </p:nvSpPr>
          <p:spPr>
            <a:xfrm>
              <a:off x="-698850" y="3765625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1600" y="4491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095325" y="-999925"/>
              <a:ext cx="1791300" cy="17913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94025" y="214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591350" y="-3931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26825" y="47607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94025" y="4443900"/>
              <a:ext cx="320100" cy="3198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36925" y="4755925"/>
              <a:ext cx="189900" cy="1899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79483" y="1197067"/>
            <a:ext cx="9002872" cy="1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79483" y="2385653"/>
            <a:ext cx="9002872" cy="5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-1290433" y="-877113"/>
            <a:ext cx="14741906" cy="9190713"/>
            <a:chOff x="-970225" y="-657835"/>
            <a:chExt cx="11083850" cy="6893035"/>
          </a:xfrm>
        </p:grpSpPr>
        <p:sp>
          <p:nvSpPr>
            <p:cNvPr id="22" name="Google Shape;22;p3"/>
            <p:cNvSpPr/>
            <p:nvPr/>
          </p:nvSpPr>
          <p:spPr>
            <a:xfrm>
              <a:off x="-970225" y="4443900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3"/>
            <p:cNvSpPr/>
            <p:nvPr/>
          </p:nvSpPr>
          <p:spPr>
            <a:xfrm rot="10800000">
              <a:off x="-422742" y="-65783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3"/>
            <p:cNvSpPr/>
            <p:nvPr/>
          </p:nvSpPr>
          <p:spPr>
            <a:xfrm rot="10800000" flipH="1">
              <a:off x="129077" y="416774"/>
              <a:ext cx="495300" cy="4947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322325" y="2812500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44575" y="4037950"/>
              <a:ext cx="698400" cy="6984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505054" y="1893767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145599" y="2657367"/>
            <a:ext cx="5870641" cy="2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52382" y="3971000"/>
            <a:ext cx="5857074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35660" y="2111967"/>
            <a:ext cx="708044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0030" y="-1744099"/>
            <a:ext cx="14246328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0"/>
          <p:cNvSpPr txBox="1">
            <a:spLocks noGrp="1"/>
          </p:cNvSpPr>
          <p:nvPr>
            <p:ph type="body" idx="1"/>
          </p:nvPr>
        </p:nvSpPr>
        <p:spPr>
          <a:xfrm>
            <a:off x="1003677" y="5200400"/>
            <a:ext cx="7978613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304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Itim"/>
              <a:buNone/>
              <a:defRPr sz="3192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 txBox="1">
            <a:spLocks noGrp="1"/>
          </p:cNvSpPr>
          <p:nvPr>
            <p:ph type="title" hasCustomPrompt="1"/>
          </p:nvPr>
        </p:nvSpPr>
        <p:spPr>
          <a:xfrm>
            <a:off x="1235536" y="1474833"/>
            <a:ext cx="9690766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95" name="Google Shape;95;p11"/>
          <p:cNvSpPr txBox="1">
            <a:spLocks noGrp="1"/>
          </p:cNvSpPr>
          <p:nvPr>
            <p:ph type="body" idx="1"/>
          </p:nvPr>
        </p:nvSpPr>
        <p:spPr>
          <a:xfrm>
            <a:off x="414572" y="4202967"/>
            <a:ext cx="11332694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6152" lvl="1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CUSTOM_6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"/>
          <p:cNvSpPr txBox="1">
            <a:spLocks noGrp="1"/>
          </p:cNvSpPr>
          <p:nvPr>
            <p:ph type="title"/>
          </p:nvPr>
        </p:nvSpPr>
        <p:spPr>
          <a:xfrm>
            <a:off x="2504988" y="521000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07" name="Google Shape;207;p21"/>
          <p:cNvSpPr txBox="1">
            <a:spLocks noGrp="1"/>
          </p:cNvSpPr>
          <p:nvPr>
            <p:ph type="subTitle" idx="1"/>
          </p:nvPr>
        </p:nvSpPr>
        <p:spPr>
          <a:xfrm>
            <a:off x="3759344" y="1225977"/>
            <a:ext cx="4643284" cy="3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8" name="Google Shape;208;p21"/>
          <p:cNvGrpSpPr/>
          <p:nvPr/>
        </p:nvGrpSpPr>
        <p:grpSpPr>
          <a:xfrm>
            <a:off x="-1467095" y="-1286733"/>
            <a:ext cx="13530218" cy="9250975"/>
            <a:chOff x="-1103050" y="-965050"/>
            <a:chExt cx="10172830" cy="6938231"/>
          </a:xfrm>
        </p:grpSpPr>
        <p:grpSp>
          <p:nvGrpSpPr>
            <p:cNvPr id="209" name="Google Shape;209;p21"/>
            <p:cNvGrpSpPr/>
            <p:nvPr/>
          </p:nvGrpSpPr>
          <p:grpSpPr>
            <a:xfrm>
              <a:off x="-1103050" y="-965050"/>
              <a:ext cx="10145298" cy="6938224"/>
              <a:chOff x="7641900" y="-965050"/>
              <a:chExt cx="10145298" cy="6938224"/>
            </a:xfrm>
          </p:grpSpPr>
          <p:sp>
            <p:nvSpPr>
              <p:cNvPr id="210" name="Google Shape;210;p21"/>
              <p:cNvSpPr/>
              <p:nvPr/>
            </p:nvSpPr>
            <p:spPr>
              <a:xfrm>
                <a:off x="7641900" y="-965050"/>
                <a:ext cx="1791300" cy="1791300"/>
              </a:xfrm>
              <a:prstGeom prst="ellipse">
                <a:avLst/>
              </a:prstGeom>
              <a:solidFill>
                <a:srgbClr val="EFC658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1" name="Google Shape;211;p21"/>
              <p:cNvSpPr/>
              <p:nvPr/>
            </p:nvSpPr>
            <p:spPr>
              <a:xfrm rot="10800000" flipH="1">
                <a:off x="16942698" y="-565249"/>
                <a:ext cx="844500" cy="843300"/>
              </a:xfrm>
              <a:prstGeom prst="ellipse">
                <a:avLst/>
              </a:prstGeom>
              <a:solidFill>
                <a:srgbClr val="49CAD1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2" name="Google Shape;212;p21"/>
              <p:cNvSpPr/>
              <p:nvPr/>
            </p:nvSpPr>
            <p:spPr>
              <a:xfrm rot="10800000" flipH="1">
                <a:off x="8059376" y="4492674"/>
                <a:ext cx="1482600" cy="1480500"/>
              </a:xfrm>
              <a:prstGeom prst="ellipse">
                <a:avLst/>
              </a:prstGeom>
              <a:solidFill>
                <a:srgbClr val="EB916B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13" name="Google Shape;213;p21"/>
            <p:cNvSpPr/>
            <p:nvPr/>
          </p:nvSpPr>
          <p:spPr>
            <a:xfrm>
              <a:off x="718275" y="69950"/>
              <a:ext cx="447600" cy="4476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21"/>
            <p:cNvSpPr/>
            <p:nvPr/>
          </p:nvSpPr>
          <p:spPr>
            <a:xfrm rot="1223388">
              <a:off x="424241" y="4710935"/>
              <a:ext cx="447754" cy="447754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21"/>
            <p:cNvSpPr/>
            <p:nvPr/>
          </p:nvSpPr>
          <p:spPr>
            <a:xfrm rot="1222282">
              <a:off x="145418" y="4383100"/>
              <a:ext cx="272333" cy="272333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21"/>
            <p:cNvSpPr/>
            <p:nvPr/>
          </p:nvSpPr>
          <p:spPr>
            <a:xfrm rot="1223432">
              <a:off x="7763933" y="4667333"/>
              <a:ext cx="1142596" cy="1142596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" name="Google Shape;217;p21"/>
            <p:cNvSpPr/>
            <p:nvPr/>
          </p:nvSpPr>
          <p:spPr>
            <a:xfrm rot="1222451">
              <a:off x="7588892" y="4806151"/>
              <a:ext cx="409307" cy="409307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33815" y="593367"/>
            <a:ext cx="8894342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633815" y="1986767"/>
            <a:ext cx="8894342" cy="33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6" r:id="rId4"/>
    <p:sldLayoutId id="2147483657" r:id="rId5"/>
    <p:sldLayoutId id="2147483658" r:id="rId6"/>
    <p:sldLayoutId id="2147483667" r:id="rId7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4.jpe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27.gif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10" Type="http://schemas.openxmlformats.org/officeDocument/2006/relationships/image" Target="../media/image34.gif"/><Relationship Id="rId4" Type="http://schemas.openxmlformats.org/officeDocument/2006/relationships/image" Target="../media/image28.gif"/><Relationship Id="rId9" Type="http://schemas.openxmlformats.org/officeDocument/2006/relationships/image" Target="../media/image33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gif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6456D-117D-B733-B5E6-0DBBBA15F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9483" y="0"/>
            <a:ext cx="9002872" cy="1313200"/>
          </a:xfrm>
        </p:spPr>
        <p:txBody>
          <a:bodyPr/>
          <a:lstStyle/>
          <a:p>
            <a:r>
              <a:rPr lang="en-US">
                <a:latin typeface="+mj-lt"/>
              </a:rPr>
              <a:t>Chuẩn bị</a:t>
            </a:r>
          </a:p>
        </p:txBody>
      </p:sp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4B3FDA65-1112-9E59-C383-5ACF6333C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6253831"/>
              </p:ext>
            </p:extLst>
          </p:nvPr>
        </p:nvGraphicFramePr>
        <p:xfrm>
          <a:off x="29615" y="1361086"/>
          <a:ext cx="12362688" cy="6126276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16805F0-DE31-1F68-77C4-ADF2B6A9D7D2}"/>
              </a:ext>
            </a:extLst>
          </p:cNvPr>
          <p:cNvSpPr txBox="1"/>
          <p:nvPr/>
        </p:nvSpPr>
        <p:spPr>
          <a:xfrm>
            <a:off x="1838953" y="1767018"/>
            <a:ext cx="10679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VN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VN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US" sz="4600" b="1" dirty="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600" b="1" dirty="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 9</a:t>
            </a:r>
            <a:r>
              <a:rPr lang="en-VN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4</a:t>
            </a:r>
            <a:endParaRPr lang="en-VN" sz="46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BA976-9E2A-2443-352D-92111D57E809}"/>
              </a:ext>
            </a:extLst>
          </p:cNvPr>
          <p:cNvSpPr txBox="1"/>
          <p:nvPr/>
        </p:nvSpPr>
        <p:spPr>
          <a:xfrm>
            <a:off x="1115967" y="2751881"/>
            <a:ext cx="22495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TǨn: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A5BB4B-A7E6-A313-9089-2EAAE454B900}"/>
              </a:ext>
            </a:extLst>
          </p:cNvPr>
          <p:cNvSpPr txBox="1"/>
          <p:nvPr/>
        </p:nvSpPr>
        <p:spPr>
          <a:xfrm>
            <a:off x="2804256" y="2708512"/>
            <a:ext cx="7383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Ôw Ǉập các số </a:t>
            </a:r>
            <a:r>
              <a:rPr lang="el-GR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Α</a:t>
            </a: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Ğn 1 000</a:t>
            </a:r>
            <a:endParaRPr lang="en-VN" sz="46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A06ED0-C59E-D827-565E-63C9C571F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92" y="3837018"/>
            <a:ext cx="2142283" cy="296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Bảng đen/ Bảng trắng/ Bảng học sinh khổ A4 giảm chỉ còn 18,000 đ">
            <a:extLst>
              <a:ext uri="{FF2B5EF4-FFF2-40B4-BE49-F238E27FC236}">
                <a16:creationId xmlns:a16="http://schemas.microsoft.com/office/drawing/2014/main" id="{CCF3544B-4884-1D83-4EB5-260091B34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446" y="4347159"/>
            <a:ext cx="3298468" cy="244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àng Chất Lượng Cao] Bông lau bảng,xóa bảng,Giẻ lau bảng Cầm tay chắc chắn  -dc3912 | Shopee Việt Nam">
            <a:extLst>
              <a:ext uri="{FF2B5EF4-FFF2-40B4-BE49-F238E27FC236}">
                <a16:creationId xmlns:a16="http://schemas.microsoft.com/office/drawing/2014/main" id="{04A37CA3-9D53-6B7E-DAC6-3C507ADA4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89" b="79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5961490" y="3591423"/>
            <a:ext cx="1513681" cy="83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Phấn viết bảng">
            <a:extLst>
              <a:ext uri="{FF2B5EF4-FFF2-40B4-BE49-F238E27FC236}">
                <a16:creationId xmlns:a16="http://schemas.microsoft.com/office/drawing/2014/main" id="{F4C705BD-95AB-A220-1356-E11ED7B83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207" l="0" r="98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96" y="4256921"/>
            <a:ext cx="2027045" cy="165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BÚT LÔNG BẢNG TL WB03 | Văn Phòng Phẩm Huyền Anh">
            <a:extLst>
              <a:ext uri="{FF2B5EF4-FFF2-40B4-BE49-F238E27FC236}">
                <a16:creationId xmlns:a16="http://schemas.microsoft.com/office/drawing/2014/main" id="{B3CB7A7B-C21C-5A44-5498-901DB9010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1" r="30098"/>
          <a:stretch/>
        </p:blipFill>
        <p:spPr bwMode="auto">
          <a:xfrm rot="13770365">
            <a:off x="4945598" y="3119698"/>
            <a:ext cx="774044" cy="221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Vở 4 Ô ly 48 trang School Bạn Nhỏ 0509">
            <a:extLst>
              <a:ext uri="{FF2B5EF4-FFF2-40B4-BE49-F238E27FC236}">
                <a16:creationId xmlns:a16="http://schemas.microsoft.com/office/drawing/2014/main" id="{D8B8600D-C169-5249-28D1-8841D7604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4" t="12420" r="7566" b="16591"/>
          <a:stretch/>
        </p:blipFill>
        <p:spPr bwMode="auto">
          <a:xfrm>
            <a:off x="7961181" y="3665301"/>
            <a:ext cx="3298468" cy="275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ombo 50 cái Thước kẻ mica 30cm |">
            <a:extLst>
              <a:ext uri="{FF2B5EF4-FFF2-40B4-BE49-F238E27FC236}">
                <a16:creationId xmlns:a16="http://schemas.microsoft.com/office/drawing/2014/main" id="{D158597C-8BDE-7D51-C431-66F4089DD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269">
            <a:off x="8113578" y="4915812"/>
            <a:ext cx="2946332" cy="294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Simple Eraser Icon Image｜free Cartoon &amp; Clipart - Eraser Clipart -  (480x480) Png Clipart Download">
            <a:extLst>
              <a:ext uri="{FF2B5EF4-FFF2-40B4-BE49-F238E27FC236}">
                <a16:creationId xmlns:a16="http://schemas.microsoft.com/office/drawing/2014/main" id="{02CCEE95-0893-1066-E551-25A10926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674" y="5606829"/>
            <a:ext cx="1402686" cy="90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9367E-CB25-C050-A113-F0ECD36BAC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812">
            <a:off x="9324654" y="4377031"/>
            <a:ext cx="844402" cy="26387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466109-C1A7-14B2-9308-7BBF53B6D2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38139" y="4632273"/>
            <a:ext cx="2630922" cy="263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24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EFD04-8170-29D9-F494-E5927FFDE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987" y="365093"/>
            <a:ext cx="7151863" cy="763600"/>
          </a:xfrm>
        </p:spPr>
        <p:txBody>
          <a:bodyPr/>
          <a:lstStyle/>
          <a:p>
            <a:r>
              <a:rPr lang="en-US"/>
              <a:t>Chúc mừng các em đã khởi động xuất sắc!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4F6DD3-4B04-36AC-B55E-B30898E17D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319" y="4046788"/>
            <a:ext cx="3111075" cy="2333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75AB00-22C5-525B-60E0-E0F3607CB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845" y="3374918"/>
            <a:ext cx="1826400" cy="182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CF920B-6D35-320D-542E-B5CE78708A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336" y="4743987"/>
            <a:ext cx="2234850" cy="20113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F55168-A67D-71D8-F698-CF44FD6B1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702" y="4046788"/>
            <a:ext cx="3021750" cy="3021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531338-518E-9C9F-D05C-34E448F3FB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561" y="3631343"/>
            <a:ext cx="859500" cy="1010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7216ED-1938-1685-ABFE-E3FDE1A9AF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400" y="1892521"/>
            <a:ext cx="2445512" cy="18341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5441B6-D12F-97B9-22E0-47A41CF4CF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819" y="342574"/>
            <a:ext cx="2567100" cy="3099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156D90-F299-1B02-D9BD-E8C8B79F04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050" y="1225977"/>
            <a:ext cx="2271750" cy="2271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30109D-D111-EA0C-F9C0-D42FE458C4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18" y="1521866"/>
            <a:ext cx="2121600" cy="21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48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CE1C35C8-21C5-E106-207E-C4DA4E25F6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7683" y="0"/>
            <a:ext cx="10366472" cy="2330000"/>
          </a:xfrm>
        </p:spPr>
        <p:txBody>
          <a:bodyPr/>
          <a:lstStyle/>
          <a:p>
            <a:r>
              <a:rPr lang="en-US" sz="4800" b="1">
                <a:solidFill>
                  <a:srgbClr val="FF0000"/>
                </a:solidFill>
                <a:latin typeface="+mj-lt"/>
              </a:rPr>
              <a:t>CHỦ ĐỀ 1:</a:t>
            </a:r>
          </a:p>
          <a:p>
            <a:r>
              <a:rPr lang="en-US" sz="4800" b="1">
                <a:solidFill>
                  <a:srgbClr val="FF0000"/>
                </a:solidFill>
                <a:latin typeface="+mj-lt"/>
              </a:rPr>
              <a:t>ÔN TẬP VÀ BỔ SUNG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512E60DC-7E3F-F284-F186-849F58A1C7C5}"/>
              </a:ext>
            </a:extLst>
          </p:cNvPr>
          <p:cNvSpPr txBox="1">
            <a:spLocks/>
          </p:cNvSpPr>
          <p:nvPr/>
        </p:nvSpPr>
        <p:spPr>
          <a:xfrm>
            <a:off x="897683" y="2898058"/>
            <a:ext cx="10366472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6000" b="1">
                <a:solidFill>
                  <a:srgbClr val="0070C0"/>
                </a:solidFill>
                <a:latin typeface="+mj-lt"/>
              </a:rPr>
              <a:t>BÀI 1:</a:t>
            </a:r>
          </a:p>
          <a:p>
            <a:r>
              <a:rPr lang="en-US" sz="6000" b="1">
                <a:solidFill>
                  <a:srgbClr val="0070C0"/>
                </a:solidFill>
                <a:latin typeface="+mj-lt"/>
              </a:rPr>
              <a:t>ÔN TẬP CÁC SỐ ĐẾN 1 000</a:t>
            </a:r>
          </a:p>
          <a:p>
            <a:r>
              <a:rPr lang="en-US" sz="4800" b="1">
                <a:solidFill>
                  <a:srgbClr val="002060"/>
                </a:solidFill>
                <a:latin typeface="+mj-lt"/>
              </a:rPr>
              <a:t>(tiết 1)</a:t>
            </a:r>
          </a:p>
        </p:txBody>
      </p:sp>
    </p:spTree>
    <p:extLst>
      <p:ext uri="{BB962C8B-B14F-4D97-AF65-F5344CB8AC3E}">
        <p14:creationId xmlns:p14="http://schemas.microsoft.com/office/powerpoint/2010/main" val="3023616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7B53D8-CA15-71E7-B6C0-F6E4CA722B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075" b="67229" l="8114" r="16184">
                        <a14:foregroundMark x1="11447" y1="62480" x2="12895" y2="62262"/>
                        <a14:foregroundMark x1="10439" y1="61793" x2="12193" y2="61325"/>
                        <a14:foregroundMark x1="12588" y1="61481" x2="13246" y2="61699"/>
                        <a14:foregroundMark x1="12105" y1="61450" x2="13202" y2="61606"/>
                        <a14:foregroundMark x1="13246" y1="61543" x2="13684" y2="6254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31" t="60854" r="83823" b="32030"/>
          <a:stretch/>
        </p:blipFill>
        <p:spPr>
          <a:xfrm>
            <a:off x="513192" y="1175589"/>
            <a:ext cx="2162629" cy="28256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A9A134-F85F-31C5-26D0-2C100EBB073A}"/>
              </a:ext>
            </a:extLst>
          </p:cNvPr>
          <p:cNvSpPr txBox="1"/>
          <p:nvPr/>
        </p:nvSpPr>
        <p:spPr>
          <a:xfrm>
            <a:off x="77764" y="6858000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Luyện tập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C2DB38-F5DF-511E-4952-0E28F7A17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64" y="2291997"/>
            <a:ext cx="12004064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80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575310" y="251460"/>
            <a:ext cx="9734550" cy="914400"/>
            <a:chOff x="842010" y="518160"/>
            <a:chExt cx="9734550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Nêu số và cách đọc số.</a:t>
              </a:r>
            </a:p>
          </p:txBody>
        </p:sp>
      </p:grp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8D8DF8EE-43A5-C02C-7655-7DF6D4B4FB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546398"/>
              </p:ext>
            </p:extLst>
          </p:nvPr>
        </p:nvGraphicFramePr>
        <p:xfrm>
          <a:off x="228758" y="1209139"/>
          <a:ext cx="11674206" cy="5534561"/>
        </p:xfrm>
        <a:graphic>
          <a:graphicData uri="http://schemas.openxmlformats.org/drawingml/2006/table">
            <a:tbl>
              <a:tblPr firstRow="1" bandRow="1">
                <a:tableStyleId>{A44A9C77-A8A4-4D1C-BC68-1706C802DA68}</a:tableStyleId>
              </a:tblPr>
              <a:tblGrid>
                <a:gridCol w="4286623">
                  <a:extLst>
                    <a:ext uri="{9D8B030D-6E8A-4147-A177-3AD203B41FA5}">
                      <a16:colId xmlns:a16="http://schemas.microsoft.com/office/drawing/2014/main" val="2563435952"/>
                    </a:ext>
                  </a:extLst>
                </a:gridCol>
                <a:gridCol w="1276866">
                  <a:extLst>
                    <a:ext uri="{9D8B030D-6E8A-4147-A177-3AD203B41FA5}">
                      <a16:colId xmlns:a16="http://schemas.microsoft.com/office/drawing/2014/main" val="3205310032"/>
                    </a:ext>
                  </a:extLst>
                </a:gridCol>
                <a:gridCol w="1276866">
                  <a:extLst>
                    <a:ext uri="{9D8B030D-6E8A-4147-A177-3AD203B41FA5}">
                      <a16:colId xmlns:a16="http://schemas.microsoft.com/office/drawing/2014/main" val="2882641201"/>
                    </a:ext>
                  </a:extLst>
                </a:gridCol>
                <a:gridCol w="1276866">
                  <a:extLst>
                    <a:ext uri="{9D8B030D-6E8A-4147-A177-3AD203B41FA5}">
                      <a16:colId xmlns:a16="http://schemas.microsoft.com/office/drawing/2014/main" val="356404128"/>
                    </a:ext>
                  </a:extLst>
                </a:gridCol>
                <a:gridCol w="1276866">
                  <a:extLst>
                    <a:ext uri="{9D8B030D-6E8A-4147-A177-3AD203B41FA5}">
                      <a16:colId xmlns:a16="http://schemas.microsoft.com/office/drawing/2014/main" val="1470343360"/>
                    </a:ext>
                  </a:extLst>
                </a:gridCol>
                <a:gridCol w="2280119">
                  <a:extLst>
                    <a:ext uri="{9D8B030D-6E8A-4147-A177-3AD203B41FA5}">
                      <a16:colId xmlns:a16="http://schemas.microsoft.com/office/drawing/2014/main" val="2490911598"/>
                    </a:ext>
                  </a:extLst>
                </a:gridCol>
              </a:tblGrid>
              <a:tr h="712986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latin typeface="+mj-lt"/>
                        </a:rPr>
                        <a:t>Trăm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latin typeface="+mj-lt"/>
                        </a:rPr>
                        <a:t>Chục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latin typeface="+mj-lt"/>
                        </a:rPr>
                        <a:t>Đơn vị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latin typeface="+mj-lt"/>
                        </a:rPr>
                        <a:t>Viết số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latin typeface="+mj-lt"/>
                        </a:rPr>
                        <a:t>Đọc số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5440853"/>
                  </a:ext>
                </a:extLst>
              </a:tr>
              <a:tr h="1137766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latin typeface="+mj-lt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latin typeface="+mj-lt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latin typeface="+mj-lt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latin typeface="+mj-lt"/>
                        </a:rPr>
                        <a:t>134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latin typeface="+mj-lt"/>
                        </a:rPr>
                        <a:t>một trăm ba mươi tư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000139"/>
                  </a:ext>
                </a:extLst>
              </a:tr>
              <a:tr h="1137766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latin typeface="+mj-lt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latin typeface="+mj-lt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latin typeface="+mj-lt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latin typeface="+mj-lt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latin typeface="+mj-lt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1978890"/>
                  </a:ext>
                </a:extLst>
              </a:tr>
              <a:tr h="1288743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latin typeface="+mj-lt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latin typeface="+mj-lt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latin typeface="+mj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+mj-lt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latin typeface="+mj-lt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64889"/>
                  </a:ext>
                </a:extLst>
              </a:tr>
              <a:tr h="1257300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latin typeface="+mj-lt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latin typeface="+mj-lt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latin typeface="+mj-lt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latin typeface="+mj-lt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latin typeface="+mj-lt"/>
                        </a:rPr>
                        <a:t>hai trăm bảy mươi mốt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6544446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86257B15-D000-7989-2D27-460CFA27F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510" y="1992491"/>
            <a:ext cx="2553465" cy="9565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AEB58D-B460-1744-364C-B42153678A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510" y="3103743"/>
            <a:ext cx="2553465" cy="10771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C22F07-4156-F429-49BB-33D590599C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510" y="4245569"/>
            <a:ext cx="2643056" cy="11746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C63816-CEAD-0BE3-8535-91A850AD4F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509" y="5563462"/>
            <a:ext cx="2676085" cy="107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56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575310" y="251460"/>
            <a:ext cx="9734550" cy="914400"/>
            <a:chOff x="842010" y="518160"/>
            <a:chExt cx="9734550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Nêu số và cách đọc số.</a:t>
              </a:r>
            </a:p>
          </p:txBody>
        </p:sp>
      </p:grp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8D8DF8EE-43A5-C02C-7655-7DF6D4B4FB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5972412"/>
              </p:ext>
            </p:extLst>
          </p:nvPr>
        </p:nvGraphicFramePr>
        <p:xfrm>
          <a:off x="243816" y="1608496"/>
          <a:ext cx="11674206" cy="3022775"/>
        </p:xfrm>
        <a:graphic>
          <a:graphicData uri="http://schemas.openxmlformats.org/drawingml/2006/table">
            <a:tbl>
              <a:tblPr firstRow="1" bandRow="1">
                <a:tableStyleId>{A44A9C77-A8A4-4D1C-BC68-1706C802DA68}</a:tableStyleId>
              </a:tblPr>
              <a:tblGrid>
                <a:gridCol w="4286623">
                  <a:extLst>
                    <a:ext uri="{9D8B030D-6E8A-4147-A177-3AD203B41FA5}">
                      <a16:colId xmlns:a16="http://schemas.microsoft.com/office/drawing/2014/main" val="2563435952"/>
                    </a:ext>
                  </a:extLst>
                </a:gridCol>
                <a:gridCol w="1276866">
                  <a:extLst>
                    <a:ext uri="{9D8B030D-6E8A-4147-A177-3AD203B41FA5}">
                      <a16:colId xmlns:a16="http://schemas.microsoft.com/office/drawing/2014/main" val="3205310032"/>
                    </a:ext>
                  </a:extLst>
                </a:gridCol>
                <a:gridCol w="1276866">
                  <a:extLst>
                    <a:ext uri="{9D8B030D-6E8A-4147-A177-3AD203B41FA5}">
                      <a16:colId xmlns:a16="http://schemas.microsoft.com/office/drawing/2014/main" val="2882641201"/>
                    </a:ext>
                  </a:extLst>
                </a:gridCol>
                <a:gridCol w="1276866">
                  <a:extLst>
                    <a:ext uri="{9D8B030D-6E8A-4147-A177-3AD203B41FA5}">
                      <a16:colId xmlns:a16="http://schemas.microsoft.com/office/drawing/2014/main" val="356404128"/>
                    </a:ext>
                  </a:extLst>
                </a:gridCol>
                <a:gridCol w="1276866">
                  <a:extLst>
                    <a:ext uri="{9D8B030D-6E8A-4147-A177-3AD203B41FA5}">
                      <a16:colId xmlns:a16="http://schemas.microsoft.com/office/drawing/2014/main" val="1470343360"/>
                    </a:ext>
                  </a:extLst>
                </a:gridCol>
                <a:gridCol w="2280119">
                  <a:extLst>
                    <a:ext uri="{9D8B030D-6E8A-4147-A177-3AD203B41FA5}">
                      <a16:colId xmlns:a16="http://schemas.microsoft.com/office/drawing/2014/main" val="2490911598"/>
                    </a:ext>
                  </a:extLst>
                </a:gridCol>
              </a:tblGrid>
              <a:tr h="935198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latin typeface="+mj-lt"/>
                        </a:rPr>
                        <a:t>Trăm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latin typeface="+mj-lt"/>
                        </a:rPr>
                        <a:t>Chục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latin typeface="+mj-lt"/>
                        </a:rPr>
                        <a:t>Đơn vị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latin typeface="+mj-lt"/>
                        </a:rPr>
                        <a:t>Viết số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latin typeface="+mj-lt"/>
                        </a:rPr>
                        <a:t>Đọc số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5440853"/>
                  </a:ext>
                </a:extLst>
              </a:tr>
              <a:tr h="2087577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latin typeface="+mj-lt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latin typeface="+mj-lt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latin typeface="+mj-lt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latin typeface="+mj-lt"/>
                        </a:rPr>
                        <a:t>134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latin typeface="+mj-lt"/>
                        </a:rPr>
                        <a:t>một trăm ba mươi tư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000139"/>
                  </a:ext>
                </a:extLst>
              </a:tr>
            </a:tbl>
          </a:graphicData>
        </a:graphic>
      </p:graphicFrame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E30835BD-476E-7124-43B1-1885F04755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564766"/>
              </p:ext>
            </p:extLst>
          </p:nvPr>
        </p:nvGraphicFramePr>
        <p:xfrm>
          <a:off x="12302152" y="3591891"/>
          <a:ext cx="4572000" cy="4572000"/>
        </p:xfrm>
        <a:graphic>
          <a:graphicData uri="http://schemas.openxmlformats.org/drawingml/2006/table">
            <a:tbl>
              <a:tblPr firstRow="1" bandRow="1">
                <a:tableStyleId>{A44A9C77-A8A4-4D1C-BC68-1706C802DA68}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77803697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4485834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0514579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2439928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57154345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563793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40505776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42013505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2190135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89289349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255384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32793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7307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82199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96066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664906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170977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8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679539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1343916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D60544F3-748F-B4A5-620E-C2A2B9EC1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06" y="2854581"/>
            <a:ext cx="1383714" cy="1383714"/>
          </a:xfrm>
          <a:prstGeom prst="rect">
            <a:avLst/>
          </a:prstGeom>
        </p:spPr>
      </p:pic>
      <p:graphicFrame>
        <p:nvGraphicFramePr>
          <p:cNvPr id="12" name="Table 10">
            <a:extLst>
              <a:ext uri="{FF2B5EF4-FFF2-40B4-BE49-F238E27FC236}">
                <a16:creationId xmlns:a16="http://schemas.microsoft.com/office/drawing/2014/main" id="{8A81F0A9-DD21-0779-6333-191F2BB569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0563459"/>
              </p:ext>
            </p:extLst>
          </p:nvPr>
        </p:nvGraphicFramePr>
        <p:xfrm>
          <a:off x="12592685" y="3262768"/>
          <a:ext cx="457200" cy="457200"/>
        </p:xfrm>
        <a:graphic>
          <a:graphicData uri="http://schemas.openxmlformats.org/drawingml/2006/table">
            <a:tbl>
              <a:tblPr firstRow="1" bandRow="1">
                <a:tableStyleId>{A44A9C77-A8A4-4D1C-BC68-1706C802DA68}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778036977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A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2553849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DF5CDC37-8AC5-CA0A-E8B5-8F229CD2B5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5616" y="2862935"/>
            <a:ext cx="154266" cy="13920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C0EA48-6B56-2DE2-FE5D-629C11FC7E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7356" y="2862935"/>
            <a:ext cx="154266" cy="13920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F91240-CE1B-E446-A13D-829F7AC11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9096" y="2862935"/>
            <a:ext cx="154266" cy="13920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1349DC-8839-0018-D77A-631951A829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2958" y="2862935"/>
            <a:ext cx="163432" cy="1634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9F137E7-EAB6-3C11-5360-166B0C0970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2958" y="4074863"/>
            <a:ext cx="163432" cy="1634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83E7EE5-F8E0-FA8C-8141-0D06EDF8CD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2958" y="3690569"/>
            <a:ext cx="163432" cy="1634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631B72-C6F7-C938-11B9-604B632B5E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2958" y="3306275"/>
            <a:ext cx="163432" cy="16343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A8A4B0C-BBA0-24A8-DC7F-3672D4CDD054}"/>
              </a:ext>
            </a:extLst>
          </p:cNvPr>
          <p:cNvSpPr/>
          <p:nvPr/>
        </p:nvSpPr>
        <p:spPr>
          <a:xfrm>
            <a:off x="4804756" y="3306275"/>
            <a:ext cx="831273" cy="768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5C2F30F-3769-1C31-B2E3-6E9A28C6851E}"/>
              </a:ext>
            </a:extLst>
          </p:cNvPr>
          <p:cNvSpPr/>
          <p:nvPr/>
        </p:nvSpPr>
        <p:spPr>
          <a:xfrm>
            <a:off x="6040747" y="3262486"/>
            <a:ext cx="831273" cy="768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1CAD83D-FD80-BE1E-BC6C-0ECFC1CBFFE3}"/>
              </a:ext>
            </a:extLst>
          </p:cNvPr>
          <p:cNvSpPr/>
          <p:nvPr/>
        </p:nvSpPr>
        <p:spPr>
          <a:xfrm>
            <a:off x="7276738" y="3218697"/>
            <a:ext cx="831273" cy="768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788600C-076C-D623-9119-EC052A6E6F06}"/>
              </a:ext>
            </a:extLst>
          </p:cNvPr>
          <p:cNvSpPr/>
          <p:nvPr/>
        </p:nvSpPr>
        <p:spPr>
          <a:xfrm>
            <a:off x="8613622" y="3174675"/>
            <a:ext cx="831273" cy="768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3467870-4E02-6CB1-B532-1CE143A78F08}"/>
              </a:ext>
            </a:extLst>
          </p:cNvPr>
          <p:cNvSpPr/>
          <p:nvPr/>
        </p:nvSpPr>
        <p:spPr>
          <a:xfrm>
            <a:off x="9756717" y="3139233"/>
            <a:ext cx="2056282" cy="935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6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575310" y="251460"/>
            <a:ext cx="9734550" cy="914400"/>
            <a:chOff x="842010" y="518160"/>
            <a:chExt cx="9734550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Nêu số và cách đọc số.</a:t>
              </a:r>
            </a:p>
          </p:txBody>
        </p:sp>
      </p:grp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8D8DF8EE-43A5-C02C-7655-7DF6D4B4FB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8615388"/>
              </p:ext>
            </p:extLst>
          </p:nvPr>
        </p:nvGraphicFramePr>
        <p:xfrm>
          <a:off x="243816" y="1341796"/>
          <a:ext cx="11674206" cy="5110352"/>
        </p:xfrm>
        <a:graphic>
          <a:graphicData uri="http://schemas.openxmlformats.org/drawingml/2006/table">
            <a:tbl>
              <a:tblPr firstRow="1" bandRow="1">
                <a:tableStyleId>{A44A9C77-A8A4-4D1C-BC68-1706C802DA68}</a:tableStyleId>
              </a:tblPr>
              <a:tblGrid>
                <a:gridCol w="4286623">
                  <a:extLst>
                    <a:ext uri="{9D8B030D-6E8A-4147-A177-3AD203B41FA5}">
                      <a16:colId xmlns:a16="http://schemas.microsoft.com/office/drawing/2014/main" val="2563435952"/>
                    </a:ext>
                  </a:extLst>
                </a:gridCol>
                <a:gridCol w="1276866">
                  <a:extLst>
                    <a:ext uri="{9D8B030D-6E8A-4147-A177-3AD203B41FA5}">
                      <a16:colId xmlns:a16="http://schemas.microsoft.com/office/drawing/2014/main" val="3205310032"/>
                    </a:ext>
                  </a:extLst>
                </a:gridCol>
                <a:gridCol w="1276866">
                  <a:extLst>
                    <a:ext uri="{9D8B030D-6E8A-4147-A177-3AD203B41FA5}">
                      <a16:colId xmlns:a16="http://schemas.microsoft.com/office/drawing/2014/main" val="2882641201"/>
                    </a:ext>
                  </a:extLst>
                </a:gridCol>
                <a:gridCol w="1276866">
                  <a:extLst>
                    <a:ext uri="{9D8B030D-6E8A-4147-A177-3AD203B41FA5}">
                      <a16:colId xmlns:a16="http://schemas.microsoft.com/office/drawing/2014/main" val="356404128"/>
                    </a:ext>
                  </a:extLst>
                </a:gridCol>
                <a:gridCol w="1276866">
                  <a:extLst>
                    <a:ext uri="{9D8B030D-6E8A-4147-A177-3AD203B41FA5}">
                      <a16:colId xmlns:a16="http://schemas.microsoft.com/office/drawing/2014/main" val="1470343360"/>
                    </a:ext>
                  </a:extLst>
                </a:gridCol>
                <a:gridCol w="2280119">
                  <a:extLst>
                    <a:ext uri="{9D8B030D-6E8A-4147-A177-3AD203B41FA5}">
                      <a16:colId xmlns:a16="http://schemas.microsoft.com/office/drawing/2014/main" val="2490911598"/>
                    </a:ext>
                  </a:extLst>
                </a:gridCol>
              </a:tblGrid>
              <a:tr h="935198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latin typeface="+mj-lt"/>
                        </a:rPr>
                        <a:t>Trăm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latin typeface="+mj-lt"/>
                        </a:rPr>
                        <a:t>Chục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latin typeface="+mj-lt"/>
                        </a:rPr>
                        <a:t>Đơn vị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latin typeface="+mj-lt"/>
                        </a:rPr>
                        <a:t>Viết số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latin typeface="+mj-lt"/>
                        </a:rPr>
                        <a:t>Đọc số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5440853"/>
                  </a:ext>
                </a:extLst>
              </a:tr>
              <a:tr h="2087577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latin typeface="+mj-lt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latin typeface="+mj-lt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latin typeface="+mj-lt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  <a:latin typeface="+mj-lt"/>
                        </a:rPr>
                        <a:t>245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  <a:latin typeface="+mj-lt"/>
                        </a:rPr>
                        <a:t>hai trăm bốn mươi lăm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000139"/>
                  </a:ext>
                </a:extLst>
              </a:tr>
              <a:tr h="2087577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latin typeface="+mj-lt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latin typeface="+mj-lt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latin typeface="+mj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  <a:latin typeface="+mj-lt"/>
                        </a:rPr>
                        <a:t>307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  <a:latin typeface="+mj-lt"/>
                        </a:rPr>
                        <a:t>ba trăm </a:t>
                      </a:r>
                    </a:p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  <a:latin typeface="+mj-lt"/>
                        </a:rPr>
                        <a:t>linh bảy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0236511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D60544F3-748F-B4A5-620E-C2A2B9EC1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06" y="2587881"/>
            <a:ext cx="1383714" cy="13837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5CDC37-8AC5-CA0A-E8B5-8F229CD2B5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3326" y="2596235"/>
            <a:ext cx="154266" cy="13920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C0EA48-6B56-2DE2-FE5D-629C11FC7E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5066" y="2596235"/>
            <a:ext cx="154266" cy="13920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F91240-CE1B-E446-A13D-829F7AC11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6806" y="2596235"/>
            <a:ext cx="154266" cy="13920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1349DC-8839-0018-D77A-631951A829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2958" y="2596235"/>
            <a:ext cx="163432" cy="1634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9F137E7-EAB6-3C11-5360-166B0C0970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2958" y="3808163"/>
            <a:ext cx="163432" cy="1634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83E7EE5-F8E0-FA8C-8141-0D06EDF8CD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5532" y="3202303"/>
            <a:ext cx="163432" cy="1634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631B72-C6F7-C938-11B9-604B632B5E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2958" y="2907519"/>
            <a:ext cx="163432" cy="16343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788600C-076C-D623-9119-EC052A6E6F06}"/>
              </a:ext>
            </a:extLst>
          </p:cNvPr>
          <p:cNvSpPr/>
          <p:nvPr/>
        </p:nvSpPr>
        <p:spPr>
          <a:xfrm>
            <a:off x="8601142" y="2938686"/>
            <a:ext cx="831273" cy="768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3467870-4E02-6CB1-B532-1CE143A78F08}"/>
              </a:ext>
            </a:extLst>
          </p:cNvPr>
          <p:cNvSpPr/>
          <p:nvPr/>
        </p:nvSpPr>
        <p:spPr>
          <a:xfrm>
            <a:off x="9769747" y="2855166"/>
            <a:ext cx="2056282" cy="935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9A3935A-E907-07E5-1899-EB6A15CB9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19" y="2776307"/>
            <a:ext cx="1383714" cy="13837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E27A819-434F-19FB-C7C4-951D9127A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3190" y="2579527"/>
            <a:ext cx="154266" cy="139206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00ADDB-0BC7-D4D5-F11A-DD789655DE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4461" y="3504110"/>
            <a:ext cx="163432" cy="1634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9EB02AE-1CFD-FC53-3C9F-6246FEA8B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97" y="4584496"/>
            <a:ext cx="1383714" cy="138371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36D71C2-AC8B-6BE5-111A-B54FAF95B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10" y="4772922"/>
            <a:ext cx="1383714" cy="138371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A1EE5AC-08F5-A9A8-5EFD-45778674D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202" y="4956126"/>
            <a:ext cx="1383714" cy="138371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4D93AB4-28F2-D775-48BC-8E90556A7B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9324" y="4739216"/>
            <a:ext cx="163432" cy="16343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81438B2-D68F-4F80-9C9E-5F6900E06D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9324" y="5951144"/>
            <a:ext cx="163432" cy="16343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EBFBC87-5C28-C202-4C72-2966ABF4D5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9324" y="5345284"/>
            <a:ext cx="163432" cy="16343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10D292B-2FC0-F7A1-512D-75F6CDCFC7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9324" y="5050500"/>
            <a:ext cx="163432" cy="16343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A7A31C4-2AB0-854E-4247-91EB34DF51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9324" y="5647091"/>
            <a:ext cx="163432" cy="16343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C170691-2660-9473-CE44-B02413763A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5145" y="5961650"/>
            <a:ext cx="163432" cy="16343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F421FC2-A139-6C8D-438D-FDFAC8143F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5145" y="5657597"/>
            <a:ext cx="163432" cy="163432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8692F948-299A-47F0-8BDA-FB3F8C865344}"/>
              </a:ext>
            </a:extLst>
          </p:cNvPr>
          <p:cNvSpPr/>
          <p:nvPr/>
        </p:nvSpPr>
        <p:spPr>
          <a:xfrm>
            <a:off x="8601141" y="5042706"/>
            <a:ext cx="831273" cy="768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FCCE2F6-2E83-4323-4464-BAEE883D4608}"/>
              </a:ext>
            </a:extLst>
          </p:cNvPr>
          <p:cNvSpPr/>
          <p:nvPr/>
        </p:nvSpPr>
        <p:spPr>
          <a:xfrm>
            <a:off x="9749055" y="4906126"/>
            <a:ext cx="2056282" cy="935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8237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40" grpId="0" animBg="1"/>
      <p:bldP spid="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8D8DF8EE-43A5-C02C-7655-7DF6D4B4FB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5041264"/>
              </p:ext>
            </p:extLst>
          </p:nvPr>
        </p:nvGraphicFramePr>
        <p:xfrm>
          <a:off x="243816" y="114300"/>
          <a:ext cx="11674206" cy="6625590"/>
        </p:xfrm>
        <a:graphic>
          <a:graphicData uri="http://schemas.openxmlformats.org/drawingml/2006/table">
            <a:tbl>
              <a:tblPr firstRow="1" bandRow="1">
                <a:tableStyleId>{A44A9C77-A8A4-4D1C-BC68-1706C802DA68}</a:tableStyleId>
              </a:tblPr>
              <a:tblGrid>
                <a:gridCol w="4286623">
                  <a:extLst>
                    <a:ext uri="{9D8B030D-6E8A-4147-A177-3AD203B41FA5}">
                      <a16:colId xmlns:a16="http://schemas.microsoft.com/office/drawing/2014/main" val="2563435952"/>
                    </a:ext>
                  </a:extLst>
                </a:gridCol>
                <a:gridCol w="1276866">
                  <a:extLst>
                    <a:ext uri="{9D8B030D-6E8A-4147-A177-3AD203B41FA5}">
                      <a16:colId xmlns:a16="http://schemas.microsoft.com/office/drawing/2014/main" val="3205310032"/>
                    </a:ext>
                  </a:extLst>
                </a:gridCol>
                <a:gridCol w="1276866">
                  <a:extLst>
                    <a:ext uri="{9D8B030D-6E8A-4147-A177-3AD203B41FA5}">
                      <a16:colId xmlns:a16="http://schemas.microsoft.com/office/drawing/2014/main" val="2882641201"/>
                    </a:ext>
                  </a:extLst>
                </a:gridCol>
                <a:gridCol w="1276866">
                  <a:extLst>
                    <a:ext uri="{9D8B030D-6E8A-4147-A177-3AD203B41FA5}">
                      <a16:colId xmlns:a16="http://schemas.microsoft.com/office/drawing/2014/main" val="356404128"/>
                    </a:ext>
                  </a:extLst>
                </a:gridCol>
                <a:gridCol w="1276866">
                  <a:extLst>
                    <a:ext uri="{9D8B030D-6E8A-4147-A177-3AD203B41FA5}">
                      <a16:colId xmlns:a16="http://schemas.microsoft.com/office/drawing/2014/main" val="1470343360"/>
                    </a:ext>
                  </a:extLst>
                </a:gridCol>
                <a:gridCol w="2280119">
                  <a:extLst>
                    <a:ext uri="{9D8B030D-6E8A-4147-A177-3AD203B41FA5}">
                      <a16:colId xmlns:a16="http://schemas.microsoft.com/office/drawing/2014/main" val="2490911598"/>
                    </a:ext>
                  </a:extLst>
                </a:gridCol>
              </a:tblGrid>
              <a:tr h="590550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latin typeface="+mj-lt"/>
                        </a:rPr>
                        <a:t>Trăm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latin typeface="+mj-lt"/>
                        </a:rPr>
                        <a:t>Chục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latin typeface="+mj-lt"/>
                        </a:rPr>
                        <a:t>Đơn vị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latin typeface="+mj-lt"/>
                        </a:rPr>
                        <a:t>Viết số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latin typeface="+mj-lt"/>
                        </a:rPr>
                        <a:t>Đọc số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5440853"/>
                  </a:ext>
                </a:extLst>
              </a:tr>
              <a:tr h="2011680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latin typeface="+mj-lt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latin typeface="+mj-lt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latin typeface="+mj-lt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  <a:latin typeface="+mj-lt"/>
                        </a:rPr>
                        <a:t>245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  <a:latin typeface="+mj-lt"/>
                        </a:rPr>
                        <a:t>hai trăm bốn mươi lăm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000139"/>
                  </a:ext>
                </a:extLst>
              </a:tr>
              <a:tr h="2011680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latin typeface="+mj-lt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latin typeface="+mj-lt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latin typeface="+mj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  <a:latin typeface="+mj-lt"/>
                        </a:rPr>
                        <a:t>307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  <a:latin typeface="+mj-lt"/>
                        </a:rPr>
                        <a:t>ba trăm </a:t>
                      </a:r>
                    </a:p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  <a:latin typeface="+mj-lt"/>
                        </a:rPr>
                        <a:t>linh bảy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0236511"/>
                  </a:ext>
                </a:extLst>
              </a:tr>
              <a:tr h="2011680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  <a:latin typeface="+mj-lt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  <a:latin typeface="+mj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  <a:latin typeface="+mj-lt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  <a:latin typeface="+mj-lt"/>
                        </a:rPr>
                        <a:t>271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latin typeface="+mj-lt"/>
                        </a:rPr>
                        <a:t>hai trăm bảy mươi mốt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4604611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D60544F3-748F-B4A5-620E-C2A2B9EC1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306" y="998435"/>
            <a:ext cx="1383714" cy="13837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5CDC37-8AC5-CA0A-E8B5-8F229CD2B5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3326" y="1063939"/>
            <a:ext cx="154266" cy="13920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C0EA48-6B56-2DE2-FE5D-629C11FC7E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5066" y="1063939"/>
            <a:ext cx="154266" cy="13920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F91240-CE1B-E446-A13D-829F7AC11D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6806" y="1063939"/>
            <a:ext cx="154266" cy="13920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1349DC-8839-0018-D77A-631951A829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2958" y="1063939"/>
            <a:ext cx="163432" cy="1634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9F137E7-EAB6-3C11-5360-166B0C0970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2958" y="2275867"/>
            <a:ext cx="163432" cy="1634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83E7EE5-F8E0-FA8C-8141-0D06EDF8CD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5532" y="1670007"/>
            <a:ext cx="163432" cy="1634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631B72-C6F7-C938-11B9-604B632B5E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2958" y="1375223"/>
            <a:ext cx="163432" cy="1634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9A3935A-E907-07E5-1899-EB6A15CB93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519" y="1186861"/>
            <a:ext cx="1383714" cy="13837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E27A819-434F-19FB-C7C4-951D9127A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3190" y="1047231"/>
            <a:ext cx="154266" cy="139206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00ADDB-0BC7-D4D5-F11A-DD789655DE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4461" y="1971814"/>
            <a:ext cx="163432" cy="1634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9EB02AE-1CFD-FC53-3C9F-6246FEA8BC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097" y="2918850"/>
            <a:ext cx="1383714" cy="138371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36D71C2-AC8B-6BE5-111A-B54FAF95B6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310" y="3107276"/>
            <a:ext cx="1383714" cy="138371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A1EE5AC-08F5-A9A8-5EFD-45778674D4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202" y="3290480"/>
            <a:ext cx="1383714" cy="138371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4D93AB4-28F2-D775-48BC-8E90556A7B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9324" y="3073570"/>
            <a:ext cx="163432" cy="16343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81438B2-D68F-4F80-9C9E-5F6900E06D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9324" y="4285498"/>
            <a:ext cx="163432" cy="16343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EBFBC87-5C28-C202-4C72-2966ABF4D5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9324" y="3679638"/>
            <a:ext cx="163432" cy="16343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10D292B-2FC0-F7A1-512D-75F6CDCFC7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9324" y="3384854"/>
            <a:ext cx="163432" cy="16343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A7A31C4-2AB0-854E-4247-91EB34DF51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9324" y="3981445"/>
            <a:ext cx="163432" cy="16343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C170691-2660-9473-CE44-B02413763A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5145" y="4296004"/>
            <a:ext cx="163432" cy="16343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F421FC2-A139-6C8D-438D-FDFAC8143F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5145" y="3991951"/>
            <a:ext cx="163432" cy="16343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14319FB-5131-C3A4-8C87-25E7C11D9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306" y="4998273"/>
            <a:ext cx="1383714" cy="138371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8D074D6-58F9-05A3-744C-17E66F1DA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519" y="5186699"/>
            <a:ext cx="1383714" cy="138371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65D34E0-B40E-77EC-0146-CE25C49C8F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8137" y="5169991"/>
            <a:ext cx="154266" cy="1392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C85D6CA-7DD7-E297-5BA1-E19728ECB1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6335" y="5169991"/>
            <a:ext cx="154266" cy="139206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2029F52-1370-40EE-939D-20C964F08A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0019" y="5169991"/>
            <a:ext cx="154266" cy="139206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E234ED6-05DD-A9BA-1165-3D8FE63F8B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6057" y="5169991"/>
            <a:ext cx="154266" cy="139206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CDC9C3E-49FB-0C4B-3B23-091395291C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0309" y="5169991"/>
            <a:ext cx="154266" cy="139206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A51A577-0929-D0AA-6310-AFFE8F004E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8507" y="5169991"/>
            <a:ext cx="154266" cy="139206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2AAA387-4B1E-431B-6BC9-E0E1268CF9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2191" y="5169991"/>
            <a:ext cx="154266" cy="139206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B3B57F91-942B-5011-99F0-B3F052DD34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8964" y="6398627"/>
            <a:ext cx="163432" cy="163432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6CCE69C3-D2CA-ED02-E950-5BDC8F958294}"/>
              </a:ext>
            </a:extLst>
          </p:cNvPr>
          <p:cNvSpPr/>
          <p:nvPr/>
        </p:nvSpPr>
        <p:spPr>
          <a:xfrm>
            <a:off x="4742720" y="5305836"/>
            <a:ext cx="831273" cy="768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2AE9B25-6867-0650-E350-94578587243A}"/>
              </a:ext>
            </a:extLst>
          </p:cNvPr>
          <p:cNvSpPr/>
          <p:nvPr/>
        </p:nvSpPr>
        <p:spPr>
          <a:xfrm>
            <a:off x="6024922" y="5305836"/>
            <a:ext cx="831273" cy="768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9DDB4C1-63DE-E413-9BA7-5BEA4BE7206B}"/>
              </a:ext>
            </a:extLst>
          </p:cNvPr>
          <p:cNvSpPr/>
          <p:nvPr/>
        </p:nvSpPr>
        <p:spPr>
          <a:xfrm>
            <a:off x="7307124" y="5305836"/>
            <a:ext cx="831273" cy="768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CBAFC42-C9FB-120D-02F0-56E35B8A8359}"/>
              </a:ext>
            </a:extLst>
          </p:cNvPr>
          <p:cNvSpPr/>
          <p:nvPr/>
        </p:nvSpPr>
        <p:spPr>
          <a:xfrm>
            <a:off x="8589326" y="5305836"/>
            <a:ext cx="831273" cy="768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3205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62B470-AC66-3AC3-58B0-330A692E45BC}"/>
              </a:ext>
            </a:extLst>
          </p:cNvPr>
          <p:cNvGrpSpPr/>
          <p:nvPr/>
        </p:nvGrpSpPr>
        <p:grpSpPr>
          <a:xfrm>
            <a:off x="308610" y="194310"/>
            <a:ext cx="9734550" cy="914400"/>
            <a:chOff x="842010" y="518160"/>
            <a:chExt cx="9734550" cy="9144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506B35A-A1C6-7446-5F95-1AC2D401EBB6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3D4AE9F-58F3-6363-32A6-009F36D98805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6125B34-CD46-EFDB-1116-67AB2D7911FE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2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5B051AF-3649-9028-1AFB-F411623DAF62}"/>
                </a:ext>
              </a:extLst>
            </p:cNvPr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Số?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8C21DBB6-FC04-E74E-89E7-B1C5FE81CD26}"/>
              </a:ext>
            </a:extLst>
          </p:cNvPr>
          <p:cNvSpPr/>
          <p:nvPr/>
        </p:nvSpPr>
        <p:spPr>
          <a:xfrm>
            <a:off x="1131570" y="1184910"/>
            <a:ext cx="3905250" cy="1143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Số gồm 3 trăm, </a:t>
            </a:r>
          </a:p>
          <a:p>
            <a:pPr algn="ctr"/>
            <a:r>
              <a:rPr lang="en-US" sz="3200">
                <a:solidFill>
                  <a:srgbClr val="000000"/>
                </a:solidFill>
              </a:rPr>
              <a:t>2 chục và 6 đơn vị.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7083FA-1492-1706-E30E-21A86AEEE4BE}"/>
              </a:ext>
            </a:extLst>
          </p:cNvPr>
          <p:cNvSpPr/>
          <p:nvPr/>
        </p:nvSpPr>
        <p:spPr>
          <a:xfrm>
            <a:off x="1131570" y="2495550"/>
            <a:ext cx="3905250" cy="1143000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Số gồm 5 trăm, </a:t>
            </a:r>
          </a:p>
          <a:p>
            <a:pPr algn="ctr"/>
            <a:r>
              <a:rPr lang="en-US" sz="3200">
                <a:solidFill>
                  <a:srgbClr val="000000"/>
                </a:solidFill>
              </a:rPr>
              <a:t>0 chục và 4 đơn vị.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5A840F-82FB-935C-CF37-1FCECFC10DEF}"/>
              </a:ext>
            </a:extLst>
          </p:cNvPr>
          <p:cNvSpPr/>
          <p:nvPr/>
        </p:nvSpPr>
        <p:spPr>
          <a:xfrm>
            <a:off x="1131570" y="3806190"/>
            <a:ext cx="3905250" cy="1143000"/>
          </a:xfrm>
          <a:prstGeom prst="rect">
            <a:avLst/>
          </a:prstGeom>
          <a:solidFill>
            <a:schemeClr val="bg1"/>
          </a:solidFill>
          <a:ln w="38100">
            <a:solidFill>
              <a:srgbClr val="BB85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Số gồm 7 trăm, </a:t>
            </a:r>
          </a:p>
          <a:p>
            <a:pPr algn="ctr"/>
            <a:r>
              <a:rPr lang="en-US" sz="3200">
                <a:solidFill>
                  <a:srgbClr val="000000"/>
                </a:solidFill>
              </a:rPr>
              <a:t>5 chục và 0 đơn vị.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0BA852-4DB2-929F-EA25-DAA2540170EB}"/>
              </a:ext>
            </a:extLst>
          </p:cNvPr>
          <p:cNvSpPr/>
          <p:nvPr/>
        </p:nvSpPr>
        <p:spPr>
          <a:xfrm>
            <a:off x="1131570" y="5116830"/>
            <a:ext cx="3905250" cy="114300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Số gồm 9 trăm, </a:t>
            </a:r>
          </a:p>
          <a:p>
            <a:pPr algn="ctr"/>
            <a:r>
              <a:rPr lang="en-US" sz="3200">
                <a:solidFill>
                  <a:srgbClr val="000000"/>
                </a:solidFill>
              </a:rPr>
              <a:t>9 chục và 9 đơn vị. </a:t>
            </a:r>
          </a:p>
        </p:txBody>
      </p:sp>
      <p:pic>
        <p:nvPicPr>
          <p:cNvPr id="1026" name="Picture 2" descr="Bunny Rabbit Cartoon Images | Rabbit cartoon images, Cartoon bunny, Rabbit  cartoon">
            <a:extLst>
              <a:ext uri="{FF2B5EF4-FFF2-40B4-BE49-F238E27FC236}">
                <a16:creationId xmlns:a16="http://schemas.microsoft.com/office/drawing/2014/main" id="{CF8748D4-C2EF-5F62-BF22-C32ECA584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" y="134493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Draw Cartoon Bunny - Really Easy Drawing Tutorial">
            <a:extLst>
              <a:ext uri="{FF2B5EF4-FFF2-40B4-BE49-F238E27FC236}">
                <a16:creationId xmlns:a16="http://schemas.microsoft.com/office/drawing/2014/main" id="{C31D4D8F-8671-E260-F468-720A5F525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" y="5116830"/>
            <a:ext cx="1160463" cy="115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toon bunny | Use these free images for your websites, art projects,  reports, and ... | Cartoon bunny, Cartoon clip art, Rabbit clipart">
            <a:extLst>
              <a:ext uri="{FF2B5EF4-FFF2-40B4-BE49-F238E27FC236}">
                <a16:creationId xmlns:a16="http://schemas.microsoft.com/office/drawing/2014/main" id="{61833DB2-2BFF-AD14-1223-26F7536AC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490" y="2541270"/>
            <a:ext cx="914399" cy="95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ownload HD Rabbit Vector Rabbit Clipart Cute Clipart Bunny Images - Rabbit  Cartoon Transparent PNG Image - NicePNG.com">
            <a:extLst>
              <a:ext uri="{FF2B5EF4-FFF2-40B4-BE49-F238E27FC236}">
                <a16:creationId xmlns:a16="http://schemas.microsoft.com/office/drawing/2014/main" id="{6430F4B8-B03A-6ED8-1F42-16840C2D4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96" y="3874770"/>
            <a:ext cx="966065" cy="945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artoon Carrot Clip Art at Clker.com - vector clip art online, royalty free  &amp; public domain">
            <a:extLst>
              <a:ext uri="{FF2B5EF4-FFF2-40B4-BE49-F238E27FC236}">
                <a16:creationId xmlns:a16="http://schemas.microsoft.com/office/drawing/2014/main" id="{F9F88A49-9151-A99E-B4F1-A7CCF1C2F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4419" flipH="1">
            <a:off x="7946082" y="-199992"/>
            <a:ext cx="2637287" cy="276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artoon Carrot Clip Art at Clker.com - vector clip art online, royalty free  &amp; public domain">
            <a:extLst>
              <a:ext uri="{FF2B5EF4-FFF2-40B4-BE49-F238E27FC236}">
                <a16:creationId xmlns:a16="http://schemas.microsoft.com/office/drawing/2014/main" id="{FC4C85E4-F241-8AB9-AC87-CDB0BBEAE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4119" flipH="1">
            <a:off x="9134250" y="1437716"/>
            <a:ext cx="2637287" cy="276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Cartoon Carrot Clip Art at Clker.com - vector clip art online, royalty free  &amp; public domain">
            <a:extLst>
              <a:ext uri="{FF2B5EF4-FFF2-40B4-BE49-F238E27FC236}">
                <a16:creationId xmlns:a16="http://schemas.microsoft.com/office/drawing/2014/main" id="{ABAA2A20-A913-C120-0875-4674B1F10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4419" flipH="1">
            <a:off x="7538808" y="3391167"/>
            <a:ext cx="2637287" cy="276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Cartoon Carrot Clip Art at Clker.com - vector clip art online, royalty free  &amp; public domain">
            <a:extLst>
              <a:ext uri="{FF2B5EF4-FFF2-40B4-BE49-F238E27FC236}">
                <a16:creationId xmlns:a16="http://schemas.microsoft.com/office/drawing/2014/main" id="{FA1445B2-D23D-08F4-B61D-1198C7809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4419" flipH="1">
            <a:off x="9249105" y="4372862"/>
            <a:ext cx="2637287" cy="276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D759B35-8FBE-5002-6A93-7C479C30E97B}"/>
              </a:ext>
            </a:extLst>
          </p:cNvPr>
          <p:cNvSpPr txBox="1"/>
          <p:nvPr/>
        </p:nvSpPr>
        <p:spPr>
          <a:xfrm>
            <a:off x="8095605" y="4541843"/>
            <a:ext cx="1129116" cy="584775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326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5979056-BC5B-A81E-7698-376C861D8164}"/>
              </a:ext>
            </a:extLst>
          </p:cNvPr>
          <p:cNvSpPr txBox="1"/>
          <p:nvPr/>
        </p:nvSpPr>
        <p:spPr>
          <a:xfrm>
            <a:off x="9635522" y="2602434"/>
            <a:ext cx="1129116" cy="584775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CE9BAF8-C430-D796-7C1A-34C8A12FEF9F}"/>
              </a:ext>
            </a:extLst>
          </p:cNvPr>
          <p:cNvSpPr txBox="1"/>
          <p:nvPr/>
        </p:nvSpPr>
        <p:spPr>
          <a:xfrm>
            <a:off x="8533588" y="1013629"/>
            <a:ext cx="1129116" cy="584775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A8FAF07-9AE9-90CF-E1F8-50E183A094CD}"/>
              </a:ext>
            </a:extLst>
          </p:cNvPr>
          <p:cNvSpPr txBox="1"/>
          <p:nvPr/>
        </p:nvSpPr>
        <p:spPr>
          <a:xfrm>
            <a:off x="9758082" y="5531059"/>
            <a:ext cx="1129116" cy="584775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91675F8-DB04-A7FE-B085-E9CAACB5E6A8}"/>
              </a:ext>
            </a:extLst>
          </p:cNvPr>
          <p:cNvSpPr/>
          <p:nvPr/>
        </p:nvSpPr>
        <p:spPr>
          <a:xfrm>
            <a:off x="5044966" y="3090041"/>
            <a:ext cx="4004441" cy="3298353"/>
          </a:xfrm>
          <a:custGeom>
            <a:avLst/>
            <a:gdLst>
              <a:gd name="connsiteX0" fmla="*/ 0 w 4004441"/>
              <a:gd name="connsiteY0" fmla="*/ 0 h 3298353"/>
              <a:gd name="connsiteX1" fmla="*/ 551793 w 4004441"/>
              <a:gd name="connsiteY1" fmla="*/ 1245476 h 3298353"/>
              <a:gd name="connsiteX2" fmla="*/ 898634 w 4004441"/>
              <a:gd name="connsiteY2" fmla="*/ 2900856 h 3298353"/>
              <a:gd name="connsiteX3" fmla="*/ 2081048 w 4004441"/>
              <a:gd name="connsiteY3" fmla="*/ 3263462 h 3298353"/>
              <a:gd name="connsiteX4" fmla="*/ 4004441 w 4004441"/>
              <a:gd name="connsiteY4" fmla="*/ 3263462 h 3298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04441" h="3298353">
                <a:moveTo>
                  <a:pt x="0" y="0"/>
                </a:moveTo>
                <a:cubicBezTo>
                  <a:pt x="201010" y="381000"/>
                  <a:pt x="402021" y="762000"/>
                  <a:pt x="551793" y="1245476"/>
                </a:cubicBezTo>
                <a:cubicBezTo>
                  <a:pt x="701565" y="1728952"/>
                  <a:pt x="643758" y="2564525"/>
                  <a:pt x="898634" y="2900856"/>
                </a:cubicBezTo>
                <a:cubicBezTo>
                  <a:pt x="1153510" y="3237187"/>
                  <a:pt x="1563414" y="3203028"/>
                  <a:pt x="2081048" y="3263462"/>
                </a:cubicBezTo>
                <a:cubicBezTo>
                  <a:pt x="2598682" y="3323896"/>
                  <a:pt x="3301561" y="3293679"/>
                  <a:pt x="4004441" y="3263462"/>
                </a:cubicBez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9815523-5E49-8947-4775-E669FC2708B6}"/>
              </a:ext>
            </a:extLst>
          </p:cNvPr>
          <p:cNvSpPr/>
          <p:nvPr/>
        </p:nvSpPr>
        <p:spPr>
          <a:xfrm>
            <a:off x="5013434" y="1944414"/>
            <a:ext cx="2632842" cy="2438400"/>
          </a:xfrm>
          <a:custGeom>
            <a:avLst/>
            <a:gdLst>
              <a:gd name="connsiteX0" fmla="*/ 0 w 2632842"/>
              <a:gd name="connsiteY0" fmla="*/ 2438400 h 2438400"/>
              <a:gd name="connsiteX1" fmla="*/ 819807 w 2632842"/>
              <a:gd name="connsiteY1" fmla="*/ 1918138 h 2438400"/>
              <a:gd name="connsiteX2" fmla="*/ 1056290 w 2632842"/>
              <a:gd name="connsiteY2" fmla="*/ 262758 h 2438400"/>
              <a:gd name="connsiteX3" fmla="*/ 2632842 w 2632842"/>
              <a:gd name="connsiteY3" fmla="*/ 26276 h 243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2842" h="2438400">
                <a:moveTo>
                  <a:pt x="0" y="2438400"/>
                </a:moveTo>
                <a:cubicBezTo>
                  <a:pt x="321879" y="2359572"/>
                  <a:pt x="643759" y="2280745"/>
                  <a:pt x="819807" y="1918138"/>
                </a:cubicBezTo>
                <a:cubicBezTo>
                  <a:pt x="995855" y="1555531"/>
                  <a:pt x="754118" y="578068"/>
                  <a:pt x="1056290" y="262758"/>
                </a:cubicBezTo>
                <a:cubicBezTo>
                  <a:pt x="1358462" y="-52552"/>
                  <a:pt x="1995652" y="-13138"/>
                  <a:pt x="2632842" y="26276"/>
                </a:cubicBezTo>
              </a:path>
            </a:pathLst>
          </a:custGeom>
          <a:noFill/>
          <a:ln>
            <a:solidFill>
              <a:srgbClr val="BB85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9ADCFBD-B57E-802C-1DC2-FD532A90317C}"/>
              </a:ext>
            </a:extLst>
          </p:cNvPr>
          <p:cNvSpPr/>
          <p:nvPr/>
        </p:nvSpPr>
        <p:spPr>
          <a:xfrm>
            <a:off x="5036820" y="3294992"/>
            <a:ext cx="3681513" cy="2368291"/>
          </a:xfrm>
          <a:custGeom>
            <a:avLst/>
            <a:gdLst>
              <a:gd name="connsiteX0" fmla="*/ 75597 w 3685900"/>
              <a:gd name="connsiteY0" fmla="*/ 2286000 h 2286000"/>
              <a:gd name="connsiteX1" fmla="*/ 122893 w 3685900"/>
              <a:gd name="connsiteY1" fmla="*/ 2254469 h 2286000"/>
              <a:gd name="connsiteX2" fmla="*/ 1226479 w 3685900"/>
              <a:gd name="connsiteY2" fmla="*/ 2144110 h 2286000"/>
              <a:gd name="connsiteX3" fmla="*/ 1794038 w 3685900"/>
              <a:gd name="connsiteY3" fmla="*/ 882869 h 2286000"/>
              <a:gd name="connsiteX4" fmla="*/ 3685900 w 3685900"/>
              <a:gd name="connsiteY4" fmla="*/ 0 h 2286000"/>
              <a:gd name="connsiteX0" fmla="*/ 0 w 3563007"/>
              <a:gd name="connsiteY0" fmla="*/ 2254469 h 2276574"/>
              <a:gd name="connsiteX1" fmla="*/ 1103586 w 3563007"/>
              <a:gd name="connsiteY1" fmla="*/ 2144110 h 2276574"/>
              <a:gd name="connsiteX2" fmla="*/ 1671145 w 3563007"/>
              <a:gd name="connsiteY2" fmla="*/ 882869 h 2276574"/>
              <a:gd name="connsiteX3" fmla="*/ 3563007 w 3563007"/>
              <a:gd name="connsiteY3" fmla="*/ 0 h 2276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3007" h="2276574">
                <a:moveTo>
                  <a:pt x="0" y="2254469"/>
                </a:moveTo>
                <a:cubicBezTo>
                  <a:pt x="191814" y="2230821"/>
                  <a:pt x="825062" y="2372710"/>
                  <a:pt x="1103586" y="2144110"/>
                </a:cubicBezTo>
                <a:cubicBezTo>
                  <a:pt x="1382110" y="1915510"/>
                  <a:pt x="1261242" y="1240221"/>
                  <a:pt x="1671145" y="882869"/>
                </a:cubicBezTo>
                <a:cubicBezTo>
                  <a:pt x="2081048" y="525517"/>
                  <a:pt x="2822027" y="262758"/>
                  <a:pt x="3563007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56641D1-585D-4B42-D5E1-DAE4017E2843}"/>
              </a:ext>
            </a:extLst>
          </p:cNvPr>
          <p:cNvSpPr/>
          <p:nvPr/>
        </p:nvSpPr>
        <p:spPr>
          <a:xfrm>
            <a:off x="5013434" y="1718441"/>
            <a:ext cx="2254469" cy="3673366"/>
          </a:xfrm>
          <a:custGeom>
            <a:avLst/>
            <a:gdLst>
              <a:gd name="connsiteX0" fmla="*/ 0 w 2254469"/>
              <a:gd name="connsiteY0" fmla="*/ 0 h 3673366"/>
              <a:gd name="connsiteX1" fmla="*/ 1592318 w 2254469"/>
              <a:gd name="connsiteY1" fmla="*/ 1008993 h 3673366"/>
              <a:gd name="connsiteX2" fmla="*/ 2254469 w 2254469"/>
              <a:gd name="connsiteY2" fmla="*/ 3673366 h 3673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54469" h="3673366">
                <a:moveTo>
                  <a:pt x="0" y="0"/>
                </a:moveTo>
                <a:cubicBezTo>
                  <a:pt x="608286" y="198382"/>
                  <a:pt x="1216573" y="396765"/>
                  <a:pt x="1592318" y="1008993"/>
                </a:cubicBezTo>
                <a:cubicBezTo>
                  <a:pt x="1968063" y="1621221"/>
                  <a:pt x="2111266" y="2647293"/>
                  <a:pt x="2254469" y="367336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0C88FCA-1293-FCA9-AB8D-F1E674FC6043}"/>
              </a:ext>
            </a:extLst>
          </p:cNvPr>
          <p:cNvSpPr txBox="1"/>
          <p:nvPr/>
        </p:nvSpPr>
        <p:spPr>
          <a:xfrm>
            <a:off x="8484849" y="1034280"/>
            <a:ext cx="1129116" cy="584775"/>
          </a:xfrm>
          <a:prstGeom prst="rect">
            <a:avLst/>
          </a:prstGeom>
          <a:solidFill>
            <a:srgbClr val="C33C0A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750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84881E3-5E82-7A93-C4C5-CDEE7178DE1C}"/>
              </a:ext>
            </a:extLst>
          </p:cNvPr>
          <p:cNvSpPr txBox="1"/>
          <p:nvPr/>
        </p:nvSpPr>
        <p:spPr>
          <a:xfrm>
            <a:off x="9635522" y="2605481"/>
            <a:ext cx="1129116" cy="584775"/>
          </a:xfrm>
          <a:prstGeom prst="rect">
            <a:avLst/>
          </a:prstGeom>
          <a:solidFill>
            <a:srgbClr val="C33C0A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999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360AD0D-A5DD-F4B6-3D04-8AAC7771EB26}"/>
              </a:ext>
            </a:extLst>
          </p:cNvPr>
          <p:cNvSpPr txBox="1"/>
          <p:nvPr/>
        </p:nvSpPr>
        <p:spPr>
          <a:xfrm>
            <a:off x="9901152" y="5531059"/>
            <a:ext cx="1129116" cy="584775"/>
          </a:xfrm>
          <a:prstGeom prst="rect">
            <a:avLst/>
          </a:prstGeom>
          <a:solidFill>
            <a:srgbClr val="C33C0A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504</a:t>
            </a:r>
          </a:p>
        </p:txBody>
      </p:sp>
    </p:spTree>
    <p:extLst>
      <p:ext uri="{BB962C8B-B14F-4D97-AF65-F5344CB8AC3E}">
        <p14:creationId xmlns:p14="http://schemas.microsoft.com/office/powerpoint/2010/main" val="353676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E5B3A1D-F449-1662-A594-5D12BBF9EB3F}"/>
              </a:ext>
            </a:extLst>
          </p:cNvPr>
          <p:cNvGrpSpPr/>
          <p:nvPr/>
        </p:nvGrpSpPr>
        <p:grpSpPr>
          <a:xfrm>
            <a:off x="150954" y="226405"/>
            <a:ext cx="9734550" cy="914400"/>
            <a:chOff x="842010" y="518160"/>
            <a:chExt cx="9734550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4EBEA8B-99A6-D283-CC2A-1A56ACFCB91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9DC67B3-12EE-82C9-C99E-EFDBD46A57D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1C3CA0C-C22E-202C-09BE-75F1133C2479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3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E09A78-CE1E-E50D-D1AC-55E78D8A3918}"/>
                </a:ext>
              </a:extLst>
            </p:cNvPr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a) Số?</a:t>
              </a:r>
            </a:p>
          </p:txBody>
        </p:sp>
      </p:grp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68B46F69-D3A0-91A9-50C6-4AEA78D984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66708"/>
              </p:ext>
            </p:extLst>
          </p:nvPr>
        </p:nvGraphicFramePr>
        <p:xfrm>
          <a:off x="844631" y="1636914"/>
          <a:ext cx="4857908" cy="3775884"/>
        </p:xfrm>
        <a:graphic>
          <a:graphicData uri="http://schemas.openxmlformats.org/drawingml/2006/table">
            <a:tbl>
              <a:tblPr firstRow="1" bandRow="1">
                <a:tableStyleId>{A44A9C77-A8A4-4D1C-BC68-1706C802DA68}</a:tableStyleId>
              </a:tblPr>
              <a:tblGrid>
                <a:gridCol w="1214477">
                  <a:extLst>
                    <a:ext uri="{9D8B030D-6E8A-4147-A177-3AD203B41FA5}">
                      <a16:colId xmlns:a16="http://schemas.microsoft.com/office/drawing/2014/main" val="683601077"/>
                    </a:ext>
                  </a:extLst>
                </a:gridCol>
                <a:gridCol w="1214477">
                  <a:extLst>
                    <a:ext uri="{9D8B030D-6E8A-4147-A177-3AD203B41FA5}">
                      <a16:colId xmlns:a16="http://schemas.microsoft.com/office/drawing/2014/main" val="3216538821"/>
                    </a:ext>
                  </a:extLst>
                </a:gridCol>
                <a:gridCol w="1214477">
                  <a:extLst>
                    <a:ext uri="{9D8B030D-6E8A-4147-A177-3AD203B41FA5}">
                      <a16:colId xmlns:a16="http://schemas.microsoft.com/office/drawing/2014/main" val="184100978"/>
                    </a:ext>
                  </a:extLst>
                </a:gridCol>
                <a:gridCol w="1214477">
                  <a:extLst>
                    <a:ext uri="{9D8B030D-6E8A-4147-A177-3AD203B41FA5}">
                      <a16:colId xmlns:a16="http://schemas.microsoft.com/office/drawing/2014/main" val="1419598912"/>
                    </a:ext>
                  </a:extLst>
                </a:gridCol>
              </a:tblGrid>
              <a:tr h="943668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Số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Số 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Số </a:t>
                      </a:r>
                    </a:p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2032151"/>
                  </a:ext>
                </a:extLst>
              </a:tr>
              <a:tr h="943668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437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052476"/>
                  </a:ext>
                </a:extLst>
              </a:tr>
              <a:tr h="943668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222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3035110"/>
                  </a:ext>
                </a:extLst>
              </a:tr>
              <a:tr h="943668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305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258099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5D396B06-8323-FA07-1A1A-365DCEFA287A}"/>
              </a:ext>
            </a:extLst>
          </p:cNvPr>
          <p:cNvSpPr/>
          <p:nvPr/>
        </p:nvSpPr>
        <p:spPr>
          <a:xfrm>
            <a:off x="2346182" y="3678777"/>
            <a:ext cx="633502" cy="646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313707-1C8D-1368-A97E-56F8CF248F1B}"/>
              </a:ext>
            </a:extLst>
          </p:cNvPr>
          <p:cNvSpPr/>
          <p:nvPr/>
        </p:nvSpPr>
        <p:spPr>
          <a:xfrm>
            <a:off x="3539106" y="3678777"/>
            <a:ext cx="633502" cy="646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14DBE0-C816-03B9-FF41-0DD0D66C92E7}"/>
              </a:ext>
            </a:extLst>
          </p:cNvPr>
          <p:cNvSpPr/>
          <p:nvPr/>
        </p:nvSpPr>
        <p:spPr>
          <a:xfrm>
            <a:off x="4779328" y="3678777"/>
            <a:ext cx="633502" cy="646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4A34585-E013-8B97-F002-C7D470AFD3F5}"/>
              </a:ext>
            </a:extLst>
          </p:cNvPr>
          <p:cNvSpPr/>
          <p:nvPr/>
        </p:nvSpPr>
        <p:spPr>
          <a:xfrm>
            <a:off x="2346182" y="4589492"/>
            <a:ext cx="633502" cy="646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283373-707B-BECB-C37C-6D7CBDF9F48B}"/>
              </a:ext>
            </a:extLst>
          </p:cNvPr>
          <p:cNvSpPr/>
          <p:nvPr/>
        </p:nvSpPr>
        <p:spPr>
          <a:xfrm>
            <a:off x="3539106" y="4589492"/>
            <a:ext cx="633502" cy="646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40B806C-2674-A0F5-5598-B717FE644740}"/>
              </a:ext>
            </a:extLst>
          </p:cNvPr>
          <p:cNvSpPr/>
          <p:nvPr/>
        </p:nvSpPr>
        <p:spPr>
          <a:xfrm>
            <a:off x="4779328" y="4589492"/>
            <a:ext cx="633502" cy="646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graphicFrame>
        <p:nvGraphicFramePr>
          <p:cNvPr id="18" name="Table 8">
            <a:extLst>
              <a:ext uri="{FF2B5EF4-FFF2-40B4-BE49-F238E27FC236}">
                <a16:creationId xmlns:a16="http://schemas.microsoft.com/office/drawing/2014/main" id="{D0381B72-CE7C-3762-8C2E-F991B3A3BB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1920831"/>
              </p:ext>
            </p:extLst>
          </p:nvPr>
        </p:nvGraphicFramePr>
        <p:xfrm>
          <a:off x="6656852" y="1651891"/>
          <a:ext cx="4857908" cy="3775884"/>
        </p:xfrm>
        <a:graphic>
          <a:graphicData uri="http://schemas.openxmlformats.org/drawingml/2006/table">
            <a:tbl>
              <a:tblPr firstRow="1" bandRow="1">
                <a:tableStyleId>{A44A9C77-A8A4-4D1C-BC68-1706C802DA68}</a:tableStyleId>
              </a:tblPr>
              <a:tblGrid>
                <a:gridCol w="1214477">
                  <a:extLst>
                    <a:ext uri="{9D8B030D-6E8A-4147-A177-3AD203B41FA5}">
                      <a16:colId xmlns:a16="http://schemas.microsoft.com/office/drawing/2014/main" val="683601077"/>
                    </a:ext>
                  </a:extLst>
                </a:gridCol>
                <a:gridCol w="1214477">
                  <a:extLst>
                    <a:ext uri="{9D8B030D-6E8A-4147-A177-3AD203B41FA5}">
                      <a16:colId xmlns:a16="http://schemas.microsoft.com/office/drawing/2014/main" val="3216538821"/>
                    </a:ext>
                  </a:extLst>
                </a:gridCol>
                <a:gridCol w="1214477">
                  <a:extLst>
                    <a:ext uri="{9D8B030D-6E8A-4147-A177-3AD203B41FA5}">
                      <a16:colId xmlns:a16="http://schemas.microsoft.com/office/drawing/2014/main" val="184100978"/>
                    </a:ext>
                  </a:extLst>
                </a:gridCol>
                <a:gridCol w="1214477">
                  <a:extLst>
                    <a:ext uri="{9D8B030D-6E8A-4147-A177-3AD203B41FA5}">
                      <a16:colId xmlns:a16="http://schemas.microsoft.com/office/drawing/2014/main" val="1419598912"/>
                    </a:ext>
                  </a:extLst>
                </a:gridCol>
              </a:tblGrid>
              <a:tr h="943668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0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Số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0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Số 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0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Số </a:t>
                      </a:r>
                    </a:p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2032151"/>
                  </a:ext>
                </a:extLst>
              </a:tr>
              <a:tr h="943668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598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052476"/>
                  </a:ext>
                </a:extLst>
              </a:tr>
              <a:tr h="943668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620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3035110"/>
                  </a:ext>
                </a:extLst>
              </a:tr>
              <a:tr h="943668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700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7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258099"/>
                  </a:ext>
                </a:extLst>
              </a:tr>
            </a:tbl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6CCBC514-234B-D8E3-CDB3-DC110AA5559A}"/>
              </a:ext>
            </a:extLst>
          </p:cNvPr>
          <p:cNvSpPr/>
          <p:nvPr/>
        </p:nvSpPr>
        <p:spPr>
          <a:xfrm>
            <a:off x="8158404" y="2744839"/>
            <a:ext cx="633502" cy="646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2BB0B6-7B81-A2D6-1BC8-C6EFF1B10B32}"/>
              </a:ext>
            </a:extLst>
          </p:cNvPr>
          <p:cNvSpPr/>
          <p:nvPr/>
        </p:nvSpPr>
        <p:spPr>
          <a:xfrm>
            <a:off x="9351328" y="2744839"/>
            <a:ext cx="633502" cy="646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FF5C336-E244-1F6A-4A25-4E2F20E9AA40}"/>
              </a:ext>
            </a:extLst>
          </p:cNvPr>
          <p:cNvSpPr/>
          <p:nvPr/>
        </p:nvSpPr>
        <p:spPr>
          <a:xfrm>
            <a:off x="10591550" y="2744839"/>
            <a:ext cx="633502" cy="646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6801431-8220-0577-D2E9-9EE3E6FFA7F6}"/>
              </a:ext>
            </a:extLst>
          </p:cNvPr>
          <p:cNvSpPr/>
          <p:nvPr/>
        </p:nvSpPr>
        <p:spPr>
          <a:xfrm>
            <a:off x="8158404" y="3704628"/>
            <a:ext cx="633502" cy="646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4223558-83BC-1F6F-EAF9-9CC70774791E}"/>
              </a:ext>
            </a:extLst>
          </p:cNvPr>
          <p:cNvSpPr/>
          <p:nvPr/>
        </p:nvSpPr>
        <p:spPr>
          <a:xfrm>
            <a:off x="9351328" y="3704628"/>
            <a:ext cx="633502" cy="646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E933FFA-77D4-BF65-F624-A18833E0A0D3}"/>
              </a:ext>
            </a:extLst>
          </p:cNvPr>
          <p:cNvSpPr/>
          <p:nvPr/>
        </p:nvSpPr>
        <p:spPr>
          <a:xfrm>
            <a:off x="10591550" y="3704628"/>
            <a:ext cx="633502" cy="646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C2D90C3-B564-E35B-A52F-56A6915B2CC3}"/>
              </a:ext>
            </a:extLst>
          </p:cNvPr>
          <p:cNvSpPr/>
          <p:nvPr/>
        </p:nvSpPr>
        <p:spPr>
          <a:xfrm>
            <a:off x="8158404" y="4664417"/>
            <a:ext cx="633502" cy="646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237E491-473B-65AA-F5C4-610E4F444B3B}"/>
              </a:ext>
            </a:extLst>
          </p:cNvPr>
          <p:cNvSpPr/>
          <p:nvPr/>
        </p:nvSpPr>
        <p:spPr>
          <a:xfrm>
            <a:off x="9351328" y="4664417"/>
            <a:ext cx="633502" cy="646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1711EF3-BE9F-A00A-667F-245C49969791}"/>
              </a:ext>
            </a:extLst>
          </p:cNvPr>
          <p:cNvSpPr/>
          <p:nvPr/>
        </p:nvSpPr>
        <p:spPr>
          <a:xfrm>
            <a:off x="10591550" y="4664417"/>
            <a:ext cx="633502" cy="646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011F1050-7089-6B79-C674-1F96EC684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5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E5B3A1D-F449-1662-A594-5D12BBF9EB3F}"/>
              </a:ext>
            </a:extLst>
          </p:cNvPr>
          <p:cNvGrpSpPr/>
          <p:nvPr/>
        </p:nvGrpSpPr>
        <p:grpSpPr>
          <a:xfrm>
            <a:off x="150954" y="226405"/>
            <a:ext cx="11768490" cy="1376958"/>
            <a:chOff x="842010" y="518160"/>
            <a:chExt cx="11768490" cy="137695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4EBEA8B-99A6-D283-CC2A-1A56ACFCB91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9DC67B3-12EE-82C9-C99E-EFDBD46A57D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1C3CA0C-C22E-202C-09BE-75F1133C2479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3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E09A78-CE1E-E50D-D1AC-55E78D8A3918}"/>
                </a:ext>
              </a:extLst>
            </p:cNvPr>
            <p:cNvSpPr txBox="1"/>
            <p:nvPr/>
          </p:nvSpPr>
          <p:spPr>
            <a:xfrm>
              <a:off x="1756410" y="694789"/>
              <a:ext cx="1085409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b) Viết các số 385, 538, 444, 307, 640 thành tổng các trăm, chục và đơn vị.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3939C2A-D694-EED5-CB71-3FD7355A49D6}"/>
              </a:ext>
            </a:extLst>
          </p:cNvPr>
          <p:cNvSpPr txBox="1"/>
          <p:nvPr/>
        </p:nvSpPr>
        <p:spPr>
          <a:xfrm>
            <a:off x="3153393" y="1779992"/>
            <a:ext cx="5855052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Mẫu: 385 = 300 + 80 + 5</a:t>
            </a:r>
          </a:p>
        </p:txBody>
      </p:sp>
    </p:spTree>
    <p:extLst>
      <p:ext uri="{BB962C8B-B14F-4D97-AF65-F5344CB8AC3E}">
        <p14:creationId xmlns:p14="http://schemas.microsoft.com/office/powerpoint/2010/main" val="388615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BE694-BB5C-DFAC-0A4C-3AF897C87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DD531E-865F-A630-F28C-254BEB3004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ỒNG HỒ ĐẾM NGƯỢC 30s bản 2 MP4">
            <a:hlinkClick r:id="" action="ppaction://media"/>
            <a:extLst>
              <a:ext uri="{FF2B5EF4-FFF2-40B4-BE49-F238E27FC236}">
                <a16:creationId xmlns:a16="http://schemas.microsoft.com/office/drawing/2014/main" id="{C19D9F7E-087B-D2AE-714B-68A56ECAD16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2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214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C6811-254B-EB7A-D37B-C4E67B4FB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919" y="6309766"/>
            <a:ext cx="7151863" cy="761711"/>
          </a:xfrm>
        </p:spPr>
        <p:txBody>
          <a:bodyPr/>
          <a:lstStyle/>
          <a:p>
            <a:r>
              <a:rPr lang="en-US" sz="2128">
                <a:solidFill>
                  <a:srgbClr val="CFA98D"/>
                </a:solidFill>
              </a:rPr>
              <a:t>Kho Giáo án ppt Phan Linh_0916.604.268</a:t>
            </a:r>
          </a:p>
        </p:txBody>
      </p:sp>
      <p:graphicFrame>
        <p:nvGraphicFramePr>
          <p:cNvPr id="7" name="Table 10">
            <a:extLst>
              <a:ext uri="{FF2B5EF4-FFF2-40B4-BE49-F238E27FC236}">
                <a16:creationId xmlns:a16="http://schemas.microsoft.com/office/drawing/2014/main" id="{225FF2CF-78F2-97F2-7EE4-4A2CEE9C61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716169"/>
              </p:ext>
            </p:extLst>
          </p:nvPr>
        </p:nvGraphicFramePr>
        <p:xfrm>
          <a:off x="-100425" y="0"/>
          <a:ext cx="12362688" cy="6833154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64494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313817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17609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364B726-B018-D24D-91C2-25AE2F9E6343}"/>
              </a:ext>
            </a:extLst>
          </p:cNvPr>
          <p:cNvSpPr txBox="1"/>
          <p:nvPr/>
        </p:nvSpPr>
        <p:spPr>
          <a:xfrm>
            <a:off x="1708913" y="405932"/>
            <a:ext cx="10679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VN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VN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600" b="1" kern="1200" err="1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US" sz="4600" b="1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600" b="1" kern="1200" err="1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600" b="1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 9</a:t>
            </a:r>
            <a:r>
              <a:rPr lang="en-VN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en-VN" sz="46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974968-AD82-5469-F189-B043DF8055A8}"/>
              </a:ext>
            </a:extLst>
          </p:cNvPr>
          <p:cNvSpPr txBox="1"/>
          <p:nvPr/>
        </p:nvSpPr>
        <p:spPr>
          <a:xfrm>
            <a:off x="985927" y="1390795"/>
            <a:ext cx="22495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TǨn: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FC4AE3-96A7-6D6C-EBF1-7F5C45077101}"/>
              </a:ext>
            </a:extLst>
          </p:cNvPr>
          <p:cNvSpPr txBox="1"/>
          <p:nvPr/>
        </p:nvSpPr>
        <p:spPr>
          <a:xfrm>
            <a:off x="2674216" y="1347426"/>
            <a:ext cx="7383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Ôw Ǉập các số </a:t>
            </a:r>
            <a:r>
              <a:rPr lang="el-GR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Α</a:t>
            </a: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Ğn 1 000</a:t>
            </a:r>
            <a:endParaRPr lang="en-VN" sz="46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0673CB-640C-6159-C190-B52A722AFC8A}"/>
              </a:ext>
            </a:extLst>
          </p:cNvPr>
          <p:cNvSpPr txBox="1"/>
          <p:nvPr/>
        </p:nvSpPr>
        <p:spPr>
          <a:xfrm>
            <a:off x="944787" y="2269870"/>
            <a:ext cx="7383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3. b)</a:t>
            </a:r>
            <a:endParaRPr lang="en-VN" sz="46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7072CF-4F2A-E202-30B0-963437C408D7}"/>
              </a:ext>
            </a:extLst>
          </p:cNvPr>
          <p:cNvSpPr txBox="1"/>
          <p:nvPr/>
        </p:nvSpPr>
        <p:spPr>
          <a:xfrm>
            <a:off x="1668444" y="3230414"/>
            <a:ext cx="10493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538 	= </a:t>
            </a:r>
            <a:endParaRPr lang="en-VN" sz="46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64A512-1A44-C5C1-3432-5F85F4E230A1}"/>
              </a:ext>
            </a:extLst>
          </p:cNvPr>
          <p:cNvSpPr txBox="1"/>
          <p:nvPr/>
        </p:nvSpPr>
        <p:spPr>
          <a:xfrm>
            <a:off x="1665404" y="4190958"/>
            <a:ext cx="10493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444 	= </a:t>
            </a:r>
            <a:endParaRPr lang="en-VN" sz="46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4514B7-1C34-E3FD-5BF0-9386EABC914A}"/>
              </a:ext>
            </a:extLst>
          </p:cNvPr>
          <p:cNvSpPr txBox="1"/>
          <p:nvPr/>
        </p:nvSpPr>
        <p:spPr>
          <a:xfrm>
            <a:off x="1646354" y="5102354"/>
            <a:ext cx="10493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307 	= </a:t>
            </a:r>
            <a:endParaRPr lang="en-VN" sz="46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F3D1D0-4C6C-C8E2-EFE6-B11E30EDE5BA}"/>
              </a:ext>
            </a:extLst>
          </p:cNvPr>
          <p:cNvSpPr txBox="1"/>
          <p:nvPr/>
        </p:nvSpPr>
        <p:spPr>
          <a:xfrm>
            <a:off x="1646354" y="6040990"/>
            <a:ext cx="10493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640 	= </a:t>
            </a:r>
            <a:endParaRPr lang="en-VN" sz="46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3677A2-E251-BEC3-0839-5DC000208E7B}"/>
              </a:ext>
            </a:extLst>
          </p:cNvPr>
          <p:cNvSpPr txBox="1"/>
          <p:nvPr/>
        </p:nvSpPr>
        <p:spPr>
          <a:xfrm>
            <a:off x="3556788" y="3230414"/>
            <a:ext cx="51300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500 + 30 + 8.</a:t>
            </a:r>
            <a:endParaRPr lang="en-VN" sz="46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03D978-BB53-E4B4-14FE-2EF0E67DF8DD}"/>
              </a:ext>
            </a:extLst>
          </p:cNvPr>
          <p:cNvSpPr txBox="1"/>
          <p:nvPr/>
        </p:nvSpPr>
        <p:spPr>
          <a:xfrm>
            <a:off x="3556788" y="4163718"/>
            <a:ext cx="51300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400 + 40 + 4.</a:t>
            </a:r>
            <a:endParaRPr lang="en-VN" sz="46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2C0563-1719-2BDA-DFF5-7BFAE551CA56}"/>
              </a:ext>
            </a:extLst>
          </p:cNvPr>
          <p:cNvSpPr txBox="1"/>
          <p:nvPr/>
        </p:nvSpPr>
        <p:spPr>
          <a:xfrm>
            <a:off x="3556788" y="5116072"/>
            <a:ext cx="51300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300 + 7.</a:t>
            </a:r>
            <a:endParaRPr lang="en-VN" sz="46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BDF699-190B-2637-0B8F-98398CC94616}"/>
              </a:ext>
            </a:extLst>
          </p:cNvPr>
          <p:cNvSpPr txBox="1"/>
          <p:nvPr/>
        </p:nvSpPr>
        <p:spPr>
          <a:xfrm>
            <a:off x="3556788" y="6049201"/>
            <a:ext cx="51300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600 + 40.</a:t>
            </a:r>
            <a:endParaRPr lang="en-VN" sz="46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56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E5B3A1D-F449-1662-A594-5D12BBF9EB3F}"/>
              </a:ext>
            </a:extLst>
          </p:cNvPr>
          <p:cNvGrpSpPr/>
          <p:nvPr/>
        </p:nvGrpSpPr>
        <p:grpSpPr>
          <a:xfrm>
            <a:off x="835264" y="236598"/>
            <a:ext cx="9734550" cy="914400"/>
            <a:chOff x="842010" y="518160"/>
            <a:chExt cx="9734550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4EBEA8B-99A6-D283-CC2A-1A56ACFCB91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9DC67B3-12EE-82C9-C99E-EFDBD46A57D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1C3CA0C-C22E-202C-09BE-75F1133C2479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4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E09A78-CE1E-E50D-D1AC-55E78D8A3918}"/>
                </a:ext>
              </a:extLst>
            </p:cNvPr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Số?</a:t>
              </a:r>
            </a:p>
          </p:txBody>
        </p:sp>
      </p:grp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68B46F69-D3A0-91A9-50C6-4AEA78D984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3700887"/>
              </p:ext>
            </p:extLst>
          </p:nvPr>
        </p:nvGraphicFramePr>
        <p:xfrm>
          <a:off x="2007848" y="1323940"/>
          <a:ext cx="8336301" cy="5120831"/>
        </p:xfrm>
        <a:graphic>
          <a:graphicData uri="http://schemas.openxmlformats.org/drawingml/2006/table">
            <a:tbl>
              <a:tblPr firstRow="1" bandRow="1">
                <a:tableStyleId>{A44A9C77-A8A4-4D1C-BC68-1706C802DA68}</a:tableStyleId>
              </a:tblPr>
              <a:tblGrid>
                <a:gridCol w="2778767">
                  <a:extLst>
                    <a:ext uri="{9D8B030D-6E8A-4147-A177-3AD203B41FA5}">
                      <a16:colId xmlns:a16="http://schemas.microsoft.com/office/drawing/2014/main" val="683601077"/>
                    </a:ext>
                  </a:extLst>
                </a:gridCol>
                <a:gridCol w="2778767">
                  <a:extLst>
                    <a:ext uri="{9D8B030D-6E8A-4147-A177-3AD203B41FA5}">
                      <a16:colId xmlns:a16="http://schemas.microsoft.com/office/drawing/2014/main" val="3216538821"/>
                    </a:ext>
                  </a:extLst>
                </a:gridCol>
                <a:gridCol w="2778767">
                  <a:extLst>
                    <a:ext uri="{9D8B030D-6E8A-4147-A177-3AD203B41FA5}">
                      <a16:colId xmlns:a16="http://schemas.microsoft.com/office/drawing/2014/main" val="184100978"/>
                    </a:ext>
                  </a:extLst>
                </a:gridCol>
              </a:tblGrid>
              <a:tr h="732353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Số liền trước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BE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Số đã cho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BE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Số liền sau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BE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2032151"/>
                  </a:ext>
                </a:extLst>
              </a:tr>
              <a:tr h="731413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41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42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43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052476"/>
                  </a:ext>
                </a:extLst>
              </a:tr>
              <a:tr h="731413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0000"/>
                          </a:solidFill>
                        </a:rPr>
                        <a:t>425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426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0000"/>
                          </a:solidFill>
                        </a:rPr>
                        <a:t>427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3035110"/>
                  </a:ext>
                </a:extLst>
              </a:tr>
              <a:tr h="731413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0000"/>
                          </a:solidFill>
                        </a:rPr>
                        <a:t>879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880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0000"/>
                          </a:solidFill>
                        </a:rPr>
                        <a:t>881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258099"/>
                  </a:ext>
                </a:extLst>
              </a:tr>
              <a:tr h="731413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0000"/>
                          </a:solidFill>
                        </a:rPr>
                        <a:t>998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999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0000"/>
                          </a:solidFill>
                        </a:rPr>
                        <a:t>1 000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4145239"/>
                  </a:ext>
                </a:extLst>
              </a:tr>
              <a:tr h="731413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35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0000"/>
                          </a:solidFill>
                        </a:rPr>
                        <a:t>36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0000"/>
                          </a:solidFill>
                        </a:rPr>
                        <a:t>37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203757"/>
                  </a:ext>
                </a:extLst>
              </a:tr>
              <a:tr h="731413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0000"/>
                          </a:solidFill>
                        </a:rPr>
                        <a:t>324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0000"/>
                          </a:solidFill>
                        </a:rPr>
                        <a:t>325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326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2229762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5D396B06-8323-FA07-1A1A-365DCEFA287A}"/>
              </a:ext>
            </a:extLst>
          </p:cNvPr>
          <p:cNvSpPr/>
          <p:nvPr/>
        </p:nvSpPr>
        <p:spPr>
          <a:xfrm>
            <a:off x="2846388" y="2894841"/>
            <a:ext cx="1154112" cy="534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43BCD9C-DFFB-9EDE-9CE9-24383A143215}"/>
              </a:ext>
            </a:extLst>
          </p:cNvPr>
          <p:cNvSpPr/>
          <p:nvPr/>
        </p:nvSpPr>
        <p:spPr>
          <a:xfrm>
            <a:off x="8408988" y="2894840"/>
            <a:ext cx="1154112" cy="534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1CC333B-39E0-8397-911B-31EE2A742923}"/>
              </a:ext>
            </a:extLst>
          </p:cNvPr>
          <p:cNvSpPr/>
          <p:nvPr/>
        </p:nvSpPr>
        <p:spPr>
          <a:xfrm>
            <a:off x="2846388" y="3635472"/>
            <a:ext cx="1154112" cy="534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4C23B10-0B0D-6EEF-9CA9-91A6B56DE520}"/>
              </a:ext>
            </a:extLst>
          </p:cNvPr>
          <p:cNvSpPr/>
          <p:nvPr/>
        </p:nvSpPr>
        <p:spPr>
          <a:xfrm>
            <a:off x="8408988" y="3617275"/>
            <a:ext cx="1154112" cy="534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B83FD7C-3EC2-7859-C888-B1EC9A4C29EC}"/>
              </a:ext>
            </a:extLst>
          </p:cNvPr>
          <p:cNvSpPr/>
          <p:nvPr/>
        </p:nvSpPr>
        <p:spPr>
          <a:xfrm>
            <a:off x="2846388" y="4338003"/>
            <a:ext cx="1154112" cy="534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41FC0A7-0186-814B-6627-98F9690705B8}"/>
              </a:ext>
            </a:extLst>
          </p:cNvPr>
          <p:cNvSpPr/>
          <p:nvPr/>
        </p:nvSpPr>
        <p:spPr>
          <a:xfrm>
            <a:off x="8408988" y="4346688"/>
            <a:ext cx="1154112" cy="534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506A445-42C0-EC6C-1DB0-A040F0343757}"/>
              </a:ext>
            </a:extLst>
          </p:cNvPr>
          <p:cNvSpPr/>
          <p:nvPr/>
        </p:nvSpPr>
        <p:spPr>
          <a:xfrm>
            <a:off x="5582683" y="5090513"/>
            <a:ext cx="1154112" cy="534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C7B3441-3E16-63A3-F00D-5439CA1728F8}"/>
              </a:ext>
            </a:extLst>
          </p:cNvPr>
          <p:cNvSpPr/>
          <p:nvPr/>
        </p:nvSpPr>
        <p:spPr>
          <a:xfrm>
            <a:off x="8408988" y="5090513"/>
            <a:ext cx="1154112" cy="534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3DE9825-4BD0-7D73-77FA-248F6EDF8799}"/>
              </a:ext>
            </a:extLst>
          </p:cNvPr>
          <p:cNvSpPr/>
          <p:nvPr/>
        </p:nvSpPr>
        <p:spPr>
          <a:xfrm>
            <a:off x="2846388" y="5813479"/>
            <a:ext cx="1154112" cy="534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69C34D3-98C6-73E6-1F5E-CF6F2F4065E4}"/>
              </a:ext>
            </a:extLst>
          </p:cNvPr>
          <p:cNvSpPr/>
          <p:nvPr/>
        </p:nvSpPr>
        <p:spPr>
          <a:xfrm>
            <a:off x="5503863" y="5781120"/>
            <a:ext cx="1154112" cy="534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4372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D26DBD-AF85-742A-8C83-45435EAAB45B}"/>
              </a:ext>
            </a:extLst>
          </p:cNvPr>
          <p:cNvSpPr/>
          <p:nvPr/>
        </p:nvSpPr>
        <p:spPr>
          <a:xfrm>
            <a:off x="4457700" y="1644487"/>
            <a:ext cx="2838450" cy="54864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E5B3A1D-F449-1662-A594-5D12BBF9EB3F}"/>
              </a:ext>
            </a:extLst>
          </p:cNvPr>
          <p:cNvGrpSpPr/>
          <p:nvPr/>
        </p:nvGrpSpPr>
        <p:grpSpPr>
          <a:xfrm>
            <a:off x="371684" y="122070"/>
            <a:ext cx="9734550" cy="914400"/>
            <a:chOff x="842010" y="518160"/>
            <a:chExt cx="9734550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4EBEA8B-99A6-D283-CC2A-1A56ACFCB91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9DC67B3-12EE-82C9-C99E-EFDBD46A57D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1C3CA0C-C22E-202C-09BE-75F1133C2479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5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E09A78-CE1E-E50D-D1AC-55E78D8A3918}"/>
                </a:ext>
              </a:extLst>
            </p:cNvPr>
            <p:cNvSpPr txBox="1"/>
            <p:nvPr/>
          </p:nvSpPr>
          <p:spPr>
            <a:xfrm>
              <a:off x="1756410" y="756345"/>
              <a:ext cx="88201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a) Số?</a:t>
              </a:r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E442EB0-61CB-F291-ADF1-861F06A1A947}"/>
              </a:ext>
            </a:extLst>
          </p:cNvPr>
          <p:cNvCxnSpPr/>
          <p:nvPr/>
        </p:nvCxnSpPr>
        <p:spPr>
          <a:xfrm>
            <a:off x="1296719" y="1379139"/>
            <a:ext cx="104394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1CFF69DF-F06D-CA29-E8E7-30EA02ED2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84" y="1240629"/>
            <a:ext cx="10974387" cy="277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A428AA16-755C-CC0C-292E-F30BE870A6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6327765"/>
              </p:ext>
            </p:extLst>
          </p:nvPr>
        </p:nvGraphicFramePr>
        <p:xfrm>
          <a:off x="1022828" y="1683479"/>
          <a:ext cx="10972800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5680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7199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17</a:t>
                      </a: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20</a:t>
                      </a: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D4043826-07CC-A693-A055-CDF72090F582}"/>
              </a:ext>
            </a:extLst>
          </p:cNvPr>
          <p:cNvSpPr txBox="1"/>
          <p:nvPr/>
        </p:nvSpPr>
        <p:spPr>
          <a:xfrm>
            <a:off x="1108736" y="2359850"/>
            <a:ext cx="10800984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/>
              <a:t>Mẫu: Số liền trước của 15 là 14, số liền sau của 15 là 16. Ta có: 14, 15, 16 là ba số liên tiếp; 16, 15, 14 là ba số liên tiếp.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ADD0CDE-CAC7-F42D-90C2-807215D66C36}"/>
              </a:ext>
            </a:extLst>
          </p:cNvPr>
          <p:cNvSpPr txBox="1"/>
          <p:nvPr/>
        </p:nvSpPr>
        <p:spPr>
          <a:xfrm>
            <a:off x="1108736" y="3517888"/>
            <a:ext cx="10800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/>
              <a:t>Số liền trước của 19 là </a:t>
            </a:r>
            <a:r>
              <a:rPr lang="en-US" sz="2800">
                <a:solidFill>
                  <a:srgbClr val="FF0000"/>
                </a:solidFill>
              </a:rPr>
              <a:t>18   </a:t>
            </a:r>
            <a:r>
              <a:rPr lang="en-US" sz="2800"/>
              <a:t>, số liền sau của 19 là</a:t>
            </a:r>
            <a:r>
              <a:rPr lang="en-US" sz="2800">
                <a:solidFill>
                  <a:srgbClr val="FF0000"/>
                </a:solidFill>
              </a:rPr>
              <a:t>  20</a:t>
            </a:r>
            <a:r>
              <a:rPr lang="en-US" sz="2800"/>
              <a:t> 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A5E8D43-85B5-C69C-D939-67C6CFB67863}"/>
              </a:ext>
            </a:extLst>
          </p:cNvPr>
          <p:cNvSpPr/>
          <p:nvPr/>
        </p:nvSpPr>
        <p:spPr>
          <a:xfrm>
            <a:off x="5410200" y="3456582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5030C5B-85B0-FF19-9E1D-FC19E4E344D5}"/>
              </a:ext>
            </a:extLst>
          </p:cNvPr>
          <p:cNvSpPr/>
          <p:nvPr/>
        </p:nvSpPr>
        <p:spPr>
          <a:xfrm>
            <a:off x="9618952" y="3456582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3A3FB00-6C03-89E8-E6E7-30553242F86D}"/>
              </a:ext>
            </a:extLst>
          </p:cNvPr>
          <p:cNvSpPr txBox="1"/>
          <p:nvPr/>
        </p:nvSpPr>
        <p:spPr>
          <a:xfrm>
            <a:off x="1108736" y="4245038"/>
            <a:ext cx="10800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/>
              <a:t>Ta có: 18, 19,</a:t>
            </a:r>
            <a:r>
              <a:rPr lang="en-US" sz="2800">
                <a:solidFill>
                  <a:srgbClr val="FF0000"/>
                </a:solidFill>
              </a:rPr>
              <a:t> 20  </a:t>
            </a:r>
            <a:r>
              <a:rPr lang="en-US" sz="2800"/>
              <a:t>là ba số liên tiếp; 20, 19,</a:t>
            </a:r>
            <a:r>
              <a:rPr lang="en-US" sz="2800">
                <a:solidFill>
                  <a:srgbClr val="FF0000"/>
                </a:solidFill>
              </a:rPr>
              <a:t> 18  </a:t>
            </a:r>
            <a:r>
              <a:rPr lang="en-US" sz="2800"/>
              <a:t>là ba số liên tiếp.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51A59858-6BFD-F83C-4C23-66BF5305638D}"/>
              </a:ext>
            </a:extLst>
          </p:cNvPr>
          <p:cNvSpPr/>
          <p:nvPr/>
        </p:nvSpPr>
        <p:spPr>
          <a:xfrm>
            <a:off x="3405149" y="4180276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3A3EAB3-16B1-1B8A-CDFA-68488EF6BC78}"/>
              </a:ext>
            </a:extLst>
          </p:cNvPr>
          <p:cNvSpPr/>
          <p:nvPr/>
        </p:nvSpPr>
        <p:spPr>
          <a:xfrm>
            <a:off x="7971831" y="4180276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F2EB0CF-EC7F-9375-F8A0-52D041B29169}"/>
              </a:ext>
            </a:extLst>
          </p:cNvPr>
          <p:cNvSpPr txBox="1"/>
          <p:nvPr/>
        </p:nvSpPr>
        <p:spPr>
          <a:xfrm>
            <a:off x="1194644" y="5032596"/>
            <a:ext cx="10967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/>
              <a:t>b) Tìm số ở ô có dấu “?” để được ba số liên tiếp.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B069A92-7411-9945-5AA3-B340E202214F}"/>
              </a:ext>
            </a:extLst>
          </p:cNvPr>
          <p:cNvSpPr txBox="1"/>
          <p:nvPr/>
        </p:nvSpPr>
        <p:spPr>
          <a:xfrm>
            <a:off x="1194644" y="5820154"/>
            <a:ext cx="10967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-457200" algn="just">
              <a:buFont typeface="Arial" panose="020B0604020202020204" pitchFamily="34" charset="0"/>
              <a:buChar char="•"/>
            </a:pPr>
            <a:r>
              <a:rPr lang="en-US" sz="2800"/>
              <a:t> 210	   211		</a:t>
            </a:r>
            <a:r>
              <a:rPr lang="en-US" sz="2800">
                <a:solidFill>
                  <a:srgbClr val="FF0000"/>
                </a:solidFill>
              </a:rPr>
              <a:t>212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22FD7C1-C71F-4878-9A11-1654B9081D3D}"/>
              </a:ext>
            </a:extLst>
          </p:cNvPr>
          <p:cNvSpPr txBox="1"/>
          <p:nvPr/>
        </p:nvSpPr>
        <p:spPr>
          <a:xfrm>
            <a:off x="6483273" y="5852824"/>
            <a:ext cx="10967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-457200" algn="just">
              <a:buFont typeface="Arial" panose="020B0604020202020204" pitchFamily="34" charset="0"/>
              <a:buChar char="•"/>
            </a:pPr>
            <a:r>
              <a:rPr lang="en-US" sz="2800"/>
              <a:t>210	</a:t>
            </a:r>
            <a:r>
              <a:rPr lang="en-US" sz="2800">
                <a:solidFill>
                  <a:srgbClr val="FF0000"/>
                </a:solidFill>
              </a:rPr>
              <a:t>   209		</a:t>
            </a:r>
            <a:r>
              <a:rPr lang="en-US" sz="2800"/>
              <a:t>208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4B1AA5C6-A077-0F2E-EC34-E55689EB6047}"/>
              </a:ext>
            </a:extLst>
          </p:cNvPr>
          <p:cNvSpPr/>
          <p:nvPr/>
        </p:nvSpPr>
        <p:spPr>
          <a:xfrm>
            <a:off x="4665793" y="5769079"/>
            <a:ext cx="1030366" cy="59584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50834CCD-A8E7-B589-958B-D30C192D0489}"/>
              </a:ext>
            </a:extLst>
          </p:cNvPr>
          <p:cNvSpPr/>
          <p:nvPr/>
        </p:nvSpPr>
        <p:spPr>
          <a:xfrm>
            <a:off x="8413815" y="5769079"/>
            <a:ext cx="1030366" cy="59584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D31B17F0-BCA7-0D02-99E7-9E437B2B8A11}"/>
              </a:ext>
            </a:extLst>
          </p:cNvPr>
          <p:cNvSpPr/>
          <p:nvPr/>
        </p:nvSpPr>
        <p:spPr>
          <a:xfrm>
            <a:off x="1663622" y="5769079"/>
            <a:ext cx="1030366" cy="59584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77D1AA0-DDB4-9185-7AF8-F26EDF434F9E}"/>
              </a:ext>
            </a:extLst>
          </p:cNvPr>
          <p:cNvSpPr/>
          <p:nvPr/>
        </p:nvSpPr>
        <p:spPr>
          <a:xfrm>
            <a:off x="3185339" y="5769079"/>
            <a:ext cx="1030366" cy="59584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AE881FA-3E65-E15C-EA17-A9C83126BF6D}"/>
              </a:ext>
            </a:extLst>
          </p:cNvPr>
          <p:cNvSpPr/>
          <p:nvPr/>
        </p:nvSpPr>
        <p:spPr>
          <a:xfrm>
            <a:off x="6838679" y="5769079"/>
            <a:ext cx="1030366" cy="59584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666BBB3-4D94-3D60-B510-9BFAD31CE9A4}"/>
              </a:ext>
            </a:extLst>
          </p:cNvPr>
          <p:cNvSpPr/>
          <p:nvPr/>
        </p:nvSpPr>
        <p:spPr>
          <a:xfrm>
            <a:off x="9983033" y="5783842"/>
            <a:ext cx="1030366" cy="59584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77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23" grpId="0"/>
      <p:bldP spid="10" grpId="0" animBg="1"/>
      <p:bldP spid="10" grpId="1" animBg="1"/>
      <p:bldP spid="26" grpId="0" animBg="1"/>
      <p:bldP spid="26" grpId="1" animBg="1"/>
      <p:bldP spid="28" grpId="0"/>
      <p:bldP spid="38" grpId="0" animBg="1"/>
      <p:bldP spid="38" grpId="1" animBg="1"/>
      <p:bldP spid="39" grpId="0" animBg="1"/>
      <p:bldP spid="39" grpId="1" animBg="1"/>
      <p:bldP spid="40" grpId="0"/>
      <p:bldP spid="41" grpId="0"/>
      <p:bldP spid="42" grpId="0"/>
      <p:bldP spid="43" grpId="0" animBg="1"/>
      <p:bldP spid="43" grpId="1" animBg="1"/>
      <p:bldP spid="44" grpId="0" animBg="1"/>
      <p:bldP spid="44" grpId="1" animBg="1"/>
      <p:bldP spid="45" grpId="0" animBg="1"/>
      <p:bldP spid="46" grpId="0" animBg="1"/>
      <p:bldP spid="47" grpId="0" animBg="1"/>
      <p:bldP spid="4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7BA094-FBD0-875C-F1CB-5F361A36D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3997" y="884903"/>
            <a:ext cx="13429831" cy="25440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B719CA-AA76-7209-6CF4-77FE58C2BE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901" t="21686" r="17029" b="22128"/>
          <a:stretch/>
        </p:blipFill>
        <p:spPr>
          <a:xfrm>
            <a:off x="3103412" y="3429000"/>
            <a:ext cx="6111664" cy="324464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510886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A8F3078-F43C-9632-1AB2-A0046696A584}"/>
              </a:ext>
            </a:extLst>
          </p:cNvPr>
          <p:cNvSpPr txBox="1"/>
          <p:nvPr/>
        </p:nvSpPr>
        <p:spPr>
          <a:xfrm>
            <a:off x="156651" y="7071477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Dặn dò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A2D7EB-E84E-7519-2048-0BAF1DAB3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3676" y="727525"/>
            <a:ext cx="12929190" cy="23901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FBFFF6-E6F0-C1F7-CEAF-F9D69ECCB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528" y="3429000"/>
            <a:ext cx="4286848" cy="301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94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7"/>
          <p:cNvSpPr txBox="1">
            <a:spLocks noGrp="1"/>
          </p:cNvSpPr>
          <p:nvPr>
            <p:ph type="ctrTitle" idx="4294967295"/>
          </p:nvPr>
        </p:nvSpPr>
        <p:spPr>
          <a:xfrm>
            <a:off x="1579562" y="7245166"/>
            <a:ext cx="9002713" cy="1312863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r>
              <a:rPr lang="en" sz="15295">
                <a:solidFill>
                  <a:schemeClr val="accent1"/>
                </a:solidFill>
              </a:rPr>
              <a:t>TOÁN 3</a:t>
            </a:r>
            <a:endParaRPr sz="15295"/>
          </a:p>
        </p:txBody>
      </p:sp>
      <p:pic>
        <p:nvPicPr>
          <p:cNvPr id="5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6FFDC38A-1D2D-5D04-C2C7-A01DF11E6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0122122" y="108456"/>
            <a:ext cx="1889524" cy="174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A9B67-3733-D8BC-58C0-3BEC85AF4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5889" y="3810827"/>
            <a:ext cx="5530061" cy="25217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FD6FD1-D1BB-4F12-A6E5-ADC908D7CC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9562" y="525401"/>
            <a:ext cx="9004572" cy="409077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C13047-4591-9F06-E5C2-7732976EF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64" y="1154995"/>
            <a:ext cx="12004064" cy="22740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CA345D-A396-4611-7721-D83922AA6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7342" y="3688059"/>
            <a:ext cx="3807154" cy="237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87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1845;p33">
            <a:extLst>
              <a:ext uri="{FF2B5EF4-FFF2-40B4-BE49-F238E27FC236}">
                <a16:creationId xmlns:a16="http://schemas.microsoft.com/office/drawing/2014/main" id="{2D56DE08-5B06-12A5-4C62-8760049099B3}"/>
              </a:ext>
            </a:extLst>
          </p:cNvPr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-1" b="20584"/>
          <a:stretch/>
        </p:blipFill>
        <p:spPr>
          <a:xfrm>
            <a:off x="2137411" y="2006226"/>
            <a:ext cx="7887014" cy="3472009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F467E4-07D4-670D-C50F-861E06CAD456}"/>
              </a:ext>
            </a:extLst>
          </p:cNvPr>
          <p:cNvSpPr txBox="1"/>
          <p:nvPr/>
        </p:nvSpPr>
        <p:spPr>
          <a:xfrm>
            <a:off x="1494850" y="349517"/>
            <a:ext cx="91721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</a:rPr>
              <a:t>Khởi động</a:t>
            </a:r>
          </a:p>
          <a:p>
            <a:pPr algn="ctr"/>
            <a:r>
              <a:rPr lang="en-US" sz="3600">
                <a:solidFill>
                  <a:srgbClr val="FF0000"/>
                </a:solidFill>
              </a:rPr>
              <a:t>Các bạn còn nhớ chúng mình không?</a:t>
            </a:r>
          </a:p>
        </p:txBody>
      </p:sp>
    </p:spTree>
    <p:extLst>
      <p:ext uri="{BB962C8B-B14F-4D97-AF65-F5344CB8AC3E}">
        <p14:creationId xmlns:p14="http://schemas.microsoft.com/office/powerpoint/2010/main" val="213639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1845;p33">
            <a:extLst>
              <a:ext uri="{FF2B5EF4-FFF2-40B4-BE49-F238E27FC236}">
                <a16:creationId xmlns:a16="http://schemas.microsoft.com/office/drawing/2014/main" id="{2D56DE08-5B06-12A5-4C62-8760049099B3}"/>
              </a:ext>
            </a:extLst>
          </p:cNvPr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135" t="-1" r="59229" b="20584"/>
          <a:stretch/>
        </p:blipFill>
        <p:spPr>
          <a:xfrm>
            <a:off x="4477029" y="1604152"/>
            <a:ext cx="3207778" cy="4326805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F467E4-07D4-670D-C50F-861E06CAD456}"/>
              </a:ext>
            </a:extLst>
          </p:cNvPr>
          <p:cNvSpPr txBox="1"/>
          <p:nvPr/>
        </p:nvSpPr>
        <p:spPr>
          <a:xfrm>
            <a:off x="1494851" y="44717"/>
            <a:ext cx="91721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</a:rPr>
              <a:t>Khởi động</a:t>
            </a:r>
          </a:p>
          <a:p>
            <a:pPr algn="ctr"/>
            <a:r>
              <a:rPr lang="en-US" sz="3600">
                <a:solidFill>
                  <a:srgbClr val="FF0000"/>
                </a:solidFill>
              </a:rPr>
              <a:t>Các bạn còn nhớ chúng mình không?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E0CEA4-F4FB-090A-D672-1D9CB494F396}"/>
              </a:ext>
            </a:extLst>
          </p:cNvPr>
          <p:cNvSpPr txBox="1"/>
          <p:nvPr/>
        </p:nvSpPr>
        <p:spPr>
          <a:xfrm>
            <a:off x="4889411" y="6290063"/>
            <a:ext cx="1119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</a:rPr>
              <a:t>Mai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545007-4DB3-4DB8-AE08-D1600D051595}"/>
              </a:ext>
            </a:extLst>
          </p:cNvPr>
          <p:cNvSpPr txBox="1"/>
          <p:nvPr/>
        </p:nvSpPr>
        <p:spPr>
          <a:xfrm>
            <a:off x="6153154" y="6296680"/>
            <a:ext cx="1460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</a:rPr>
              <a:t>Nam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6136FC-F254-1E6A-D7D8-36D85E83973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5"/>
          <a:stretch/>
        </p:blipFill>
        <p:spPr>
          <a:xfrm>
            <a:off x="4509315" y="3729899"/>
            <a:ext cx="1467627" cy="10584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4599EC-5591-CA18-180E-E772476CC4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0"/>
          <a:stretch/>
        </p:blipFill>
        <p:spPr>
          <a:xfrm>
            <a:off x="3580056" y="3468329"/>
            <a:ext cx="1207648" cy="13151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A1808B-AD9B-01EB-8EC5-DF7BB210261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5"/>
          <a:stretch/>
        </p:blipFill>
        <p:spPr>
          <a:xfrm>
            <a:off x="4751839" y="2692064"/>
            <a:ext cx="1203454" cy="13276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CF45DD-5AB4-B681-D6E8-E099F1B4D66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6"/>
          <a:stretch/>
        </p:blipFill>
        <p:spPr>
          <a:xfrm>
            <a:off x="3547119" y="2692064"/>
            <a:ext cx="1467627" cy="10634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411515-E735-7BBD-3C41-EC3B27EE3AB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5"/>
          <a:stretch/>
        </p:blipFill>
        <p:spPr>
          <a:xfrm>
            <a:off x="6912830" y="3710961"/>
            <a:ext cx="1467627" cy="10584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F97E26F-C313-7BEC-D8C6-4570D370F8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0"/>
          <a:stretch/>
        </p:blipFill>
        <p:spPr>
          <a:xfrm>
            <a:off x="5963395" y="3453704"/>
            <a:ext cx="1207648" cy="13151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8F5DFD-6DB2-9200-BEFD-C569EBE4B60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5"/>
          <a:stretch/>
        </p:blipFill>
        <p:spPr>
          <a:xfrm>
            <a:off x="7177003" y="2661243"/>
            <a:ext cx="1203454" cy="13276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3F3B0F-3D35-095E-32CD-B6C6A450FF1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6"/>
          <a:stretch/>
        </p:blipFill>
        <p:spPr>
          <a:xfrm>
            <a:off x="5961658" y="2654989"/>
            <a:ext cx="1467627" cy="10634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5F6AA99-344A-6412-E7FD-9D4ED72070A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1" b="16398"/>
          <a:stretch/>
        </p:blipFill>
        <p:spPr>
          <a:xfrm>
            <a:off x="4767192" y="4744651"/>
            <a:ext cx="1203454" cy="107826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2DD567-9FE6-70C9-3178-A88C991F19D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4"/>
          <a:stretch/>
        </p:blipFill>
        <p:spPr>
          <a:xfrm>
            <a:off x="3566023" y="4741545"/>
            <a:ext cx="1467627" cy="105544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60CA724-C84C-57AC-3015-D48DFA2C40C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1" b="17239"/>
          <a:stretch/>
        </p:blipFill>
        <p:spPr>
          <a:xfrm>
            <a:off x="7139372" y="4744642"/>
            <a:ext cx="1203454" cy="10658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A83B0BE-50CC-DE76-1D3D-FC6D213B33D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4"/>
          <a:stretch/>
        </p:blipFill>
        <p:spPr>
          <a:xfrm>
            <a:off x="5946298" y="4756059"/>
            <a:ext cx="1467627" cy="105544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530447B-0E64-09F7-0D95-D6DA11CE2F0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5"/>
          <a:stretch/>
        </p:blipFill>
        <p:spPr>
          <a:xfrm>
            <a:off x="4509315" y="1634997"/>
            <a:ext cx="1467627" cy="105844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0ABD1FB-1F2B-4C52-F548-E14A210CFB8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0"/>
          <a:stretch/>
        </p:blipFill>
        <p:spPr>
          <a:xfrm>
            <a:off x="3580056" y="1373427"/>
            <a:ext cx="1207648" cy="131514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0CBB5C5-E1E8-CB49-B3C5-C2E81407528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5"/>
          <a:stretch/>
        </p:blipFill>
        <p:spPr>
          <a:xfrm>
            <a:off x="6912830" y="1616059"/>
            <a:ext cx="1467627" cy="105844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AB705CC-D797-824A-7C13-EB5EAB25F25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0"/>
          <a:stretch/>
        </p:blipFill>
        <p:spPr>
          <a:xfrm>
            <a:off x="5963395" y="1358802"/>
            <a:ext cx="1207648" cy="131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47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1845;p33">
            <a:extLst>
              <a:ext uri="{FF2B5EF4-FFF2-40B4-BE49-F238E27FC236}">
                <a16:creationId xmlns:a16="http://schemas.microsoft.com/office/drawing/2014/main" id="{8D2E989E-4244-830C-E9C1-79474E0491A4}"/>
              </a:ext>
            </a:extLst>
          </p:cNvPr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9992" t="23448" r="42531" b="20584"/>
          <a:stretch/>
        </p:blipFill>
        <p:spPr>
          <a:xfrm>
            <a:off x="4871415" y="1580583"/>
            <a:ext cx="2342765" cy="4158695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F467E4-07D4-670D-C50F-861E06CAD456}"/>
              </a:ext>
            </a:extLst>
          </p:cNvPr>
          <p:cNvSpPr txBox="1"/>
          <p:nvPr/>
        </p:nvSpPr>
        <p:spPr>
          <a:xfrm>
            <a:off x="1494851" y="44717"/>
            <a:ext cx="91721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</a:rPr>
              <a:t>Khởi động</a:t>
            </a:r>
          </a:p>
          <a:p>
            <a:pPr algn="ctr"/>
            <a:r>
              <a:rPr lang="en-US" sz="3600">
                <a:solidFill>
                  <a:srgbClr val="FF0000"/>
                </a:solidFill>
              </a:rPr>
              <a:t>Các bạn còn nhớ chúng mình không?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545007-4DB3-4DB8-AE08-D1600D051595}"/>
              </a:ext>
            </a:extLst>
          </p:cNvPr>
          <p:cNvSpPr txBox="1"/>
          <p:nvPr/>
        </p:nvSpPr>
        <p:spPr>
          <a:xfrm>
            <a:off x="5278565" y="6135560"/>
            <a:ext cx="1460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</a:rPr>
              <a:t>Rô-bốt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6136FC-F254-1E6A-D7D8-36D85E83973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5"/>
          <a:stretch/>
        </p:blipFill>
        <p:spPr>
          <a:xfrm>
            <a:off x="4509315" y="3729899"/>
            <a:ext cx="1467627" cy="10584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4599EC-5591-CA18-180E-E772476CC4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0"/>
          <a:stretch/>
        </p:blipFill>
        <p:spPr>
          <a:xfrm>
            <a:off x="3580056" y="3468329"/>
            <a:ext cx="1207648" cy="13151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A1808B-AD9B-01EB-8EC5-DF7BB210261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5"/>
          <a:stretch/>
        </p:blipFill>
        <p:spPr>
          <a:xfrm>
            <a:off x="4751839" y="2692064"/>
            <a:ext cx="1203454" cy="13276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CF45DD-5AB4-B681-D6E8-E099F1B4D66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6"/>
          <a:stretch/>
        </p:blipFill>
        <p:spPr>
          <a:xfrm>
            <a:off x="3547119" y="2692064"/>
            <a:ext cx="1467627" cy="10634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411515-E735-7BBD-3C41-EC3B27EE3AB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5"/>
          <a:stretch/>
        </p:blipFill>
        <p:spPr>
          <a:xfrm>
            <a:off x="6912830" y="3710961"/>
            <a:ext cx="1467627" cy="10584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F97E26F-C313-7BEC-D8C6-4570D370F8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0"/>
          <a:stretch/>
        </p:blipFill>
        <p:spPr>
          <a:xfrm>
            <a:off x="5963395" y="3453704"/>
            <a:ext cx="1207648" cy="13151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8F5DFD-6DB2-9200-BEFD-C569EBE4B60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5"/>
          <a:stretch/>
        </p:blipFill>
        <p:spPr>
          <a:xfrm>
            <a:off x="7177003" y="2661243"/>
            <a:ext cx="1203454" cy="13276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3F3B0F-3D35-095E-32CD-B6C6A450FF1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6"/>
          <a:stretch/>
        </p:blipFill>
        <p:spPr>
          <a:xfrm>
            <a:off x="5961658" y="2654989"/>
            <a:ext cx="1467627" cy="10634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5F6AA99-344A-6412-E7FD-9D4ED72070A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1" b="16398"/>
          <a:stretch/>
        </p:blipFill>
        <p:spPr>
          <a:xfrm>
            <a:off x="4767192" y="4744651"/>
            <a:ext cx="1203454" cy="107826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2DD567-9FE6-70C9-3178-A88C991F19D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4"/>
          <a:stretch/>
        </p:blipFill>
        <p:spPr>
          <a:xfrm>
            <a:off x="3566023" y="4741545"/>
            <a:ext cx="1467627" cy="105544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60CA724-C84C-57AC-3015-D48DFA2C40C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1" b="17239"/>
          <a:stretch/>
        </p:blipFill>
        <p:spPr>
          <a:xfrm>
            <a:off x="7139372" y="4744642"/>
            <a:ext cx="1203454" cy="10658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A83B0BE-50CC-DE76-1D3D-FC6D213B33D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4"/>
          <a:stretch/>
        </p:blipFill>
        <p:spPr>
          <a:xfrm>
            <a:off x="5946298" y="4756059"/>
            <a:ext cx="1467627" cy="105544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530447B-0E64-09F7-0D95-D6DA11CE2F0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5"/>
          <a:stretch/>
        </p:blipFill>
        <p:spPr>
          <a:xfrm>
            <a:off x="4509315" y="1634997"/>
            <a:ext cx="1467627" cy="105844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0ABD1FB-1F2B-4C52-F548-E14A210CFB8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0"/>
          <a:stretch/>
        </p:blipFill>
        <p:spPr>
          <a:xfrm>
            <a:off x="3580056" y="1373427"/>
            <a:ext cx="1207648" cy="131514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0CBB5C5-E1E8-CB49-B3C5-C2E81407528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5"/>
          <a:stretch/>
        </p:blipFill>
        <p:spPr>
          <a:xfrm>
            <a:off x="6912830" y="1616059"/>
            <a:ext cx="1467627" cy="105844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AB705CC-D797-824A-7C13-EB5EAB25F25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0"/>
          <a:stretch/>
        </p:blipFill>
        <p:spPr>
          <a:xfrm>
            <a:off x="5963395" y="1358802"/>
            <a:ext cx="1207648" cy="131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03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1845;p33">
            <a:extLst>
              <a:ext uri="{FF2B5EF4-FFF2-40B4-BE49-F238E27FC236}">
                <a16:creationId xmlns:a16="http://schemas.microsoft.com/office/drawing/2014/main" id="{B56BA8DA-3441-7068-B43D-173DA779AD0A}"/>
              </a:ext>
            </a:extLst>
          </p:cNvPr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7196" t="-1" r="12129" b="20584"/>
          <a:stretch/>
        </p:blipFill>
        <p:spPr>
          <a:xfrm>
            <a:off x="4439572" y="1462629"/>
            <a:ext cx="2989713" cy="4290535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F467E4-07D4-670D-C50F-861E06CAD456}"/>
              </a:ext>
            </a:extLst>
          </p:cNvPr>
          <p:cNvSpPr txBox="1"/>
          <p:nvPr/>
        </p:nvSpPr>
        <p:spPr>
          <a:xfrm>
            <a:off x="1494851" y="44717"/>
            <a:ext cx="91721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</a:rPr>
              <a:t>Khởi động</a:t>
            </a:r>
          </a:p>
          <a:p>
            <a:pPr algn="ctr"/>
            <a:r>
              <a:rPr lang="en-US" sz="3600">
                <a:solidFill>
                  <a:srgbClr val="FF0000"/>
                </a:solidFill>
              </a:rPr>
              <a:t>Các bạn còn nhớ chúng mình không?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E0CEA4-F4FB-090A-D672-1D9CB494F396}"/>
              </a:ext>
            </a:extLst>
          </p:cNvPr>
          <p:cNvSpPr txBox="1"/>
          <p:nvPr/>
        </p:nvSpPr>
        <p:spPr>
          <a:xfrm>
            <a:off x="4813211" y="6099563"/>
            <a:ext cx="1119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</a:rPr>
              <a:t>Việt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545007-4DB3-4DB8-AE08-D1600D051595}"/>
              </a:ext>
            </a:extLst>
          </p:cNvPr>
          <p:cNvSpPr txBox="1"/>
          <p:nvPr/>
        </p:nvSpPr>
        <p:spPr>
          <a:xfrm>
            <a:off x="6076954" y="6106180"/>
            <a:ext cx="1460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</a:rPr>
              <a:t>Mi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6136FC-F254-1E6A-D7D8-36D85E83973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5"/>
          <a:stretch/>
        </p:blipFill>
        <p:spPr>
          <a:xfrm>
            <a:off x="4509315" y="3729899"/>
            <a:ext cx="1467627" cy="10584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4599EC-5591-CA18-180E-E772476CC4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0"/>
          <a:stretch/>
        </p:blipFill>
        <p:spPr>
          <a:xfrm>
            <a:off x="3580056" y="3468329"/>
            <a:ext cx="1207648" cy="13151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A1808B-AD9B-01EB-8EC5-DF7BB210261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5"/>
          <a:stretch/>
        </p:blipFill>
        <p:spPr>
          <a:xfrm>
            <a:off x="4751839" y="2692064"/>
            <a:ext cx="1203454" cy="13276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CF45DD-5AB4-B681-D6E8-E099F1B4D66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6"/>
          <a:stretch/>
        </p:blipFill>
        <p:spPr>
          <a:xfrm>
            <a:off x="3547119" y="2692064"/>
            <a:ext cx="1467627" cy="10634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411515-E735-7BBD-3C41-EC3B27EE3AB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5"/>
          <a:stretch/>
        </p:blipFill>
        <p:spPr>
          <a:xfrm>
            <a:off x="6912830" y="3710961"/>
            <a:ext cx="1467627" cy="10584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F97E26F-C313-7BEC-D8C6-4570D370F8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0"/>
          <a:stretch/>
        </p:blipFill>
        <p:spPr>
          <a:xfrm>
            <a:off x="5963395" y="3453704"/>
            <a:ext cx="1207648" cy="13151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8F5DFD-6DB2-9200-BEFD-C569EBE4B60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5"/>
          <a:stretch/>
        </p:blipFill>
        <p:spPr>
          <a:xfrm>
            <a:off x="7177003" y="2661243"/>
            <a:ext cx="1203454" cy="13276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3F3B0F-3D35-095E-32CD-B6C6A450FF1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6"/>
          <a:stretch/>
        </p:blipFill>
        <p:spPr>
          <a:xfrm>
            <a:off x="5961658" y="2654989"/>
            <a:ext cx="1467627" cy="10634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5F6AA99-344A-6412-E7FD-9D4ED72070A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1" b="16398"/>
          <a:stretch/>
        </p:blipFill>
        <p:spPr>
          <a:xfrm>
            <a:off x="4767192" y="4744651"/>
            <a:ext cx="1203454" cy="107826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2DD567-9FE6-70C9-3178-A88C991F19D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4"/>
          <a:stretch/>
        </p:blipFill>
        <p:spPr>
          <a:xfrm>
            <a:off x="3566023" y="4741545"/>
            <a:ext cx="1467627" cy="105544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60CA724-C84C-57AC-3015-D48DFA2C40C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1" b="17239"/>
          <a:stretch/>
        </p:blipFill>
        <p:spPr>
          <a:xfrm>
            <a:off x="7139372" y="4744642"/>
            <a:ext cx="1203454" cy="10658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A83B0BE-50CC-DE76-1D3D-FC6D213B33D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4"/>
          <a:stretch/>
        </p:blipFill>
        <p:spPr>
          <a:xfrm>
            <a:off x="5946298" y="4756059"/>
            <a:ext cx="1467627" cy="105544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530447B-0E64-09F7-0D95-D6DA11CE2F0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5"/>
          <a:stretch/>
        </p:blipFill>
        <p:spPr>
          <a:xfrm>
            <a:off x="4509315" y="1634997"/>
            <a:ext cx="1467627" cy="105844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0ABD1FB-1F2B-4C52-F548-E14A210CFB8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0"/>
          <a:stretch/>
        </p:blipFill>
        <p:spPr>
          <a:xfrm>
            <a:off x="3580056" y="1373427"/>
            <a:ext cx="1207648" cy="131514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0CBB5C5-E1E8-CB49-B3C5-C2E81407528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5"/>
          <a:stretch/>
        </p:blipFill>
        <p:spPr>
          <a:xfrm>
            <a:off x="6912830" y="1616059"/>
            <a:ext cx="1467627" cy="105844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AB705CC-D797-824A-7C13-EB5EAB25F25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0"/>
          <a:stretch/>
        </p:blipFill>
        <p:spPr>
          <a:xfrm>
            <a:off x="5963395" y="1358802"/>
            <a:ext cx="1207648" cy="131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48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0F467E4-07D4-670D-C50F-861E06CAD456}"/>
              </a:ext>
            </a:extLst>
          </p:cNvPr>
          <p:cNvSpPr txBox="1"/>
          <p:nvPr/>
        </p:nvSpPr>
        <p:spPr>
          <a:xfrm>
            <a:off x="1721684" y="202623"/>
            <a:ext cx="9172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Các bạn còn nhớ chúng mình không?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E0CEA4-F4FB-090A-D672-1D9CB494F396}"/>
              </a:ext>
            </a:extLst>
          </p:cNvPr>
          <p:cNvSpPr txBox="1"/>
          <p:nvPr/>
        </p:nvSpPr>
        <p:spPr>
          <a:xfrm>
            <a:off x="3495653" y="993508"/>
            <a:ext cx="1119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</a:rPr>
              <a:t>Mai</a:t>
            </a:r>
          </a:p>
        </p:txBody>
      </p:sp>
      <p:pic>
        <p:nvPicPr>
          <p:cNvPr id="11" name="Google Shape;21847;p33">
            <a:extLst>
              <a:ext uri="{FF2B5EF4-FFF2-40B4-BE49-F238E27FC236}">
                <a16:creationId xmlns:a16="http://schemas.microsoft.com/office/drawing/2014/main" id="{399787F4-D8B0-00F5-BC35-EE3EC7BE0F7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81821" y="2330692"/>
            <a:ext cx="5685998" cy="2590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Google Shape;21848;p33">
            <a:extLst>
              <a:ext uri="{FF2B5EF4-FFF2-40B4-BE49-F238E27FC236}">
                <a16:creationId xmlns:a16="http://schemas.microsoft.com/office/drawing/2014/main" id="{D9B48457-73E2-E049-8E56-92AD53F5B85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8536" y="1399671"/>
            <a:ext cx="3383066" cy="3521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4B9F2A0-2841-69C5-E505-6262B22DE15D}"/>
              </a:ext>
            </a:extLst>
          </p:cNvPr>
          <p:cNvSpPr txBox="1"/>
          <p:nvPr/>
        </p:nvSpPr>
        <p:spPr>
          <a:xfrm>
            <a:off x="1198317" y="4325903"/>
            <a:ext cx="1548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</a:rPr>
              <a:t>Mi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42265C-991D-060F-D80C-F11FD040DA4E}"/>
              </a:ext>
            </a:extLst>
          </p:cNvPr>
          <p:cNvSpPr txBox="1"/>
          <p:nvPr/>
        </p:nvSpPr>
        <p:spPr>
          <a:xfrm>
            <a:off x="2747089" y="4804551"/>
            <a:ext cx="1548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</a:rPr>
              <a:t>Việt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545007-4DB3-4DB8-AE08-D1600D051595}"/>
              </a:ext>
            </a:extLst>
          </p:cNvPr>
          <p:cNvSpPr txBox="1"/>
          <p:nvPr/>
        </p:nvSpPr>
        <p:spPr>
          <a:xfrm>
            <a:off x="4588129" y="4398388"/>
            <a:ext cx="1460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</a:rPr>
              <a:t>Nam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1CDA4A-0DF5-D966-DFA6-31E74D036F30}"/>
              </a:ext>
            </a:extLst>
          </p:cNvPr>
          <p:cNvSpPr txBox="1"/>
          <p:nvPr/>
        </p:nvSpPr>
        <p:spPr>
          <a:xfrm>
            <a:off x="7114230" y="1838841"/>
            <a:ext cx="1874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</a:rPr>
              <a:t>Rô-bốt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25228F-09ED-5A8C-EA9B-BDCA29ED2CD6}"/>
              </a:ext>
            </a:extLst>
          </p:cNvPr>
          <p:cNvSpPr txBox="1"/>
          <p:nvPr/>
        </p:nvSpPr>
        <p:spPr>
          <a:xfrm>
            <a:off x="6384049" y="4587513"/>
            <a:ext cx="1460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</a:rPr>
              <a:t>Mai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356DDF-703C-1FAF-D435-3090FE2E5C43}"/>
              </a:ext>
            </a:extLst>
          </p:cNvPr>
          <p:cNvSpPr txBox="1"/>
          <p:nvPr/>
        </p:nvSpPr>
        <p:spPr>
          <a:xfrm>
            <a:off x="10007458" y="4281331"/>
            <a:ext cx="1460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</a:rPr>
              <a:t>Nam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769704-86DD-025E-59F8-E06F018BC657}"/>
              </a:ext>
            </a:extLst>
          </p:cNvPr>
          <p:cNvSpPr txBox="1"/>
          <p:nvPr/>
        </p:nvSpPr>
        <p:spPr>
          <a:xfrm>
            <a:off x="1851527" y="5911495"/>
            <a:ext cx="90650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</a:rPr>
              <a:t>Chúng ta cùng chờ đón xem các bạn Mai, Nam, Việt, Rô-bốt và em Mi ở năm học lớp 3 này ntn nhé!!!!!</a:t>
            </a:r>
          </a:p>
        </p:txBody>
      </p:sp>
    </p:spTree>
    <p:extLst>
      <p:ext uri="{BB962C8B-B14F-4D97-AF65-F5344CB8AC3E}">
        <p14:creationId xmlns:p14="http://schemas.microsoft.com/office/powerpoint/2010/main" val="227674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9" grpId="0"/>
      <p:bldP spid="7" grpId="0"/>
      <p:bldP spid="8" grpId="0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Learning the Alphabet by Slidesgo">
  <a:themeElements>
    <a:clrScheme name="Simple Light">
      <a:dk1>
        <a:srgbClr val="000000"/>
      </a:dk1>
      <a:lt1>
        <a:srgbClr val="FFFFFF"/>
      </a:lt1>
      <a:dk2>
        <a:srgbClr val="804638"/>
      </a:dk2>
      <a:lt2>
        <a:srgbClr val="EFD89B"/>
      </a:lt2>
      <a:accent1>
        <a:srgbClr val="49CAD1"/>
      </a:accent1>
      <a:accent2>
        <a:srgbClr val="9CED85"/>
      </a:accent2>
      <a:accent3>
        <a:srgbClr val="EFC658"/>
      </a:accent3>
      <a:accent4>
        <a:srgbClr val="EEA384"/>
      </a:accent4>
      <a:accent5>
        <a:srgbClr val="DD8954"/>
      </a:accent5>
      <a:accent6>
        <a:srgbClr val="DE6262"/>
      </a:accent6>
      <a:hlink>
        <a:srgbClr val="DE626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979</Words>
  <Application>Microsoft Office PowerPoint</Application>
  <PresentationFormat>Custom</PresentationFormat>
  <Paragraphs>286</Paragraphs>
  <Slides>24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Itim</vt:lpstr>
      <vt:lpstr>HP001 5 hàng</vt:lpstr>
      <vt:lpstr>SVN-Billo</vt:lpstr>
      <vt:lpstr>HP001 4 hàng</vt:lpstr>
      <vt:lpstr>Arial</vt:lpstr>
      <vt:lpstr>Varela Round</vt:lpstr>
      <vt:lpstr>Learning the Alphabet by Slidesgo</vt:lpstr>
      <vt:lpstr>Chuẩn bị</vt:lpstr>
      <vt:lpstr>PowerPoint Presentation</vt:lpstr>
      <vt:lpstr>TOÁN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mừng các em đã khởi động xuất sắc!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Kho Giáo án ppt Phan Linh_0916.604.268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the Alphabet</dc:title>
  <dc:creator>PC</dc:creator>
  <cp:lastModifiedBy>CQC</cp:lastModifiedBy>
  <cp:revision>41</cp:revision>
  <dcterms:modified xsi:type="dcterms:W3CDTF">2024-04-07T13:38:39Z</dcterms:modified>
</cp:coreProperties>
</file>