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8"/>
  </p:notesMasterIdLst>
  <p:sldIdLst>
    <p:sldId id="342" r:id="rId2"/>
    <p:sldId id="343" r:id="rId3"/>
    <p:sldId id="256" r:id="rId4"/>
    <p:sldId id="306" r:id="rId5"/>
    <p:sldId id="305" r:id="rId6"/>
    <p:sldId id="263" r:id="rId7"/>
    <p:sldId id="308" r:id="rId8"/>
    <p:sldId id="317" r:id="rId9"/>
    <p:sldId id="318" r:id="rId10"/>
    <p:sldId id="257" r:id="rId11"/>
    <p:sldId id="307" r:id="rId12"/>
    <p:sldId id="309" r:id="rId13"/>
    <p:sldId id="310" r:id="rId14"/>
    <p:sldId id="311" r:id="rId15"/>
    <p:sldId id="312" r:id="rId16"/>
    <p:sldId id="313" r:id="rId17"/>
    <p:sldId id="314" r:id="rId18"/>
    <p:sldId id="315" r:id="rId19"/>
    <p:sldId id="316" r:id="rId20"/>
    <p:sldId id="319" r:id="rId21"/>
    <p:sldId id="320" r:id="rId22"/>
    <p:sldId id="258" r:id="rId23"/>
    <p:sldId id="321" r:id="rId24"/>
    <p:sldId id="322" r:id="rId25"/>
    <p:sldId id="323" r:id="rId26"/>
    <p:sldId id="324" r:id="rId27"/>
    <p:sldId id="325" r:id="rId28"/>
    <p:sldId id="344" r:id="rId29"/>
    <p:sldId id="329" r:id="rId30"/>
    <p:sldId id="330" r:id="rId31"/>
    <p:sldId id="328" r:id="rId32"/>
    <p:sldId id="285" r:id="rId33"/>
    <p:sldId id="286" r:id="rId34"/>
    <p:sldId id="327" r:id="rId35"/>
    <p:sldId id="259" r:id="rId36"/>
    <p:sldId id="264" r:id="rId37"/>
  </p:sldIdLst>
  <p:sldSz cx="12161838" cy="6858000"/>
  <p:notesSz cx="6858000" cy="9144000"/>
  <p:embeddedFontLst>
    <p:embeddedFont>
      <p:font typeface="Chewy" panose="020B0604020202020204" charset="0"/>
      <p:regular r:id="rId39"/>
    </p:embeddedFont>
    <p:embeddedFont>
      <p:font typeface="Inconsolata" pitchFamily="1" charset="0"/>
      <p:regular r:id="rId40"/>
    </p:embeddedFont>
    <p:embeddedFont>
      <p:font typeface="Maven Pro"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Nunito"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66" autoAdjust="0"/>
  </p:normalViewPr>
  <p:slideViewPr>
    <p:cSldViewPr snapToGrid="0">
      <p:cViewPr varScale="1">
        <p:scale>
          <a:sx n="61" d="100"/>
          <a:sy n="61" d="100"/>
        </p:scale>
        <p:origin x="1080" y="60"/>
      </p:cViewPr>
      <p:guideLst/>
    </p:cSldViewPr>
  </p:slideViewPr>
  <p:notesTextViewPr>
    <p:cViewPr>
      <p:scale>
        <a:sx n="1" d="1"/>
        <a:sy n="1" d="1"/>
      </p:scale>
      <p:origin x="0" y="0"/>
    </p:cViewPr>
  </p:notesTextViewPr>
  <p:sorterViewPr>
    <p:cViewPr varScale="1">
      <p:scale>
        <a:sx n="1" d="1"/>
        <a:sy n="1" d="1"/>
      </p:scale>
      <p:origin x="0" y="-11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pPr marL="158750" indent="0">
              <a:buNone/>
            </a:pPr>
            <a:endParaRPr lang="en-US" dirty="0"/>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pPr marL="158750" indent="0">
              <a:buNone/>
            </a:pPr>
            <a:endParaRPr lang="en-US" dirty="0"/>
          </a:p>
        </p:txBody>
      </p:sp>
    </p:spTree>
    <p:extLst>
      <p:ext uri="{BB962C8B-B14F-4D97-AF65-F5344CB8AC3E}">
        <p14:creationId xmlns:p14="http://schemas.microsoft.com/office/powerpoint/2010/main" val="109685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07536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HS ĐỌC LẠI TOÀN BÀI TRƯỚC LỚP (NẾU CÓ THỜI GIAN)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r>
              <a:rPr lang="en-US" b="0" dirty="0"/>
              <a:t>GV </a:t>
            </a:r>
            <a:r>
              <a:rPr lang="en-US" b="0" dirty="0" err="1"/>
              <a:t>cùng</a:t>
            </a:r>
            <a:r>
              <a:rPr lang="en-US" b="0" dirty="0"/>
              <a:t> </a:t>
            </a:r>
            <a:r>
              <a:rPr lang="en-US" b="0" dirty="0" err="1"/>
              <a:t>hs</a:t>
            </a:r>
            <a:r>
              <a:rPr lang="en-US" b="0" dirty="0"/>
              <a:t> </a:t>
            </a:r>
            <a:r>
              <a:rPr lang="en-US" b="0" dirty="0" err="1"/>
              <a:t>nhớ</a:t>
            </a:r>
            <a:r>
              <a:rPr lang="en-US" b="0" dirty="0"/>
              <a:t> </a:t>
            </a:r>
            <a:r>
              <a:rPr lang="en-US" b="0" dirty="0" err="1"/>
              <a:t>lại</a:t>
            </a:r>
            <a:r>
              <a:rPr lang="en-US" b="0" dirty="0"/>
              <a:t> </a:t>
            </a:r>
            <a:r>
              <a:rPr lang="en-US" b="0" dirty="0" err="1"/>
              <a:t>nhân</a:t>
            </a:r>
            <a:r>
              <a:rPr lang="en-US" b="0" dirty="0"/>
              <a:t> </a:t>
            </a:r>
            <a:r>
              <a:rPr lang="en-US" b="0" dirty="0" err="1"/>
              <a:t>vật</a:t>
            </a:r>
            <a:r>
              <a:rPr lang="en-US" b="0" dirty="0"/>
              <a:t> </a:t>
            </a:r>
            <a:r>
              <a:rPr lang="en-US" b="0" dirty="0" err="1"/>
              <a:t>đồng</a:t>
            </a:r>
            <a:r>
              <a:rPr lang="en-US" b="0" dirty="0"/>
              <a:t> </a:t>
            </a:r>
            <a:r>
              <a:rPr lang="en-US" b="0" dirty="0" err="1"/>
              <a:t>hành</a:t>
            </a:r>
            <a:r>
              <a:rPr lang="en-US" b="0" dirty="0"/>
              <a:t> Hà </a:t>
            </a:r>
            <a:r>
              <a:rPr lang="en-US" b="0" dirty="0" err="1"/>
              <a:t>và</a:t>
            </a:r>
            <a:r>
              <a:rPr lang="en-US" b="0" dirty="0"/>
              <a:t> Nam qua </a:t>
            </a:r>
            <a:r>
              <a:rPr lang="en-US" b="0" dirty="0" err="1"/>
              <a:t>từng</a:t>
            </a:r>
            <a:r>
              <a:rPr lang="en-US" b="0" dirty="0"/>
              <a:t> </a:t>
            </a:r>
            <a:r>
              <a:rPr lang="en-US" b="0" dirty="0" err="1"/>
              <a:t>năm</a:t>
            </a:r>
            <a:r>
              <a:rPr lang="en-US" b="0" dirty="0"/>
              <a:t> </a:t>
            </a:r>
            <a:r>
              <a:rPr lang="en-US" b="0" dirty="0" err="1"/>
              <a:t>học</a:t>
            </a:r>
            <a:br>
              <a:rPr lang="en-US" b="0" dirty="0"/>
            </a:br>
            <a:r>
              <a:rPr lang="vi-VN" b="0" dirty="0"/>
              <a:t>Tác</a:t>
            </a:r>
            <a:r>
              <a:rPr lang="vi-VN" b="0" baseline="0" dirty="0"/>
              <a:t> giả bộ ppt Toán + TV2: Phan Thị Linh – Đà Nẵng</a:t>
            </a:r>
          </a:p>
          <a:p>
            <a:r>
              <a:rPr lang="vi-VN" b="0" baseline="0" dirty="0"/>
              <a:t>Sđt lh: 0916.604.268</a:t>
            </a:r>
          </a:p>
          <a:p>
            <a:r>
              <a:rPr lang="vi-VN" sz="1100" b="0" dirty="0">
                <a:latin typeface="Arial" pitchFamily="34" charset="0"/>
                <a:cs typeface="Arial" pitchFamily="34" charset="0"/>
              </a:rPr>
              <a:t>+ Zalo: 0916.604.268</a:t>
            </a:r>
          </a:p>
          <a:p>
            <a:r>
              <a:rPr lang="vi-VN" sz="1100" b="0" dirty="0">
                <a:latin typeface="Arial" pitchFamily="34" charset="0"/>
                <a:cs typeface="Arial" pitchFamily="34" charset="0"/>
              </a:rPr>
              <a:t>+ Facebook cá nhân: </a:t>
            </a:r>
            <a:r>
              <a:rPr lang="vi-VN" sz="1100" b="0" dirty="0">
                <a:hlinkClick r:id="rId3"/>
              </a:rPr>
              <a:t>https://www.facebook.com/nhilinh.phan/</a:t>
            </a:r>
            <a:endParaRPr lang="vi-VN" sz="1100" b="0" dirty="0"/>
          </a:p>
          <a:p>
            <a:r>
              <a:rPr lang="vi-VN" sz="1100" b="0" dirty="0">
                <a:latin typeface="Arial" pitchFamily="34" charset="0"/>
                <a:cs typeface="Arial" pitchFamily="34" charset="0"/>
              </a:rPr>
              <a:t>+ Nhóm chia sẻ tài liệu: </a:t>
            </a:r>
            <a:r>
              <a:rPr lang="vi-VN" sz="1100" b="0" dirty="0">
                <a:hlinkClick r:id="rId4"/>
              </a:rPr>
              <a:t>https://www.facebook.com/groups/443096903751589</a:t>
            </a:r>
            <a:endParaRPr lang="vi-VN" sz="1100" b="0" dirty="0"/>
          </a:p>
          <a:p>
            <a:r>
              <a:rPr lang="vi-VN" sz="1100" b="0" dirty="0">
                <a:latin typeface="Arial" pitchFamily="34" charset="0"/>
                <a:cs typeface="Arial" pitchFamily="34" charset="0"/>
              </a:rPr>
              <a:t>Hãy</a:t>
            </a:r>
            <a:r>
              <a:rPr lang="vi-VN" sz="1100" b="0" baseline="0" dirty="0">
                <a:latin typeface="Arial" pitchFamily="34" charset="0"/>
                <a:cs typeface="Arial" pitchFamily="34" charset="0"/>
              </a:rPr>
              <a:t> liên hệ chính chủ sản phẩm để được hỗ trợ và đồng hành trong suốt năm học nhé!</a:t>
            </a:r>
            <a:endParaRPr lang="vi-VN" sz="1100" b="0" dirty="0">
              <a:latin typeface="Arial" pitchFamily="34" charset="0"/>
              <a:cs typeface="Arial" pitchFamily="34" charset="0"/>
            </a:endParaRPr>
          </a:p>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656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447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2991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tự chọn đáp án theo suy nghĩ của mình</a:t>
            </a:r>
          </a:p>
          <a:p>
            <a:pPr marL="0" lvl="0" indent="0" algn="l" rtl="0">
              <a:spcBef>
                <a:spcPts val="0"/>
              </a:spcBef>
              <a:spcAft>
                <a:spcPts val="0"/>
              </a:spcAft>
              <a:buNone/>
            </a:pPr>
            <a:endParaRPr/>
          </a:p>
        </p:txBody>
      </p:sp>
    </p:spTree>
    <p:extLst>
      <p:ext uri="{BB962C8B-B14F-4D97-AF65-F5344CB8AC3E}">
        <p14:creationId xmlns:p14="http://schemas.microsoft.com/office/powerpoint/2010/main" val="233082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32</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326147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304401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08883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6047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audio" Target="../media/audio3.wav"/><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audio" Target="../media/audio3.wav"/><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audio" Target="../media/audio3.wav"/><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991828" y="2365490"/>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47527" y="2748884"/>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9136" y="1284233"/>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6" y="1796418"/>
            <a:ext cx="3370463" cy="923330"/>
          </a:xfrm>
          <a:prstGeom prst="rect">
            <a:avLst/>
          </a:prstGeom>
          <a:noFill/>
        </p:spPr>
        <p:txBody>
          <a:bodyPr wrap="square" rtlCol="0">
            <a:spAutoFit/>
          </a:bodyPr>
          <a:lstStyle/>
          <a:p>
            <a:pPr algn="just"/>
            <a:r>
              <a:rPr lang="en-US" sz="5400">
                <a:solidFill>
                  <a:srgbClr val="0070C0"/>
                </a:solidFill>
              </a:rPr>
              <a:t>cửa sổ</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6" y="2967335"/>
            <a:ext cx="3370463" cy="923330"/>
          </a:xfrm>
          <a:prstGeom prst="rect">
            <a:avLst/>
          </a:prstGeom>
          <a:noFill/>
        </p:spPr>
        <p:txBody>
          <a:bodyPr wrap="square" rtlCol="0">
            <a:spAutoFit/>
          </a:bodyPr>
          <a:lstStyle/>
          <a:p>
            <a:pPr algn="just"/>
            <a:r>
              <a:rPr lang="en-US" sz="5400">
                <a:solidFill>
                  <a:srgbClr val="0070C0"/>
                </a:solidFill>
              </a:rPr>
              <a:t>tia nắng</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4316450"/>
            <a:ext cx="3370463" cy="923330"/>
          </a:xfrm>
          <a:prstGeom prst="rect">
            <a:avLst/>
          </a:prstGeom>
          <a:noFill/>
        </p:spPr>
        <p:txBody>
          <a:bodyPr wrap="square" rtlCol="0">
            <a:spAutoFit/>
          </a:bodyPr>
          <a:lstStyle/>
          <a:p>
            <a:pPr algn="just"/>
            <a:r>
              <a:rPr lang="en-US" sz="5400">
                <a:solidFill>
                  <a:srgbClr val="0070C0"/>
                </a:solidFill>
              </a:rPr>
              <a:t>tiếng gọi</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5487367"/>
            <a:ext cx="3370463" cy="923330"/>
          </a:xfrm>
          <a:prstGeom prst="rect">
            <a:avLst/>
          </a:prstGeom>
          <a:noFill/>
        </p:spPr>
        <p:txBody>
          <a:bodyPr wrap="square" rtlCol="0">
            <a:spAutoFit/>
          </a:bodyPr>
          <a:lstStyle/>
          <a:p>
            <a:pPr algn="just"/>
            <a:r>
              <a:rPr lang="en-US" sz="5400">
                <a:solidFill>
                  <a:srgbClr val="0070C0"/>
                </a:solidFill>
              </a:rPr>
              <a:t>Sơn</a:t>
            </a:r>
          </a:p>
        </p:txBody>
      </p:sp>
      <p:sp>
        <p:nvSpPr>
          <p:cNvPr id="9" name="TextBox 8">
            <a:extLst>
              <a:ext uri="{FF2B5EF4-FFF2-40B4-BE49-F238E27FC236}">
                <a16:creationId xmlns:a16="http://schemas.microsoft.com/office/drawing/2014/main" id="{03823CA1-6FF5-FEB2-1972-B0CE10A1147A}"/>
              </a:ext>
            </a:extLst>
          </p:cNvPr>
          <p:cNvSpPr txBox="1"/>
          <p:nvPr/>
        </p:nvSpPr>
        <p:spPr>
          <a:xfrm>
            <a:off x="7030212" y="1796418"/>
            <a:ext cx="4392293" cy="923330"/>
          </a:xfrm>
          <a:prstGeom prst="rect">
            <a:avLst/>
          </a:prstGeom>
          <a:noFill/>
        </p:spPr>
        <p:txBody>
          <a:bodyPr wrap="square" rtlCol="0">
            <a:spAutoFit/>
          </a:bodyPr>
          <a:lstStyle/>
          <a:p>
            <a:pPr algn="just"/>
            <a:r>
              <a:rPr lang="en-US" sz="5400">
                <a:solidFill>
                  <a:srgbClr val="0070C0"/>
                </a:solidFill>
              </a:rPr>
              <a:t>chiếc diều</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30212" y="2967335"/>
            <a:ext cx="3370463" cy="923330"/>
          </a:xfrm>
          <a:prstGeom prst="rect">
            <a:avLst/>
          </a:prstGeom>
          <a:noFill/>
        </p:spPr>
        <p:txBody>
          <a:bodyPr wrap="square" rtlCol="0">
            <a:spAutoFit/>
          </a:bodyPr>
          <a:lstStyle/>
          <a:p>
            <a:pPr algn="just"/>
            <a:r>
              <a:rPr lang="en-US" sz="5400">
                <a:solidFill>
                  <a:srgbClr val="0070C0"/>
                </a:solidFill>
              </a:rPr>
              <a:t>trồng</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30211" y="4316450"/>
            <a:ext cx="3370463" cy="923330"/>
          </a:xfrm>
          <a:prstGeom prst="rect">
            <a:avLst/>
          </a:prstGeom>
          <a:noFill/>
        </p:spPr>
        <p:txBody>
          <a:bodyPr wrap="square" rtlCol="0">
            <a:spAutoFit/>
          </a:bodyPr>
          <a:lstStyle/>
          <a:p>
            <a:pPr algn="just"/>
            <a:r>
              <a:rPr lang="en-US" sz="5400">
                <a:solidFill>
                  <a:srgbClr val="0070C0"/>
                </a:solidFill>
              </a:rPr>
              <a:t>trời xanh</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30211" y="5487367"/>
            <a:ext cx="4167441" cy="923330"/>
          </a:xfrm>
          <a:prstGeom prst="rect">
            <a:avLst/>
          </a:prstGeom>
          <a:noFill/>
        </p:spPr>
        <p:txBody>
          <a:bodyPr wrap="square" rtlCol="0">
            <a:spAutoFit/>
          </a:bodyPr>
          <a:lstStyle/>
          <a:p>
            <a:pPr algn="just"/>
            <a:r>
              <a:rPr lang="en-US" sz="5400">
                <a:solidFill>
                  <a:srgbClr val="0070C0"/>
                </a:solidFill>
              </a:rPr>
              <a:t>con đường</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3537679" y="259982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3903306" y="3814031"/>
            <a:ext cx="601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955496" y="5103186"/>
            <a:ext cx="6083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194717" y="6287409"/>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8376822" y="257637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9264582" y="2599828"/>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7060191" y="3760600"/>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29E4C9-8A2D-DEC1-89E7-7411227A5629}"/>
              </a:ext>
            </a:extLst>
          </p:cNvPr>
          <p:cNvCxnSpPr/>
          <p:nvPr/>
        </p:nvCxnSpPr>
        <p:spPr>
          <a:xfrm>
            <a:off x="7103663" y="5103186"/>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52366" y="510318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0D826A-3E26-F003-F9C5-711B336A963B}"/>
              </a:ext>
            </a:extLst>
          </p:cNvPr>
          <p:cNvCxnSpPr/>
          <p:nvPr/>
        </p:nvCxnSpPr>
        <p:spPr>
          <a:xfrm>
            <a:off x="9760341" y="6287409"/>
            <a:ext cx="70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91985ED-A3F2-7944-27FC-AE5E72654034}"/>
              </a:ext>
            </a:extLst>
          </p:cNvPr>
          <p:cNvSpPr txBox="1"/>
          <p:nvPr/>
        </p:nvSpPr>
        <p:spPr>
          <a:xfrm>
            <a:off x="973123" y="4402854"/>
            <a:ext cx="10584293" cy="1323439"/>
          </a:xfrm>
          <a:prstGeom prst="rect">
            <a:avLst/>
          </a:prstGeom>
          <a:noFill/>
        </p:spPr>
        <p:txBody>
          <a:bodyPr wrap="square" rtlCol="0">
            <a:spAutoFit/>
          </a:bodyPr>
          <a:lstStyle/>
          <a:p>
            <a:pPr algn="just"/>
            <a:r>
              <a:rPr lang="vi-VN" sz="4000" b="0" i="0">
                <a:solidFill>
                  <a:srgbClr val="0070C0"/>
                </a:solidFill>
                <a:effectLst/>
                <a:latin typeface="+mn-lt"/>
              </a:rPr>
              <a:t>Ngày mai đi học rồi, nhưng mùa hè chắc sẽ theo các bạn vào lớp học.</a:t>
            </a:r>
            <a:endParaRPr lang="en-US" sz="4000" b="0" i="0">
              <a:solidFill>
                <a:srgbClr val="0070C0"/>
              </a:solidFill>
              <a:effectLst/>
              <a:latin typeface="+mn-lt"/>
            </a:endParaRPr>
          </a:p>
        </p:txBody>
      </p:sp>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1938992"/>
          </a:xfrm>
          <a:prstGeom prst="rect">
            <a:avLst/>
          </a:prstGeom>
          <a:noFill/>
        </p:spPr>
        <p:txBody>
          <a:bodyPr wrap="square" rtlCol="0">
            <a:spAutoFit/>
          </a:bodyPr>
          <a:lstStyle/>
          <a:p>
            <a:pPr algn="just"/>
            <a:r>
              <a:rPr lang="vi-VN" sz="4000">
                <a:solidFill>
                  <a:srgbClr val="0070C0"/>
                </a:solidFill>
              </a:rPr>
              <a:t>Sơn về quê từ đầu hè, giờ gặp lại, hai bạn có bao nhiêu chuyện. Sơn kể ở quê, cậu được theo ông bà đi trồng rau, câu cá.</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6242473"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94491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081868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A9850A4-F2A8-2C2C-D151-0F3D6DFD4AA0}"/>
              </a:ext>
            </a:extLst>
          </p:cNvPr>
          <p:cNvGrpSpPr/>
          <p:nvPr/>
        </p:nvGrpSpPr>
        <p:grpSpPr>
          <a:xfrm>
            <a:off x="5369808" y="2579406"/>
            <a:ext cx="214596" cy="591146"/>
            <a:chOff x="5362265" y="2534436"/>
            <a:chExt cx="259662" cy="591146"/>
          </a:xfrm>
        </p:grpSpPr>
        <p:cxnSp>
          <p:nvCxnSpPr>
            <p:cNvPr id="31" name="Straight Connector 30">
              <a:extLst>
                <a:ext uri="{FF2B5EF4-FFF2-40B4-BE49-F238E27FC236}">
                  <a16:creationId xmlns:a16="http://schemas.microsoft.com/office/drawing/2014/main" id="{B4AD2E73-9114-3D4E-B818-7F9849011404}"/>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35B65-C19F-7EF1-B4FE-5BD9753F71C5}"/>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9080445" y="2617213"/>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D74623-2F0A-C950-39B2-5C234B1CCC0F}"/>
              </a:ext>
            </a:extLst>
          </p:cNvPr>
          <p:cNvCxnSpPr>
            <a:cxnSpLocks/>
          </p:cNvCxnSpPr>
          <p:nvPr/>
        </p:nvCxnSpPr>
        <p:spPr>
          <a:xfrm flipH="1">
            <a:off x="587254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603474" y="320835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472772" y="3208359"/>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EAA26BE5-B4CA-B18B-11A4-6D1514F949CE}"/>
              </a:ext>
            </a:extLst>
          </p:cNvPr>
          <p:cNvCxnSpPr>
            <a:cxnSpLocks/>
          </p:cNvCxnSpPr>
          <p:nvPr/>
        </p:nvCxnSpPr>
        <p:spPr>
          <a:xfrm flipH="1">
            <a:off x="945519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A4928E8-EB32-F2F7-27A7-E2C589AF1481}"/>
              </a:ext>
            </a:extLst>
          </p:cNvPr>
          <p:cNvGrpSpPr/>
          <p:nvPr/>
        </p:nvGrpSpPr>
        <p:grpSpPr>
          <a:xfrm>
            <a:off x="6972650" y="5135147"/>
            <a:ext cx="214596" cy="591146"/>
            <a:chOff x="5362265" y="2534436"/>
            <a:chExt cx="259662" cy="591146"/>
          </a:xfrm>
        </p:grpSpPr>
        <p:cxnSp>
          <p:nvCxnSpPr>
            <p:cNvPr id="43" name="Straight Connector 42">
              <a:extLst>
                <a:ext uri="{FF2B5EF4-FFF2-40B4-BE49-F238E27FC236}">
                  <a16:creationId xmlns:a16="http://schemas.microsoft.com/office/drawing/2014/main" id="{E787FC7B-1E91-44FD-FF9E-D4661E98BFBD}"/>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ACB42C-6729-E39D-0200-F7490B4FFEC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Lưu ý đọc diễn cảm lời thoại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Cho cậu này.</a:t>
            </a:r>
          </a:p>
        </p:txBody>
      </p:sp>
      <p:sp>
        <p:nvSpPr>
          <p:cNvPr id="21" name="TextBox 20">
            <a:extLst>
              <a:ext uri="{FF2B5EF4-FFF2-40B4-BE49-F238E27FC236}">
                <a16:creationId xmlns:a16="http://schemas.microsoft.com/office/drawing/2014/main" id="{9045F8B8-9299-C819-4D9D-5C3617FA46EA}"/>
              </a:ext>
            </a:extLst>
          </p:cNvPr>
          <p:cNvSpPr txBox="1"/>
          <p:nvPr/>
        </p:nvSpPr>
        <p:spPr>
          <a:xfrm>
            <a:off x="973123" y="3549331"/>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Tớ chẳng được đi đâu.</a:t>
            </a:r>
          </a:p>
        </p:txBody>
      </p:sp>
      <p:sp>
        <p:nvSpPr>
          <p:cNvPr id="22" name="TextBox 21">
            <a:extLst>
              <a:ext uri="{FF2B5EF4-FFF2-40B4-BE49-F238E27FC236}">
                <a16:creationId xmlns:a16="http://schemas.microsoft.com/office/drawing/2014/main" id="{CAFA4200-CCBE-D428-4743-E5686324A448}"/>
              </a:ext>
            </a:extLst>
          </p:cNvPr>
          <p:cNvSpPr txBox="1"/>
          <p:nvPr/>
        </p:nvSpPr>
        <p:spPr>
          <a:xfrm>
            <a:off x="1577545" y="2807866"/>
            <a:ext cx="10584293" cy="584775"/>
          </a:xfrm>
          <a:prstGeom prst="rect">
            <a:avLst/>
          </a:prstGeom>
          <a:noFill/>
        </p:spPr>
        <p:txBody>
          <a:bodyPr wrap="square" rtlCol="0">
            <a:spAutoFit/>
          </a:bodyPr>
          <a:lstStyle/>
          <a:p>
            <a:pPr algn="just"/>
            <a:r>
              <a:rPr lang="en-US" sz="3200">
                <a:solidFill>
                  <a:srgbClr val="002060"/>
                </a:solidFill>
              </a:rPr>
              <a:t>(Giọng đọc nhanh, vui)</a:t>
            </a:r>
          </a:p>
        </p:txBody>
      </p:sp>
      <p:sp>
        <p:nvSpPr>
          <p:cNvPr id="23" name="TextBox 22">
            <a:extLst>
              <a:ext uri="{FF2B5EF4-FFF2-40B4-BE49-F238E27FC236}">
                <a16:creationId xmlns:a16="http://schemas.microsoft.com/office/drawing/2014/main" id="{2328C4BA-84B0-6314-097A-964E72E12821}"/>
              </a:ext>
            </a:extLst>
          </p:cNvPr>
          <p:cNvSpPr txBox="1"/>
          <p:nvPr/>
        </p:nvSpPr>
        <p:spPr>
          <a:xfrm>
            <a:off x="1577545" y="4413907"/>
            <a:ext cx="10584293" cy="584775"/>
          </a:xfrm>
          <a:prstGeom prst="rect">
            <a:avLst/>
          </a:prstGeom>
          <a:noFill/>
        </p:spPr>
        <p:txBody>
          <a:bodyPr wrap="square" rtlCol="0">
            <a:spAutoFit/>
          </a:bodyPr>
          <a:lstStyle/>
          <a:p>
            <a:pPr algn="just"/>
            <a:r>
              <a:rPr lang="en-US" sz="3200">
                <a:solidFill>
                  <a:srgbClr val="002060"/>
                </a:solidFill>
              </a:rPr>
              <a:t>(Giọng đọc buồn, chậm)</a:t>
            </a:r>
          </a:p>
        </p:txBody>
      </p:sp>
    </p:spTree>
    <p:extLst>
      <p:ext uri="{BB962C8B-B14F-4D97-AF65-F5344CB8AC3E}">
        <p14:creationId xmlns:p14="http://schemas.microsoft.com/office/powerpoint/2010/main" val="11922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AC9B03-2FBE-4878-D006-F9D928C8F5B2}"/>
              </a:ext>
            </a:extLst>
          </p:cNvPr>
          <p:cNvGrpSpPr/>
          <p:nvPr/>
        </p:nvGrpSpPr>
        <p:grpSpPr>
          <a:xfrm>
            <a:off x="239150" y="210174"/>
            <a:ext cx="11683537" cy="6463308"/>
            <a:chOff x="239150" y="210174"/>
            <a:chExt cx="11683537" cy="6463308"/>
          </a:xfrm>
          <a:solidFill>
            <a:srgbClr val="FFFFFF"/>
          </a:solidFill>
        </p:grpSpPr>
        <p:sp>
          <p:nvSpPr>
            <p:cNvPr id="5" name="TextBox 4">
              <a:extLst>
                <a:ext uri="{FF2B5EF4-FFF2-40B4-BE49-F238E27FC236}">
                  <a16:creationId xmlns:a16="http://schemas.microsoft.com/office/drawing/2014/main" id="{B7136ED8-C8E5-CF72-A871-F95919E09819}"/>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C00000"/>
                  </a:solidFill>
                  <a:effectLst/>
                  <a:latin typeface="+mn-lt"/>
                </a:rPr>
                <a:t>Chi mở tung cửa sổ đón những tia nắng đầu thu. Thế là hết hè rồi. Ngày mai bắt đầu năm học mới.</a:t>
              </a:r>
            </a:p>
            <a:p>
              <a:pPr algn="just"/>
              <a:r>
                <a:rPr lang="en-US" sz="2000">
                  <a:solidFill>
                    <a:srgbClr val="C00000"/>
                  </a:solidFill>
                  <a:latin typeface="+mn-lt"/>
                </a:rPr>
                <a:t>      </a:t>
              </a:r>
              <a:r>
                <a:rPr lang="vi-VN" sz="2000" b="0" i="0">
                  <a:solidFill>
                    <a:srgbClr val="C00000"/>
                  </a:solidFill>
                  <a:effectLst/>
                  <a:latin typeface="+mn-lt"/>
                </a:rPr>
                <a:t>Có tiếng gọi ngoài cổng. Chi nhìn ra, thấy Sơn giơ chiếc diều rất xinh, vẫy rối rít:</a:t>
              </a:r>
            </a:p>
            <a:p>
              <a:pPr algn="just"/>
              <a:r>
                <a:rPr lang="en-US" sz="2000" b="0" i="0">
                  <a:solidFill>
                    <a:srgbClr val="C00000"/>
                  </a:solidFill>
                  <a:effectLst/>
                  <a:latin typeface="+mn-lt"/>
                </a:rPr>
                <a:t>      </a:t>
              </a:r>
              <a:r>
                <a:rPr lang="vi-VN" sz="2000" b="0" i="0">
                  <a:solidFill>
                    <a:srgbClr val="C00000"/>
                  </a:solidFill>
                  <a:effectLst/>
                  <a:latin typeface="+mn-lt"/>
                </a:rPr>
                <a:t>- Cho cậu này.</a:t>
              </a:r>
            </a:p>
            <a:p>
              <a:pPr algn="just"/>
              <a:r>
                <a:rPr lang="en-US" sz="2000" b="0" i="0">
                  <a:solidFill>
                    <a:srgbClr val="000000"/>
                  </a:solidFill>
                  <a:effectLst/>
                  <a:latin typeface="+mn-lt"/>
                </a:rPr>
                <a:t>      </a:t>
              </a:r>
              <a:r>
                <a:rPr lang="vi-VN" sz="2000" b="0" i="0">
                  <a:solidFill>
                    <a:srgbClr val="0070C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7030A0"/>
                  </a:solidFill>
                  <a:effectLst/>
                  <a:latin typeface="+mn-lt"/>
                </a:rPr>
                <a:t>Nhìn Sơn đen nhẻm, mắt lấp lánh khi kể chuyện, Chi chợt thấy buồn:</a:t>
              </a:r>
            </a:p>
            <a:p>
              <a:pPr algn="just"/>
              <a:r>
                <a:rPr lang="en-US" sz="2000" b="0" i="0">
                  <a:solidFill>
                    <a:srgbClr val="7030A0"/>
                  </a:solidFill>
                  <a:effectLst/>
                  <a:latin typeface="+mn-lt"/>
                </a:rPr>
                <a:t>      </a:t>
              </a:r>
              <a:r>
                <a:rPr lang="vi-VN" sz="2000" b="0" i="0">
                  <a:solidFill>
                    <a:srgbClr val="7030A0"/>
                  </a:solidFill>
                  <a:effectLst/>
                  <a:latin typeface="+mn-lt"/>
                </a:rPr>
                <a:t>- Tớ chẳng được đi đâu.</a:t>
              </a:r>
            </a:p>
            <a:p>
              <a:pPr algn="just"/>
              <a:r>
                <a:rPr lang="en-US" sz="2000" b="0" i="0">
                  <a:solidFill>
                    <a:srgbClr val="7030A0"/>
                  </a:solidFill>
                  <a:effectLst/>
                  <a:latin typeface="+mn-lt"/>
                </a:rPr>
                <a:t>      </a:t>
              </a:r>
              <a:r>
                <a:rPr lang="vi-VN" sz="2000" b="0" i="0">
                  <a:solidFill>
                    <a:srgbClr val="7030A0"/>
                  </a:solidFill>
                  <a:effectLst/>
                  <a:latin typeface="+mn-lt"/>
                </a:rPr>
                <a:t>- Nhưng mẹ tớ bảo cậu biết đi xe đạp rồi.</a:t>
              </a:r>
            </a:p>
            <a:p>
              <a:pPr algn="just"/>
              <a:r>
                <a:rPr lang="en-US" sz="2000" b="0" i="0">
                  <a:solidFill>
                    <a:srgbClr val="7030A0"/>
                  </a:solidFill>
                  <a:effectLst/>
                  <a:latin typeface="+mn-lt"/>
                </a:rPr>
                <a:t>      </a:t>
              </a:r>
              <a:r>
                <a:rPr lang="vi-VN" sz="2000" b="0" i="0">
                  <a:solidFill>
                    <a:srgbClr val="7030A0"/>
                  </a:solidFill>
                  <a:effectLst/>
                  <a:latin typeface="+mn-lt"/>
                </a:rPr>
                <a:t>- Ừ, tớ ở nhà tập xe thôi.</a:t>
              </a:r>
            </a:p>
            <a:p>
              <a:pPr algn="just"/>
              <a:r>
                <a:rPr lang="en-US" sz="2000" b="0" i="0">
                  <a:solidFill>
                    <a:srgbClr val="7030A0"/>
                  </a:solidFill>
                  <a:effectLst/>
                  <a:latin typeface="+mn-lt"/>
                </a:rPr>
                <a:t>      </a:t>
              </a:r>
              <a:r>
                <a:rPr lang="vi-VN" sz="2000" b="0" i="0">
                  <a:solidFill>
                    <a:srgbClr val="7030A0"/>
                  </a:solidFill>
                  <a:effectLst/>
                  <a:latin typeface="+mn-lt"/>
                </a:rPr>
                <a:t>- Thế cậu được đạp xe đi khắp nơi mà.</a:t>
              </a:r>
            </a:p>
            <a:p>
              <a:pPr algn="just"/>
              <a:r>
                <a:rPr lang="en-US" sz="2000" b="0" i="0">
                  <a:solidFill>
                    <a:srgbClr val="7030A0"/>
                  </a:solidFill>
                  <a:effectLst/>
                  <a:latin typeface="+mn-lt"/>
                </a:rPr>
                <a:t>      </a:t>
              </a:r>
              <a:r>
                <a:rPr lang="vi-VN" sz="2000" b="0" i="0">
                  <a:solidFill>
                    <a:srgbClr val="7030A0"/>
                  </a:solidFill>
                  <a:effectLst/>
                  <a:latin typeface="+mn-lt"/>
                </a:rPr>
                <a:t>Chi cười:</a:t>
              </a:r>
            </a:p>
            <a:p>
              <a:pPr algn="just"/>
              <a:r>
                <a:rPr lang="en-US" sz="2000" b="0" i="0">
                  <a:solidFill>
                    <a:srgbClr val="7030A0"/>
                  </a:solidFill>
                  <a:effectLst/>
                  <a:latin typeface="+mn-lt"/>
                </a:rPr>
                <a:t>      </a:t>
              </a:r>
              <a:r>
                <a:rPr lang="vi-VN" sz="2000" b="0" i="0">
                  <a:solidFill>
                    <a:srgbClr val="7030A0"/>
                  </a:solidFill>
                  <a:effectLst/>
                  <a:latin typeface="+mn-lt"/>
                </a:rPr>
                <a:t>- Ừ nhỉ.</a:t>
              </a:r>
            </a:p>
            <a:p>
              <a:pPr algn="just"/>
              <a:r>
                <a:rPr lang="en-US" sz="2000" b="0" i="0">
                  <a:solidFill>
                    <a:srgbClr val="000000"/>
                  </a:solidFill>
                  <a:effectLst/>
                  <a:latin typeface="+mn-lt"/>
                </a:rPr>
                <a:t>      </a:t>
              </a:r>
              <a:r>
                <a:rPr lang="vi-VN" sz="2000" b="0" i="0">
                  <a:solidFill>
                    <a:srgbClr val="00B050"/>
                  </a:solidFill>
                  <a:effectLst/>
                  <a:latin typeface="+mn-lt"/>
                </a:rPr>
                <a:t>Thế là Chi kể bố dạy Chi đi xe đạp. Bây giờ, Chi đã đạp xe bon bon. Con đường quen thuộc bỗng trở nên mới mẻ.</a:t>
              </a:r>
            </a:p>
            <a:p>
              <a:pPr algn="just"/>
              <a:r>
                <a:rPr lang="en-US" sz="2000" b="0" i="0">
                  <a:solidFill>
                    <a:srgbClr val="00B050"/>
                  </a:solidFill>
                  <a:effectLst/>
                  <a:latin typeface="+mn-lt"/>
                </a:rPr>
                <a:t>      </a:t>
              </a:r>
              <a:r>
                <a:rPr lang="vi-VN" sz="2000" b="0" i="0">
                  <a:solidFill>
                    <a:srgbClr val="00B050"/>
                  </a:solidFill>
                  <a:effectLst/>
                  <a:latin typeface="+mn-lt"/>
                </a:rPr>
                <a:t>Cứ thế, hai bạn thi nhau kể những trải nghiệm mùa hè.</a:t>
              </a:r>
            </a:p>
            <a:p>
              <a:pPr algn="just"/>
              <a:r>
                <a:rPr lang="en-US" sz="2000" b="0" i="0">
                  <a:solidFill>
                    <a:srgbClr val="00B050"/>
                  </a:solidFill>
                  <a:effectLst/>
                  <a:latin typeface="+mn-lt"/>
                </a:rPr>
                <a:t>      </a:t>
              </a:r>
              <a:r>
                <a:rPr lang="vi-VN" sz="2000" b="0" i="0">
                  <a:solidFill>
                    <a:srgbClr val="00B050"/>
                  </a:solidFill>
                  <a:effectLst/>
                  <a:latin typeface="+mn-lt"/>
                </a:rPr>
                <a:t>Ngày mai đi học rồi, nhưng mùa hè chắc sẽ theo các bạn vào lớp học.</a:t>
              </a:r>
              <a:endParaRPr lang="en-US" sz="2000" b="0" i="0">
                <a:solidFill>
                  <a:srgbClr val="00B05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6" name="TextBox 5">
              <a:extLst>
                <a:ext uri="{FF2B5EF4-FFF2-40B4-BE49-F238E27FC236}">
                  <a16:creationId xmlns:a16="http://schemas.microsoft.com/office/drawing/2014/main" id="{BAB54CE3-5B4F-938A-DB6F-2EB3F559AAF2}"/>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95436" y="6457890"/>
            <a:ext cx="9170964" cy="400110"/>
          </a:xfrm>
          <a:prstGeom prst="rect">
            <a:avLst/>
          </a:prstGeom>
          <a:noFill/>
        </p:spPr>
        <p:txBody>
          <a:bodyPr wrap="square" rtlCol="0">
            <a:spAutoFit/>
          </a:bodyPr>
          <a:lstStyle/>
          <a:p>
            <a:pPr algn="ctr"/>
            <a:r>
              <a:rPr lang="en-US" sz="20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bốn, đọc 1 hoặc 2 lần.</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27072" y="1826426"/>
            <a:ext cx="8307693" cy="3747354"/>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13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78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5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0"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1. Tìm những chi tiết thể hiện niềm vui khi gặp lại nhau của Chi và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Nh</a:t>
            </a:r>
            <a:r>
              <a:rPr lang="en-US" sz="3600">
                <a:solidFill>
                  <a:srgbClr val="002060"/>
                </a:solidFill>
                <a:latin typeface="+mj-lt"/>
              </a:rPr>
              <a:t>ững chi tiết thể hiện niềm vui khi gặp lại nhau của Chi và Sơn là:</a:t>
            </a:r>
            <a:r>
              <a:rPr lang="en-US" sz="3600" b="0" i="0">
                <a:solidFill>
                  <a:srgbClr val="000000"/>
                </a:solidFill>
                <a:effectLst/>
                <a:latin typeface="+mn-lt"/>
              </a:rPr>
              <a:t> </a:t>
            </a:r>
            <a:r>
              <a:rPr lang="en-US" sz="3600" i="0">
                <a:solidFill>
                  <a:srgbClr val="002060"/>
                </a:solidFill>
                <a:effectLst/>
                <a:latin typeface="+mn-lt"/>
              </a:rPr>
              <a:t>“</a:t>
            </a:r>
            <a:r>
              <a:rPr lang="vi-VN" sz="3600" i="0">
                <a:solidFill>
                  <a:srgbClr val="002060"/>
                </a:solidFill>
                <a:effectLst/>
                <a:latin typeface="+mn-lt"/>
              </a:rPr>
              <a:t>Sơn giơ chiếc diều rất xinh ra</a:t>
            </a:r>
            <a:r>
              <a:rPr lang="en-US" sz="3600" i="0">
                <a:solidFill>
                  <a:srgbClr val="002060"/>
                </a:solidFill>
                <a:effectLst/>
                <a:latin typeface="+mn-lt"/>
              </a:rPr>
              <a:t>,</a:t>
            </a:r>
            <a:r>
              <a:rPr lang="vi-VN" sz="3600" i="0">
                <a:solidFill>
                  <a:srgbClr val="002060"/>
                </a:solidFill>
                <a:effectLst/>
                <a:latin typeface="+mn-lt"/>
              </a:rPr>
              <a:t> vẫy Chi rối rít</a:t>
            </a:r>
            <a:r>
              <a:rPr lang="en-US" sz="3600" i="0">
                <a:solidFill>
                  <a:srgbClr val="002060"/>
                </a:solidFill>
                <a:effectLst/>
                <a:latin typeface="+mn-lt"/>
              </a:rPr>
              <a:t>; Sơn cho Chi một chiếc diều rất xinh; </a:t>
            </a:r>
            <a:r>
              <a:rPr lang="vi-VN" sz="3600" i="0">
                <a:solidFill>
                  <a:srgbClr val="002060"/>
                </a:solidFill>
                <a:effectLst/>
                <a:latin typeface="+mn-lt"/>
              </a:rPr>
              <a:t>Chi mừng rỡ chạy ra</a:t>
            </a:r>
            <a:r>
              <a:rPr lang="en-US" sz="3600" i="0">
                <a:solidFill>
                  <a:srgbClr val="002060"/>
                </a:solidFill>
                <a:effectLst/>
                <a:latin typeface="+mn-lt"/>
              </a:rPr>
              <a:t>; </a:t>
            </a:r>
            <a:r>
              <a:rPr lang="vi-VN" sz="3600" i="0">
                <a:solidFill>
                  <a:srgbClr val="002060"/>
                </a:solidFill>
                <a:effectLst/>
                <a:latin typeface="+mn-lt"/>
              </a:rPr>
              <a:t>Hai bạn thi nhau kể những trải nghiệm mùa hè.</a:t>
            </a:r>
            <a:endParaRPr lang="en-US" sz="36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581786"/>
            <a:ext cx="11131366" cy="646331"/>
          </a:xfrm>
          <a:prstGeom prst="rect">
            <a:avLst/>
          </a:prstGeom>
          <a:noFill/>
          <a:ln>
            <a:solidFill>
              <a:srgbClr val="0070C0"/>
            </a:solidFill>
          </a:ln>
        </p:spPr>
        <p:txBody>
          <a:bodyPr wrap="square" rtlCol="0">
            <a:spAutoFit/>
          </a:bodyPr>
          <a:lstStyle/>
          <a:p>
            <a:pPr algn="just"/>
            <a:r>
              <a:rPr lang="en-US" sz="3600">
                <a:solidFill>
                  <a:srgbClr val="0070C0"/>
                </a:solidFill>
              </a:rPr>
              <a:t>2. Sơn đã có những trải nghiệm gì trong mùa hè?</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1754326"/>
          </a:xfrm>
          <a:prstGeom prst="rect">
            <a:avLst/>
          </a:prstGeom>
          <a:noFill/>
          <a:ln>
            <a:solidFill>
              <a:srgbClr val="0070C0"/>
            </a:solidFill>
          </a:ln>
        </p:spPr>
        <p:txBody>
          <a:bodyPr wrap="square" rtlCol="0">
            <a:spAutoFit/>
          </a:bodyPr>
          <a:lstStyle/>
          <a:p>
            <a:pPr algn="just"/>
            <a:r>
              <a:rPr lang="en-US" sz="3600">
                <a:solidFill>
                  <a:srgbClr val="002060"/>
                </a:solidFill>
              </a:rPr>
              <a:t>	 Sơn đã có những trải nghiệm trong mùa hè là: Sơn đã theo ông bà đi trồng rau, câu cá; cùng các bạn đi thả diều.</a:t>
            </a:r>
            <a:endParaRPr lang="en-US" sz="3600">
              <a:solidFill>
                <a:srgbClr val="002060"/>
              </a:solidFill>
              <a:latin typeface="+mj-lt"/>
            </a:endParaRP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14582" y="1162060"/>
            <a:ext cx="10119424" cy="584775"/>
          </a:xfrm>
          <a:prstGeom prst="rect">
            <a:avLst/>
          </a:prstGeom>
          <a:noFill/>
          <a:ln>
            <a:solidFill>
              <a:srgbClr val="0070C0"/>
            </a:solidFill>
          </a:ln>
        </p:spPr>
        <p:txBody>
          <a:bodyPr wrap="square" rtlCol="0">
            <a:spAutoFit/>
          </a:bodyPr>
          <a:lstStyle/>
          <a:p>
            <a:pPr algn="just"/>
            <a:r>
              <a:rPr lang="en-US" sz="3200">
                <a:solidFill>
                  <a:srgbClr val="0070C0"/>
                </a:solidFill>
              </a:rPr>
              <a:t>3. Trải nghiệm mùa hè của Chi có gì khác với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96156" y="1915832"/>
            <a:ext cx="569526" cy="472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4E49F1FD-EB1D-0723-32BA-E088C55C3504}"/>
              </a:ext>
            </a:extLst>
          </p:cNvPr>
          <p:cNvGraphicFramePr>
            <a:graphicFrameLocks noGrp="1"/>
          </p:cNvGraphicFramePr>
          <p:nvPr>
            <p:extLst>
              <p:ext uri="{D42A27DB-BD31-4B8C-83A1-F6EECF244321}">
                <p14:modId xmlns:p14="http://schemas.microsoft.com/office/powerpoint/2010/main" val="1697725966"/>
              </p:ext>
            </p:extLst>
          </p:nvPr>
        </p:nvGraphicFramePr>
        <p:xfrm>
          <a:off x="422510" y="2683588"/>
          <a:ext cx="11316818" cy="3474821"/>
        </p:xfrm>
        <a:graphic>
          <a:graphicData uri="http://schemas.openxmlformats.org/drawingml/2006/table">
            <a:tbl>
              <a:tblPr firstRow="1" bandRow="1">
                <a:tableStyleId>{56F6C592-F131-49C9-92AA-5FE30369D46A}</a:tableStyleId>
              </a:tblPr>
              <a:tblGrid>
                <a:gridCol w="2684486">
                  <a:extLst>
                    <a:ext uri="{9D8B030D-6E8A-4147-A177-3AD203B41FA5}">
                      <a16:colId xmlns:a16="http://schemas.microsoft.com/office/drawing/2014/main" val="3061778652"/>
                    </a:ext>
                  </a:extLst>
                </a:gridCol>
                <a:gridCol w="4316166">
                  <a:extLst>
                    <a:ext uri="{9D8B030D-6E8A-4147-A177-3AD203B41FA5}">
                      <a16:colId xmlns:a16="http://schemas.microsoft.com/office/drawing/2014/main" val="221516216"/>
                    </a:ext>
                  </a:extLst>
                </a:gridCol>
                <a:gridCol w="4316166">
                  <a:extLst>
                    <a:ext uri="{9D8B030D-6E8A-4147-A177-3AD203B41FA5}">
                      <a16:colId xmlns:a16="http://schemas.microsoft.com/office/drawing/2014/main" val="3987223104"/>
                    </a:ext>
                  </a:extLst>
                </a:gridCol>
              </a:tblGrid>
              <a:tr h="602987">
                <a:tc>
                  <a:txBody>
                    <a:bodyPr/>
                    <a:lstStyle/>
                    <a:p>
                      <a:pPr algn="ctr"/>
                      <a:endParaRPr lang="en-US" sz="2800">
                        <a:solidFill>
                          <a:srgbClr val="0070C0"/>
                        </a:solidFill>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2800">
                          <a:solidFill>
                            <a:srgbClr val="0070C0"/>
                          </a:solidFill>
                        </a:rPr>
                        <a:t>Kì nghỉ hè của Sơn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en-US" sz="2800">
                          <a:solidFill>
                            <a:srgbClr val="0070C0"/>
                          </a:solidFill>
                        </a:rPr>
                        <a:t>Kì nghỉ hè của Chi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707156862"/>
                  </a:ext>
                </a:extLst>
              </a:tr>
              <a:tr h="766752">
                <a:tc>
                  <a:txBody>
                    <a:bodyPr/>
                    <a:lstStyle/>
                    <a:p>
                      <a:pPr algn="ctr"/>
                      <a:r>
                        <a:rPr lang="en-US" sz="2800">
                          <a:solidFill>
                            <a:srgbClr val="0070C0"/>
                          </a:solidFill>
                        </a:rPr>
                        <a:t>Địa điểm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52979660"/>
                  </a:ext>
                </a:extLst>
              </a:tr>
              <a:tr h="2105082">
                <a:tc>
                  <a:txBody>
                    <a:bodyPr/>
                    <a:lstStyle/>
                    <a:p>
                      <a:pPr algn="ctr"/>
                      <a:r>
                        <a:rPr lang="en-US" sz="2800">
                          <a:solidFill>
                            <a:srgbClr val="0070C0"/>
                          </a:solidFill>
                        </a:rPr>
                        <a:t>Hoạt động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595083141"/>
                  </a:ext>
                </a:extLst>
              </a:tr>
            </a:tbl>
          </a:graphicData>
        </a:graphic>
      </p:graphicFrame>
      <p:sp>
        <p:nvSpPr>
          <p:cNvPr id="6" name="TextBox 5">
            <a:extLst>
              <a:ext uri="{FF2B5EF4-FFF2-40B4-BE49-F238E27FC236}">
                <a16:creationId xmlns:a16="http://schemas.microsoft.com/office/drawing/2014/main" id="{335B7F73-F2E9-3DDE-C5DD-8D2112EC80E7}"/>
              </a:ext>
            </a:extLst>
          </p:cNvPr>
          <p:cNvSpPr txBox="1"/>
          <p:nvPr/>
        </p:nvSpPr>
        <p:spPr>
          <a:xfrm>
            <a:off x="3209993" y="3502389"/>
            <a:ext cx="2409664" cy="523220"/>
          </a:xfrm>
          <a:prstGeom prst="rect">
            <a:avLst/>
          </a:prstGeom>
          <a:noFill/>
          <a:ln>
            <a:noFill/>
          </a:ln>
        </p:spPr>
        <p:txBody>
          <a:bodyPr wrap="square" rtlCol="0">
            <a:spAutoFit/>
          </a:bodyPr>
          <a:lstStyle/>
          <a:p>
            <a:pPr algn="just"/>
            <a:r>
              <a:rPr lang="en-US" sz="2800">
                <a:solidFill>
                  <a:srgbClr val="0070C0"/>
                </a:solidFill>
              </a:rPr>
              <a:t>Ở quê</a:t>
            </a:r>
          </a:p>
        </p:txBody>
      </p:sp>
      <p:sp>
        <p:nvSpPr>
          <p:cNvPr id="7" name="TextBox 6">
            <a:extLst>
              <a:ext uri="{FF2B5EF4-FFF2-40B4-BE49-F238E27FC236}">
                <a16:creationId xmlns:a16="http://schemas.microsoft.com/office/drawing/2014/main" id="{2913262D-51CA-FDD5-B3E1-B4CC2CC69610}"/>
              </a:ext>
            </a:extLst>
          </p:cNvPr>
          <p:cNvSpPr txBox="1"/>
          <p:nvPr/>
        </p:nvSpPr>
        <p:spPr>
          <a:xfrm>
            <a:off x="7589619" y="3502389"/>
            <a:ext cx="2409664" cy="523220"/>
          </a:xfrm>
          <a:prstGeom prst="rect">
            <a:avLst/>
          </a:prstGeom>
          <a:noFill/>
          <a:ln>
            <a:noFill/>
          </a:ln>
        </p:spPr>
        <p:txBody>
          <a:bodyPr wrap="square" rtlCol="0">
            <a:spAutoFit/>
          </a:bodyPr>
          <a:lstStyle/>
          <a:p>
            <a:pPr algn="just"/>
            <a:r>
              <a:rPr lang="en-US" sz="2800">
                <a:solidFill>
                  <a:srgbClr val="0070C0"/>
                </a:solidFill>
              </a:rPr>
              <a:t>Ở nhà</a:t>
            </a:r>
          </a:p>
        </p:txBody>
      </p:sp>
      <p:sp>
        <p:nvSpPr>
          <p:cNvPr id="8" name="TextBox 7">
            <a:extLst>
              <a:ext uri="{FF2B5EF4-FFF2-40B4-BE49-F238E27FC236}">
                <a16:creationId xmlns:a16="http://schemas.microsoft.com/office/drawing/2014/main" id="{CFC9A091-FA5B-D39D-9ECA-55EEB26ED0D2}"/>
              </a:ext>
            </a:extLst>
          </p:cNvPr>
          <p:cNvSpPr txBox="1"/>
          <p:nvPr/>
        </p:nvSpPr>
        <p:spPr>
          <a:xfrm>
            <a:off x="3209991" y="4078574"/>
            <a:ext cx="3940315" cy="954107"/>
          </a:xfrm>
          <a:prstGeom prst="rect">
            <a:avLst/>
          </a:prstGeom>
          <a:noFill/>
          <a:ln>
            <a:noFill/>
          </a:ln>
        </p:spPr>
        <p:txBody>
          <a:bodyPr wrap="square" rtlCol="0">
            <a:spAutoFit/>
          </a:bodyPr>
          <a:lstStyle/>
          <a:p>
            <a:pPr algn="just"/>
            <a:r>
              <a:rPr lang="en-US" sz="2800">
                <a:solidFill>
                  <a:srgbClr val="0070C0"/>
                </a:solidFill>
              </a:rPr>
              <a:t>- Theo ông bà đi trồng rau, câu cá.</a:t>
            </a:r>
          </a:p>
        </p:txBody>
      </p:sp>
      <p:sp>
        <p:nvSpPr>
          <p:cNvPr id="9" name="TextBox 8">
            <a:extLst>
              <a:ext uri="{FF2B5EF4-FFF2-40B4-BE49-F238E27FC236}">
                <a16:creationId xmlns:a16="http://schemas.microsoft.com/office/drawing/2014/main" id="{EA590FF8-D1F6-6E0C-AE07-7AA83C48904E}"/>
              </a:ext>
            </a:extLst>
          </p:cNvPr>
          <p:cNvSpPr txBox="1"/>
          <p:nvPr/>
        </p:nvSpPr>
        <p:spPr>
          <a:xfrm>
            <a:off x="3209991" y="5119556"/>
            <a:ext cx="3940315" cy="954107"/>
          </a:xfrm>
          <a:prstGeom prst="rect">
            <a:avLst/>
          </a:prstGeom>
          <a:noFill/>
          <a:ln>
            <a:noFill/>
          </a:ln>
        </p:spPr>
        <p:txBody>
          <a:bodyPr wrap="square" rtlCol="0">
            <a:spAutoFit/>
          </a:bodyPr>
          <a:lstStyle/>
          <a:p>
            <a:pPr algn="just"/>
            <a:r>
              <a:rPr lang="en-US" sz="2800">
                <a:solidFill>
                  <a:srgbClr val="0070C0"/>
                </a:solidFill>
              </a:rPr>
              <a:t>- Thả diều cùng các bạn.</a:t>
            </a:r>
          </a:p>
        </p:txBody>
      </p:sp>
      <p:sp>
        <p:nvSpPr>
          <p:cNvPr id="10" name="TextBox 9">
            <a:extLst>
              <a:ext uri="{FF2B5EF4-FFF2-40B4-BE49-F238E27FC236}">
                <a16:creationId xmlns:a16="http://schemas.microsoft.com/office/drawing/2014/main" id="{40CD3B1E-5D1E-BDA8-4DD3-03F0AF03C876}"/>
              </a:ext>
            </a:extLst>
          </p:cNvPr>
          <p:cNvSpPr txBox="1"/>
          <p:nvPr/>
        </p:nvSpPr>
        <p:spPr>
          <a:xfrm>
            <a:off x="7589619" y="4096070"/>
            <a:ext cx="3940315" cy="523220"/>
          </a:xfrm>
          <a:prstGeom prst="rect">
            <a:avLst/>
          </a:prstGeom>
          <a:noFill/>
          <a:ln>
            <a:noFill/>
          </a:ln>
        </p:spPr>
        <p:txBody>
          <a:bodyPr wrap="square" rtlCol="0">
            <a:spAutoFit/>
          </a:bodyPr>
          <a:lstStyle/>
          <a:p>
            <a:pPr algn="just"/>
            <a:r>
              <a:rPr lang="en-US" sz="2800">
                <a:solidFill>
                  <a:srgbClr val="0070C0"/>
                </a:solidFill>
              </a:rPr>
              <a:t>- Tập xe đạp cùng bố.</a:t>
            </a:r>
          </a:p>
        </p:txBody>
      </p:sp>
      <p:sp>
        <p:nvSpPr>
          <p:cNvPr id="11" name="TextBox 10">
            <a:extLst>
              <a:ext uri="{FF2B5EF4-FFF2-40B4-BE49-F238E27FC236}">
                <a16:creationId xmlns:a16="http://schemas.microsoft.com/office/drawing/2014/main" id="{791347CD-288F-D188-6C2E-EEFBBDF5DCB0}"/>
              </a:ext>
            </a:extLst>
          </p:cNvPr>
          <p:cNvSpPr txBox="1"/>
          <p:nvPr/>
        </p:nvSpPr>
        <p:spPr>
          <a:xfrm>
            <a:off x="7589619" y="4921608"/>
            <a:ext cx="3940315" cy="523220"/>
          </a:xfrm>
          <a:prstGeom prst="rect">
            <a:avLst/>
          </a:prstGeom>
          <a:noFill/>
          <a:ln>
            <a:noFill/>
          </a:ln>
        </p:spPr>
        <p:txBody>
          <a:bodyPr wrap="square" rtlCol="0">
            <a:spAutoFit/>
          </a:bodyPr>
          <a:lstStyle/>
          <a:p>
            <a:pPr algn="just"/>
            <a:r>
              <a:rPr lang="en-US" sz="2800">
                <a:solidFill>
                  <a:srgbClr val="0070C0"/>
                </a:solidFill>
              </a:rPr>
              <a:t>- Đạp xe đạp khắp nơi.</a:t>
            </a:r>
          </a:p>
        </p:txBody>
      </p:sp>
    </p:spTree>
    <p:extLst>
      <p:ext uri="{BB962C8B-B14F-4D97-AF65-F5344CB8AC3E}">
        <p14:creationId xmlns:p14="http://schemas.microsoft.com/office/powerpoint/2010/main" val="39498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982179"/>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4. Theo em, vì sao khi đi học, mùa hè sẽ theo các bạn vào lớp? </a:t>
            </a:r>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2782669"/>
            <a:ext cx="11131366" cy="646331"/>
          </a:xfrm>
          <a:prstGeom prst="rect">
            <a:avLst/>
          </a:prstGeom>
          <a:noFill/>
          <a:ln>
            <a:solidFill>
              <a:srgbClr val="0070C0"/>
            </a:solidFill>
          </a:ln>
        </p:spPr>
        <p:txBody>
          <a:bodyPr wrap="square" rtlCol="0">
            <a:spAutoFit/>
          </a:bodyPr>
          <a:lstStyle/>
          <a:p>
            <a:pPr algn="just"/>
            <a:r>
              <a:rPr lang="en-US" sz="3600">
                <a:solidFill>
                  <a:srgbClr val="002060"/>
                </a:solidFill>
              </a:rPr>
              <a:t>a. Vì các bạn vẫn nhớ những chuyện về mùa hè.</a:t>
            </a:r>
            <a:endParaRPr lang="en-US" sz="3600">
              <a:solidFill>
                <a:srgbClr val="002060"/>
              </a:solidFill>
              <a:latin typeface="+mj-lt"/>
            </a:endParaRPr>
          </a:p>
        </p:txBody>
      </p:sp>
      <p:sp>
        <p:nvSpPr>
          <p:cNvPr id="5" name="TextBox 4">
            <a:extLst>
              <a:ext uri="{FF2B5EF4-FFF2-40B4-BE49-F238E27FC236}">
                <a16:creationId xmlns:a16="http://schemas.microsoft.com/office/drawing/2014/main" id="{6D90EC58-E7BB-2FB6-7306-085A23DD908B}"/>
              </a:ext>
            </a:extLst>
          </p:cNvPr>
          <p:cNvSpPr txBox="1"/>
          <p:nvPr/>
        </p:nvSpPr>
        <p:spPr>
          <a:xfrm>
            <a:off x="515236" y="3705995"/>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b. Vì các bạn sẽ kể cho nhau nghe những chuyện về mùa hè.</a:t>
            </a:r>
            <a:endParaRPr lang="en-US" sz="3600">
              <a:solidFill>
                <a:srgbClr val="002060"/>
              </a:solidFill>
              <a:latin typeface="+mj-lt"/>
            </a:endParaRPr>
          </a:p>
        </p:txBody>
      </p:sp>
      <p:sp>
        <p:nvSpPr>
          <p:cNvPr id="6" name="TextBox 5">
            <a:extLst>
              <a:ext uri="{FF2B5EF4-FFF2-40B4-BE49-F238E27FC236}">
                <a16:creationId xmlns:a16="http://schemas.microsoft.com/office/drawing/2014/main" id="{0DBA112B-BAFF-D787-BE75-6540C7A47078}"/>
              </a:ext>
            </a:extLst>
          </p:cNvPr>
          <p:cNvSpPr txBox="1"/>
          <p:nvPr/>
        </p:nvSpPr>
        <p:spPr>
          <a:xfrm>
            <a:off x="515236" y="5183319"/>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c. Vì các bạn sẽ mang những đồ vật kỉ niệm của mùa hè đến lớp.</a:t>
            </a:r>
            <a:endParaRPr lang="en-US" sz="3600">
              <a:solidFill>
                <a:srgbClr val="002060"/>
              </a:solidFill>
              <a:latin typeface="+mj-lt"/>
            </a:endParaRPr>
          </a:p>
        </p:txBody>
      </p:sp>
    </p:spTree>
    <p:extLst>
      <p:ext uri="{BB962C8B-B14F-4D97-AF65-F5344CB8AC3E}">
        <p14:creationId xmlns:p14="http://schemas.microsoft.com/office/powerpoint/2010/main" val="31664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78EADEA-37D5-2075-5C0B-E15EE114CEF4}"/>
              </a:ext>
            </a:extLst>
          </p:cNvPr>
          <p:cNvSpPr/>
          <p:nvPr/>
        </p:nvSpPr>
        <p:spPr>
          <a:xfrm>
            <a:off x="859688" y="721191"/>
            <a:ext cx="10813142" cy="1291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nSpc>
                <a:spcPct val="150000"/>
              </a:lnSpc>
            </a:pPr>
            <a:r>
              <a:rPr lang="en-US" sz="3600">
                <a:solidFill>
                  <a:srgbClr val="000000"/>
                </a:solidFill>
              </a:rPr>
              <a:t>Em hãy chia sẻ về nội dung, ý nghĩa của bài đọc.</a:t>
            </a:r>
          </a:p>
        </p:txBody>
      </p:sp>
      <p:sp>
        <p:nvSpPr>
          <p:cNvPr id="9" name="Rectangle: Rounded Corners 8">
            <a:extLst>
              <a:ext uri="{FF2B5EF4-FFF2-40B4-BE49-F238E27FC236}">
                <a16:creationId xmlns:a16="http://schemas.microsoft.com/office/drawing/2014/main" id="{F74CBE01-F0E5-F1E4-5477-75A32CC3697E}"/>
              </a:ext>
            </a:extLst>
          </p:cNvPr>
          <p:cNvSpPr/>
          <p:nvPr/>
        </p:nvSpPr>
        <p:spPr>
          <a:xfrm>
            <a:off x="489007" y="2169887"/>
            <a:ext cx="11183823" cy="4027714"/>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just"/>
            <a:r>
              <a:rPr lang="en-US" sz="7200">
                <a:solidFill>
                  <a:srgbClr val="000000"/>
                </a:solidFill>
              </a:rPr>
              <a:t>	</a:t>
            </a:r>
            <a:r>
              <a:rPr lang="en-US" sz="4400">
                <a:solidFill>
                  <a:srgbClr val="000000"/>
                </a:solidFill>
                <a:effectLst/>
                <a:latin typeface="Arial" panose="020B0604020202020204" pitchFamily="34" charset="0"/>
                <a:ea typeface="Times New Roman" panose="02020603050405020304" pitchFamily="18" charset="0"/>
              </a:rPr>
              <a:t>Chi và Sơn, hai bạn với hai trải nghiệm mùa hè hoàn toàn khác nhau nhưng trải nghiệm mùa hè của bạn nhỏ nào cũng đều đáng nhớ.</a:t>
            </a:r>
            <a:endParaRPr lang="en-US" sz="7200">
              <a:solidFill>
                <a:srgbClr val="000000"/>
              </a:solidFill>
            </a:endParaRPr>
          </a:p>
        </p:txBody>
      </p:sp>
    </p:spTree>
    <p:extLst>
      <p:ext uri="{BB962C8B-B14F-4D97-AF65-F5344CB8AC3E}">
        <p14:creationId xmlns:p14="http://schemas.microsoft.com/office/powerpoint/2010/main" val="219471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NÓI VÀ NGHE</a:t>
            </a:r>
          </a:p>
          <a:p>
            <a:pPr algn="ctr"/>
            <a:r>
              <a:rPr lang="en-US" sz="5400" b="1">
                <a:solidFill>
                  <a:srgbClr val="0070C0"/>
                </a:solidFill>
              </a:rPr>
              <a:t>MÙA HÈ CỦA EM</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70C0"/>
                </a:solidFill>
                <a:latin typeface="+mj-lt"/>
              </a:rPr>
              <a:t>TIẾNG VIỆT 3</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1124262" y="1964432"/>
            <a:ext cx="10328221" cy="1200329"/>
          </a:xfrm>
          <a:prstGeom prst="rect">
            <a:avLst/>
          </a:prstGeom>
          <a:noFill/>
        </p:spPr>
        <p:txBody>
          <a:bodyPr wrap="square" rtlCol="0">
            <a:spAutoFit/>
          </a:bodyPr>
          <a:lstStyle/>
          <a:p>
            <a:pPr algn="just"/>
            <a:r>
              <a:rPr lang="en-US" sz="3600" b="1"/>
              <a:t>1</a:t>
            </a:r>
            <a:r>
              <a:rPr lang="en-US" sz="3600"/>
              <a:t>. Kể về điều em nhớ nhất trong kì nghỉ hè vừa qua. </a:t>
            </a:r>
          </a:p>
        </p:txBody>
      </p:sp>
      <p:sp>
        <p:nvSpPr>
          <p:cNvPr id="5" name="TextBox 4">
            <a:extLst>
              <a:ext uri="{FF2B5EF4-FFF2-40B4-BE49-F238E27FC236}">
                <a16:creationId xmlns:a16="http://schemas.microsoft.com/office/drawing/2014/main" id="{4EB78983-5C9A-1888-AA14-F1B7D56F1C1D}"/>
              </a:ext>
            </a:extLst>
          </p:cNvPr>
          <p:cNvSpPr txBox="1"/>
          <p:nvPr/>
        </p:nvSpPr>
        <p:spPr>
          <a:xfrm>
            <a:off x="907431" y="29980"/>
            <a:ext cx="5939868"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MÙA HÈ CỦA EM</a:t>
            </a:r>
          </a:p>
        </p:txBody>
      </p:sp>
      <p:sp>
        <p:nvSpPr>
          <p:cNvPr id="6" name="TextBox 5">
            <a:extLst>
              <a:ext uri="{FF2B5EF4-FFF2-40B4-BE49-F238E27FC236}">
                <a16:creationId xmlns:a16="http://schemas.microsoft.com/office/drawing/2014/main" id="{0B749BD8-5BC6-A5EA-D05A-562A2262DE09}"/>
              </a:ext>
            </a:extLst>
          </p:cNvPr>
          <p:cNvSpPr txBox="1"/>
          <p:nvPr/>
        </p:nvSpPr>
        <p:spPr>
          <a:xfrm>
            <a:off x="1124262" y="3185412"/>
            <a:ext cx="10328222" cy="1200329"/>
          </a:xfrm>
          <a:prstGeom prst="rect">
            <a:avLst/>
          </a:prstGeom>
          <a:noFill/>
        </p:spPr>
        <p:txBody>
          <a:bodyPr wrap="square" rtlCol="0">
            <a:spAutoFit/>
          </a:bodyPr>
          <a:lstStyle/>
          <a:p>
            <a:pPr algn="just"/>
            <a:r>
              <a:rPr lang="en-US" sz="3600" b="1"/>
              <a:t>2</a:t>
            </a:r>
            <a:r>
              <a:rPr lang="en-US" sz="3600"/>
              <a:t>. Mùa hè của em năm nay có gì khác với mùa hè năm ngoái?</a:t>
            </a:r>
          </a:p>
        </p:txBody>
      </p:sp>
      <p:sp>
        <p:nvSpPr>
          <p:cNvPr id="7" name="TextBox 6">
            <a:extLst>
              <a:ext uri="{FF2B5EF4-FFF2-40B4-BE49-F238E27FC236}">
                <a16:creationId xmlns:a16="http://schemas.microsoft.com/office/drawing/2014/main" id="{FE7799B7-9BD5-525D-62C3-54DE2BAE0093}"/>
              </a:ext>
            </a:extLst>
          </p:cNvPr>
          <p:cNvSpPr txBox="1"/>
          <p:nvPr/>
        </p:nvSpPr>
        <p:spPr>
          <a:xfrm>
            <a:off x="709354" y="4406392"/>
            <a:ext cx="10328222" cy="1754326"/>
          </a:xfrm>
          <a:prstGeom prst="rect">
            <a:avLst/>
          </a:prstGeom>
          <a:noFill/>
        </p:spPr>
        <p:txBody>
          <a:bodyPr wrap="square" rtlCol="0">
            <a:spAutoFit/>
          </a:bodyPr>
          <a:lstStyle/>
          <a:p>
            <a:pPr algn="just"/>
            <a:r>
              <a:rPr lang="en-US" sz="3600"/>
              <a:t>  </a:t>
            </a:r>
            <a:r>
              <a:rPr lang="en-US" sz="3600">
                <a:solidFill>
                  <a:srgbClr val="FF0000"/>
                </a:solidFill>
              </a:rPr>
              <a:t> G:</a:t>
            </a:r>
          </a:p>
          <a:p>
            <a:pPr algn="just"/>
            <a:r>
              <a:rPr lang="en-US" sz="3600"/>
              <a:t>	- Trong mỗi mùa hè, em đã làm những gì?</a:t>
            </a:r>
          </a:p>
          <a:p>
            <a:pPr algn="just"/>
            <a:r>
              <a:rPr lang="en-US" sz="3600"/>
              <a:t>	- Em thích mùa hè nào hơn?</a:t>
            </a:r>
          </a:p>
        </p:txBody>
      </p:sp>
    </p:spTree>
    <p:extLst>
      <p:ext uri="{BB962C8B-B14F-4D97-AF65-F5344CB8AC3E}">
        <p14:creationId xmlns:p14="http://schemas.microsoft.com/office/powerpoint/2010/main" val="2918283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09696" y="5185350"/>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C. một chiếc diều rất xinh</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một chiếc xe đạp</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8488" y="5407271"/>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2133866"/>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A. một bộ đồ chơi mới</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5119" y="2362853"/>
            <a:ext cx="807556" cy="778352"/>
          </a:xfrm>
          <a:prstGeom prst="rect">
            <a:avLst/>
          </a:prstGeom>
          <a:noFill/>
        </p:spPr>
      </p:pic>
      <p:sp>
        <p:nvSpPr>
          <p:cNvPr id="8" name="Rectangle 7"/>
          <p:cNvSpPr/>
          <p:nvPr/>
        </p:nvSpPr>
        <p:spPr>
          <a:xfrm>
            <a:off x="1102011" y="652168"/>
            <a:ext cx="9957816" cy="953909"/>
          </a:xfrm>
          <a:prstGeom prst="rect">
            <a:avLst/>
          </a:prstGeom>
          <a:solidFill>
            <a:schemeClr val="accent5">
              <a:lumMod val="60000"/>
              <a:lumOff val="40000"/>
            </a:schemeClr>
          </a:solidFill>
        </p:spPr>
        <p:txBody>
          <a:bodyPr wrap="square" lIns="121725" tIns="60862" rIns="121725" bIns="60862">
            <a:spAutoFit/>
          </a:bodyPr>
          <a:lstStyle/>
          <a:p>
            <a:pPr algn="ctr"/>
            <a:r>
              <a:rPr lang="vi-VN" sz="5400" b="1">
                <a:solidFill>
                  <a:schemeClr val="accent2"/>
                </a:solidFill>
                <a:latin typeface="+mn-lt"/>
                <a:ea typeface="Arial-Rounded" pitchFamily="34" charset="0"/>
                <a:cs typeface="Arial-Rounded" pitchFamily="34" charset="0"/>
              </a:rPr>
              <a:t>Sơn</a:t>
            </a:r>
            <a:r>
              <a:rPr lang="en-US" sz="5400" b="1">
                <a:solidFill>
                  <a:schemeClr val="accent2"/>
                </a:solidFill>
                <a:latin typeface="+mn-lt"/>
                <a:ea typeface="Arial-Rounded" pitchFamily="34" charset="0"/>
                <a:cs typeface="Arial-Rounded" pitchFamily="34" charset="0"/>
              </a:rPr>
              <a:t> đã cho Chi vật gì?</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B</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theo ông bà đi trồng rau, câu cá</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đạp xe đạp khắp nơi</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C.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5658747"/>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Sơn?</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C</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đạp xe đạp khắp nơi</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thả diều cùng các bạn</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B.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Chi?</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giáo khoa - Tiếng Việt 1 - tập một (thuộc bộ sách giáo khoa Kết nối  Tri thức với Cuộc sống) | Shopee Việt Nam">
            <a:extLst>
              <a:ext uri="{FF2B5EF4-FFF2-40B4-BE49-F238E27FC236}">
                <a16:creationId xmlns:a16="http://schemas.microsoft.com/office/drawing/2014/main" id="{539B20AB-1CC0-22FC-1BC1-D7486BC05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01" t="46564" r="21119" b="5846"/>
          <a:stretch/>
        </p:blipFill>
        <p:spPr bwMode="auto">
          <a:xfrm>
            <a:off x="422031" y="198432"/>
            <a:ext cx="2658794"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Sách Giáo Khoa Tiếng Việt lớp 1 tập 2 - Kết nối Tri thức với cuộc sống (Kèm  bao sách) | Shopee Việt Nam">
            <a:extLst>
              <a:ext uri="{FF2B5EF4-FFF2-40B4-BE49-F238E27FC236}">
                <a16:creationId xmlns:a16="http://schemas.microsoft.com/office/drawing/2014/main" id="{1A6791F7-F248-659F-8CB3-C5AD33716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9" t="44803" r="22145" b="8309"/>
          <a:stretch/>
        </p:blipFill>
        <p:spPr bwMode="auto">
          <a:xfrm>
            <a:off x="2897945" y="1560988"/>
            <a:ext cx="2827606"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GIỚI THIỆU SÁCH GIÁO KHOA LỚP 2 BỘ SÁCH KẾT NỐI TRI THỨC VỚI CUỘC SỐNG">
            <a:extLst>
              <a:ext uri="{FF2B5EF4-FFF2-40B4-BE49-F238E27FC236}">
                <a16:creationId xmlns:a16="http://schemas.microsoft.com/office/drawing/2014/main" id="{2D6856D2-7715-1E01-6A71-DCD774F61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1" t="39589" r="8758" b="10205"/>
          <a:stretch/>
        </p:blipFill>
        <p:spPr bwMode="auto">
          <a:xfrm>
            <a:off x="5542672" y="2901945"/>
            <a:ext cx="2827606" cy="274625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Phương Nam Education">
            <a:extLst>
              <a:ext uri="{FF2B5EF4-FFF2-40B4-BE49-F238E27FC236}">
                <a16:creationId xmlns:a16="http://schemas.microsoft.com/office/drawing/2014/main" id="{C8E605B4-2FEF-F009-FB81-4ACC06AE69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3387" t="42807" r="15379" b="8331"/>
          <a:stretch/>
        </p:blipFill>
        <p:spPr bwMode="auto">
          <a:xfrm>
            <a:off x="8370278" y="4012815"/>
            <a:ext cx="2827607" cy="2746257"/>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C1A3C6-129B-987D-E8FA-13D6E590A7FC}"/>
              </a:ext>
            </a:extLst>
          </p:cNvPr>
          <p:cNvSpPr txBox="1"/>
          <p:nvPr/>
        </p:nvSpPr>
        <p:spPr>
          <a:xfrm>
            <a:off x="-1124551" y="5045250"/>
            <a:ext cx="9170964" cy="1077218"/>
          </a:xfrm>
          <a:prstGeom prst="rect">
            <a:avLst/>
          </a:prstGeom>
          <a:noFill/>
        </p:spPr>
        <p:txBody>
          <a:bodyPr wrap="square" rtlCol="0">
            <a:spAutoFit/>
          </a:bodyPr>
          <a:lstStyle/>
          <a:p>
            <a:pPr algn="ctr"/>
            <a:r>
              <a:rPr lang="en-US" sz="3200" b="1">
                <a:solidFill>
                  <a:srgbClr val="0070C0"/>
                </a:solidFill>
              </a:rPr>
              <a:t>2 nhân vật đồng hành:</a:t>
            </a:r>
          </a:p>
          <a:p>
            <a:pPr algn="ctr"/>
            <a:r>
              <a:rPr lang="en-US" sz="3200" b="1">
                <a:solidFill>
                  <a:srgbClr val="0070C0"/>
                </a:solidFill>
              </a:rPr>
              <a:t>Hà và Nam</a:t>
            </a:r>
          </a:p>
        </p:txBody>
      </p:sp>
      <p:sp>
        <p:nvSpPr>
          <p:cNvPr id="8" name="TextBox 7">
            <a:extLst>
              <a:ext uri="{FF2B5EF4-FFF2-40B4-BE49-F238E27FC236}">
                <a16:creationId xmlns:a16="http://schemas.microsoft.com/office/drawing/2014/main" id="{62DE954D-B07E-0AD5-4C26-73086ABB419D}"/>
              </a:ext>
            </a:extLst>
          </p:cNvPr>
          <p:cNvSpPr txBox="1"/>
          <p:nvPr/>
        </p:nvSpPr>
        <p:spPr>
          <a:xfrm rot="1523185">
            <a:off x="3321505" y="1910920"/>
            <a:ext cx="9170964" cy="523220"/>
          </a:xfrm>
          <a:prstGeom prst="rect">
            <a:avLst/>
          </a:prstGeom>
          <a:noFill/>
        </p:spPr>
        <p:txBody>
          <a:bodyPr wrap="square" rtlCol="0">
            <a:spAutoFit/>
          </a:bodyPr>
          <a:lstStyle/>
          <a:p>
            <a:pPr algn="ctr"/>
            <a:r>
              <a:rPr lang="en-US" sz="2800" b="1">
                <a:solidFill>
                  <a:srgbClr val="0070C0"/>
                </a:solidFill>
              </a:rPr>
              <a:t>Thử tài các bạn: Cùng đoán tên các bạn dưới đây.</a:t>
            </a:r>
          </a:p>
        </p:txBody>
      </p:sp>
    </p:spTree>
    <p:extLst>
      <p:ext uri="{BB962C8B-B14F-4D97-AF65-F5344CB8AC3E}">
        <p14:creationId xmlns:p14="http://schemas.microsoft.com/office/powerpoint/2010/main" val="6541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8911" y="0"/>
            <a:ext cx="5239708" cy="6891970"/>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82753" y="-341440"/>
            <a:ext cx="5712539" cy="4475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051343" y="2618115"/>
            <a:ext cx="5870787" cy="492283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61F7E2A-E43D-478E-BC84-D65FDAF4FDF9}"/>
              </a:ext>
            </a:extLst>
          </p:cNvPr>
          <p:cNvSpPr txBox="1">
            <a:spLocks/>
          </p:cNvSpPr>
          <p:nvPr/>
        </p:nvSpPr>
        <p:spPr>
          <a:xfrm>
            <a:off x="4223943" y="6107111"/>
            <a:ext cx="2741446" cy="73956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400">
                <a:solidFill>
                  <a:srgbClr val="0070C0"/>
                </a:solidFill>
              </a:rPr>
              <a:t>Trang 9</a:t>
            </a:r>
          </a:p>
        </p:txBody>
      </p:sp>
    </p:spTree>
    <p:extLst>
      <p:ext uri="{BB962C8B-B14F-4D97-AF65-F5344CB8AC3E}">
        <p14:creationId xmlns:p14="http://schemas.microsoft.com/office/powerpoint/2010/main" val="205747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12"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04049" y="1059769"/>
            <a:ext cx="7867687"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a:latin typeface="+mj-lt"/>
              </a:rPr>
              <a:t>Đọc:</a:t>
            </a:r>
            <a:br>
              <a:rPr lang="en-US" sz="7200" b="1">
                <a:latin typeface="+mj-lt"/>
              </a:rPr>
            </a:br>
            <a:r>
              <a:rPr lang="en-US" sz="7200" b="1">
                <a:solidFill>
                  <a:srgbClr val="0070C0"/>
                </a:solidFill>
                <a:latin typeface="+mj-lt"/>
              </a:rPr>
              <a:t>Ngày gặp lại</a:t>
            </a:r>
          </a:p>
        </p:txBody>
      </p:sp>
      <p:pic>
        <p:nvPicPr>
          <p:cNvPr id="1028" name="Picture 4" descr="700+ Free Back To School &amp; School Images">
            <a:extLst>
              <a:ext uri="{FF2B5EF4-FFF2-40B4-BE49-F238E27FC236}">
                <a16:creationId xmlns:a16="http://schemas.microsoft.com/office/drawing/2014/main" id="{5284E16A-E1D7-7DDF-D376-C07280CE6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48633" y="4667995"/>
            <a:ext cx="2985164" cy="2009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FAD3C5-F4A8-7330-3779-AE5FC6081A08}"/>
              </a:ext>
            </a:extLst>
          </p:cNvPr>
          <p:cNvPicPr>
            <a:picLocks noChangeAspect="1"/>
          </p:cNvPicPr>
          <p:nvPr/>
        </p:nvPicPr>
        <p:blipFill>
          <a:blip r:embed="rId4"/>
          <a:stretch>
            <a:fillRect/>
          </a:stretch>
        </p:blipFill>
        <p:spPr>
          <a:xfrm>
            <a:off x="1404011" y="4486669"/>
            <a:ext cx="2188654" cy="21947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D958D-513F-C2C3-B35A-DC699E29A6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948872" y="1627783"/>
            <a:ext cx="10264093" cy="4615713"/>
          </a:xfrm>
          <a:prstGeom prst="rect">
            <a:avLst/>
          </a:prstGeom>
        </p:spPr>
      </p:pic>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799673" y="614504"/>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2191201" y="1001514"/>
            <a:ext cx="9170964" cy="400110"/>
          </a:xfrm>
          <a:prstGeom prst="rect">
            <a:avLst/>
          </a:prstGeom>
          <a:noFill/>
        </p:spPr>
        <p:txBody>
          <a:bodyPr wrap="square" rtlCol="0">
            <a:spAutoFit/>
          </a:bodyPr>
          <a:lstStyle/>
          <a:p>
            <a:r>
              <a:rPr lang="en-US" sz="2000"/>
              <a:t>Tưởng tượng em gặp lại bạn sau một kì nghỉ dài, em sẽ nói gì với bạn?</a:t>
            </a:r>
          </a:p>
        </p:txBody>
      </p:sp>
    </p:spTree>
    <p:extLst>
      <p:ext uri="{BB962C8B-B14F-4D97-AF65-F5344CB8AC3E}">
        <p14:creationId xmlns:p14="http://schemas.microsoft.com/office/powerpoint/2010/main" val="4992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1942</Words>
  <Application>Microsoft Office PowerPoint</Application>
  <PresentationFormat>Custom</PresentationFormat>
  <Paragraphs>186</Paragraphs>
  <Slides>36</Slides>
  <Notes>33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Chewy</vt:lpstr>
      <vt:lpstr>Maven Pro</vt:lpstr>
      <vt:lpstr>Inconsolata</vt:lpstr>
      <vt:lpstr>Nunito</vt:lpstr>
      <vt:lpstr>Montserrat</vt:lpstr>
      <vt:lpstr>Arial</vt:lpstr>
      <vt:lpstr>Reforestation Project Proposal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CQC</cp:lastModifiedBy>
  <cp:revision>52</cp:revision>
  <dcterms:modified xsi:type="dcterms:W3CDTF">2024-04-07T13:52:31Z</dcterms:modified>
</cp:coreProperties>
</file>