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5"/>
  </p:notesMasterIdLst>
  <p:sldIdLst>
    <p:sldId id="323" r:id="rId2"/>
    <p:sldId id="339" r:id="rId3"/>
    <p:sldId id="256" r:id="rId4"/>
    <p:sldId id="338" r:id="rId5"/>
    <p:sldId id="335" r:id="rId6"/>
    <p:sldId id="319" r:id="rId7"/>
    <p:sldId id="320" r:id="rId8"/>
    <p:sldId id="327" r:id="rId9"/>
    <p:sldId id="322" r:id="rId10"/>
    <p:sldId id="328" r:id="rId11"/>
    <p:sldId id="340" r:id="rId12"/>
    <p:sldId id="341" r:id="rId13"/>
    <p:sldId id="329" r:id="rId14"/>
    <p:sldId id="346" r:id="rId15"/>
    <p:sldId id="342" r:id="rId16"/>
    <p:sldId id="344" r:id="rId17"/>
    <p:sldId id="316" r:id="rId18"/>
    <p:sldId id="345" r:id="rId19"/>
    <p:sldId id="331" r:id="rId20"/>
    <p:sldId id="343" r:id="rId21"/>
    <p:sldId id="326" r:id="rId22"/>
    <p:sldId id="330" r:id="rId23"/>
    <p:sldId id="336" r:id="rId24"/>
  </p:sldIdLst>
  <p:sldSz cx="12161838" cy="6858000"/>
  <p:notesSz cx="6858000" cy="9144000"/>
  <p:embeddedFontLst>
    <p:embeddedFont>
      <p:font typeface="Arial Rounded MT Bold" panose="020F0704030504030204" pitchFamily="34" charset="0"/>
      <p:regular r:id="rId26"/>
    </p:embeddedFont>
    <p:embeddedFont>
      <p:font typeface="Arial-Rounded" panose="020B0500000000000000" charset="0"/>
      <p:regular r:id="rId27"/>
    </p:embeddedFont>
    <p:embeddedFont>
      <p:font typeface="HP001 4 hàng" panose="020B0604020202020204" charset="0"/>
      <p:regular r:id="rId28"/>
      <p:bold r:id="rId29"/>
    </p:embeddedFont>
    <p:embeddedFont>
      <p:font typeface="HP001 5 hàng" panose="020B0604020202020204" charset="0"/>
      <p:regular r:id="rId30"/>
      <p:bold r:id="rId31"/>
    </p:embeddedFont>
    <p:embeddedFont>
      <p:font typeface="Itim" panose="020B0604020202020204" charset="-34"/>
      <p:regular r:id="rId32"/>
    </p:embeddedFont>
    <p:embeddedFont>
      <p:font typeface="Varela Round" panose="00000500000000000000" pitchFamily="2" charset="-79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BEC"/>
    <a:srgbClr val="F3BE89"/>
    <a:srgbClr val="EDC69D"/>
    <a:srgbClr val="F8C0D9"/>
    <a:srgbClr val="B7D8AD"/>
    <a:srgbClr val="C33C0A"/>
    <a:srgbClr val="BB855D"/>
    <a:srgbClr val="D13C0A"/>
    <a:srgbClr val="F4551C"/>
    <a:srgbClr val="F77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83978" autoAdjust="0"/>
  </p:normalViewPr>
  <p:slideViewPr>
    <p:cSldViewPr snapToGrid="0">
      <p:cViewPr varScale="1">
        <p:scale>
          <a:sx n="57" d="100"/>
          <a:sy n="57" d="100"/>
        </p:scale>
        <p:origin x="1260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8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bài mẫu từ từ, cụ thể để HS nhớ lại cách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235094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55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tổ chức HS làm việc nhóm đôi, 1 bạn hỏi, 1 bạn trả lời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mỗi thử thách, nếu các bạn hoàn thành tốt thì sẽ giúp bác Ba tìm được 1 kho bàu. </a:t>
            </a:r>
          </a:p>
        </p:txBody>
      </p:sp>
    </p:spTree>
    <p:extLst>
      <p:ext uri="{BB962C8B-B14F-4D97-AF65-F5344CB8AC3E}">
        <p14:creationId xmlns:p14="http://schemas.microsoft.com/office/powerpoint/2010/main" val="1124612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bài mẫu từ từ, cụ thể để HS nhớ lại cách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94361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3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53.png"/><Relationship Id="rId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4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804256" y="270851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 Ǉập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BD1C23-785B-3458-C8C6-9F396CA2E6A3}"/>
              </a:ext>
            </a:extLst>
          </p:cNvPr>
          <p:cNvSpPr txBox="1"/>
          <p:nvPr/>
        </p:nvSpPr>
        <p:spPr>
          <a:xfrm>
            <a:off x="3239745" y="364756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ι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ạm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ν΅ 1 000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easure Island With Palms And Flowers Stock Illustration - Download Image 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87"/>
            <a:ext cx="12161838" cy="69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952498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ownload Jpg Transparent Library Piracy Coin Clip Art Transprent - Treasure  Cartoon PNG Image with No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38" y="4730878"/>
            <a:ext cx="1793404" cy="13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2" name="Picture 16" descr="Pirate Find Some Diamond | Tyn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8" y="3551232"/>
            <a:ext cx="1293432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8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Đặt tính rồi tính (theo mẫu).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4D5FD-6F7B-C00C-4027-5C8B10844D68}"/>
              </a:ext>
            </a:extLst>
          </p:cNvPr>
          <p:cNvSpPr txBox="1"/>
          <p:nvPr/>
        </p:nvSpPr>
        <p:spPr>
          <a:xfrm>
            <a:off x="1376937" y="5134541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48 + 52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7A27-63A4-B8BC-F4A8-7BDB59918EDF}"/>
              </a:ext>
            </a:extLst>
          </p:cNvPr>
          <p:cNvSpPr txBox="1"/>
          <p:nvPr/>
        </p:nvSpPr>
        <p:spPr>
          <a:xfrm>
            <a:off x="3564996" y="1400293"/>
            <a:ext cx="331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Mẫu:</a:t>
            </a:r>
            <a:endParaRPr lang="en-US" sz="360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44B60E-AC2F-8E2A-0F42-A8814951AA2D}"/>
              </a:ext>
            </a:extLst>
          </p:cNvPr>
          <p:cNvGrpSpPr/>
          <p:nvPr/>
        </p:nvGrpSpPr>
        <p:grpSpPr>
          <a:xfrm>
            <a:off x="4589754" y="2046624"/>
            <a:ext cx="1053307" cy="646331"/>
            <a:chOff x="3564995" y="2246376"/>
            <a:chExt cx="1053307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64E1DD-DCA7-4288-0F1B-3FB671D066F3}"/>
                </a:ext>
              </a:extLst>
            </p:cNvPr>
            <p:cNvSpPr txBox="1"/>
            <p:nvPr/>
          </p:nvSpPr>
          <p:spPr>
            <a:xfrm>
              <a:off x="3564995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8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1855EF-772F-06DC-CA86-55AA1CB54CDE}"/>
                </a:ext>
              </a:extLst>
            </p:cNvPr>
            <p:cNvSpPr txBox="1"/>
            <p:nvPr/>
          </p:nvSpPr>
          <p:spPr>
            <a:xfrm>
              <a:off x="3926607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4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AE7DB5-762A-44B5-C885-ADC0B319409E}"/>
              </a:ext>
            </a:extLst>
          </p:cNvPr>
          <p:cNvGrpSpPr/>
          <p:nvPr/>
        </p:nvGrpSpPr>
        <p:grpSpPr>
          <a:xfrm>
            <a:off x="4589754" y="2658418"/>
            <a:ext cx="1053307" cy="646331"/>
            <a:chOff x="3564995" y="2246376"/>
            <a:chExt cx="1053307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65A6A3-B8AA-9335-AD6C-FFE6425ED9AF}"/>
                </a:ext>
              </a:extLst>
            </p:cNvPr>
            <p:cNvSpPr txBox="1"/>
            <p:nvPr/>
          </p:nvSpPr>
          <p:spPr>
            <a:xfrm>
              <a:off x="3564995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9C18F3-C2B6-6292-0326-A33D487ECE8A}"/>
                </a:ext>
              </a:extLst>
            </p:cNvPr>
            <p:cNvSpPr txBox="1"/>
            <p:nvPr/>
          </p:nvSpPr>
          <p:spPr>
            <a:xfrm>
              <a:off x="3926607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6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FB6E62F-3D72-9488-DFA8-245228DD6195}"/>
              </a:ext>
            </a:extLst>
          </p:cNvPr>
          <p:cNvSpPr txBox="1"/>
          <p:nvPr/>
        </p:nvSpPr>
        <p:spPr>
          <a:xfrm>
            <a:off x="4327706" y="2332545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+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ED1564-0D3E-79FC-61D6-FEA8DBB18E14}"/>
              </a:ext>
            </a:extLst>
          </p:cNvPr>
          <p:cNvCxnSpPr>
            <a:cxnSpLocks/>
          </p:cNvCxnSpPr>
          <p:nvPr/>
        </p:nvCxnSpPr>
        <p:spPr>
          <a:xfrm>
            <a:off x="4354270" y="3291234"/>
            <a:ext cx="9956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13766CC-6A89-552B-A18A-A3F5A6B86C08}"/>
              </a:ext>
            </a:extLst>
          </p:cNvPr>
          <p:cNvSpPr txBox="1"/>
          <p:nvPr/>
        </p:nvSpPr>
        <p:spPr>
          <a:xfrm>
            <a:off x="4951366" y="3466030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0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5F21D2-57B9-777D-91D5-BE09A3B93CD7}"/>
              </a:ext>
            </a:extLst>
          </p:cNvPr>
          <p:cNvSpPr txBox="1"/>
          <p:nvPr/>
        </p:nvSpPr>
        <p:spPr>
          <a:xfrm>
            <a:off x="4364634" y="3466030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10</a:t>
            </a:r>
            <a:endParaRPr lang="en-US" sz="360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70B440-EBA6-0BE0-932C-6483F188A69B}"/>
              </a:ext>
            </a:extLst>
          </p:cNvPr>
          <p:cNvGrpSpPr/>
          <p:nvPr/>
        </p:nvGrpSpPr>
        <p:grpSpPr>
          <a:xfrm>
            <a:off x="7228525" y="2046624"/>
            <a:ext cx="1339909" cy="646331"/>
            <a:chOff x="6748797" y="2046624"/>
            <a:chExt cx="1339909" cy="64633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ADFFBA-AF4D-EC55-A69A-8F05B62CA518}"/>
                </a:ext>
              </a:extLst>
            </p:cNvPr>
            <p:cNvSpPr txBox="1"/>
            <p:nvPr/>
          </p:nvSpPr>
          <p:spPr>
            <a:xfrm>
              <a:off x="7397011" y="2046624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0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FC2B78-2895-8A22-4F19-34D06A675DCF}"/>
                </a:ext>
              </a:extLst>
            </p:cNvPr>
            <p:cNvSpPr txBox="1"/>
            <p:nvPr/>
          </p:nvSpPr>
          <p:spPr>
            <a:xfrm>
              <a:off x="7041373" y="2046624"/>
              <a:ext cx="3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0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ACEBDB-DBF6-F950-193F-5D03C92F5F48}"/>
                </a:ext>
              </a:extLst>
            </p:cNvPr>
            <p:cNvSpPr txBox="1"/>
            <p:nvPr/>
          </p:nvSpPr>
          <p:spPr>
            <a:xfrm>
              <a:off x="6748797" y="2046624"/>
              <a:ext cx="3241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765ED1-5736-0C4D-8D13-13412A2F7AB7}"/>
              </a:ext>
            </a:extLst>
          </p:cNvPr>
          <p:cNvGrpSpPr/>
          <p:nvPr/>
        </p:nvGrpSpPr>
        <p:grpSpPr>
          <a:xfrm>
            <a:off x="7530893" y="2658418"/>
            <a:ext cx="1037541" cy="646331"/>
            <a:chOff x="3580761" y="2246376"/>
            <a:chExt cx="1037541" cy="64633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803B2B0-975B-3B74-E7B1-DDB79FC077F3}"/>
                </a:ext>
              </a:extLst>
            </p:cNvPr>
            <p:cNvSpPr txBox="1"/>
            <p:nvPr/>
          </p:nvSpPr>
          <p:spPr>
            <a:xfrm>
              <a:off x="3580761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3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8706D0-51A7-E5EF-DF55-693AA60D2BE8}"/>
                </a:ext>
              </a:extLst>
            </p:cNvPr>
            <p:cNvSpPr txBox="1"/>
            <p:nvPr/>
          </p:nvSpPr>
          <p:spPr>
            <a:xfrm>
              <a:off x="3926607" y="2246376"/>
              <a:ext cx="691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3600"/>
                <a:t>7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A8C39D8-6A34-4B6B-399B-8B07E9D60BD4}"/>
              </a:ext>
            </a:extLst>
          </p:cNvPr>
          <p:cNvSpPr txBox="1"/>
          <p:nvPr/>
        </p:nvSpPr>
        <p:spPr>
          <a:xfrm>
            <a:off x="7035398" y="2352521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–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4F9935-BCB6-8883-A677-B76885FAABAB}"/>
              </a:ext>
            </a:extLst>
          </p:cNvPr>
          <p:cNvCxnSpPr>
            <a:cxnSpLocks/>
          </p:cNvCxnSpPr>
          <p:nvPr/>
        </p:nvCxnSpPr>
        <p:spPr>
          <a:xfrm>
            <a:off x="7101949" y="3291234"/>
            <a:ext cx="10952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BF66891-B5A2-B6C2-7394-1C109A1C34F9}"/>
              </a:ext>
            </a:extLst>
          </p:cNvPr>
          <p:cNvSpPr txBox="1"/>
          <p:nvPr/>
        </p:nvSpPr>
        <p:spPr>
          <a:xfrm>
            <a:off x="7853959" y="3466030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66B7D8-37D3-346E-FDCD-63B40407EDDE}"/>
              </a:ext>
            </a:extLst>
          </p:cNvPr>
          <p:cNvSpPr txBox="1"/>
          <p:nvPr/>
        </p:nvSpPr>
        <p:spPr>
          <a:xfrm>
            <a:off x="7521101" y="3466030"/>
            <a:ext cx="6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600"/>
              <a:t>6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EC361F-ABC8-DCF1-77B8-E8B9748D7D9A}"/>
              </a:ext>
            </a:extLst>
          </p:cNvPr>
          <p:cNvSpPr txBox="1"/>
          <p:nvPr/>
        </p:nvSpPr>
        <p:spPr>
          <a:xfrm>
            <a:off x="3984639" y="5154517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75 + 25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1D1C16-278F-9E35-1FB2-665B763EE1A3}"/>
              </a:ext>
            </a:extLst>
          </p:cNvPr>
          <p:cNvSpPr txBox="1"/>
          <p:nvPr/>
        </p:nvSpPr>
        <p:spPr>
          <a:xfrm>
            <a:off x="6592341" y="5154517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100 – 26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C9536B-D5B4-831E-23E3-FD7D480BCA6C}"/>
              </a:ext>
            </a:extLst>
          </p:cNvPr>
          <p:cNvSpPr txBox="1"/>
          <p:nvPr/>
        </p:nvSpPr>
        <p:spPr>
          <a:xfrm>
            <a:off x="9200043" y="5134540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100 – 45</a:t>
            </a:r>
          </a:p>
        </p:txBody>
      </p:sp>
    </p:spTree>
    <p:extLst>
      <p:ext uri="{BB962C8B-B14F-4D97-AF65-F5344CB8AC3E}">
        <p14:creationId xmlns:p14="http://schemas.microsoft.com/office/powerpoint/2010/main" val="6121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8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10">
            <a:extLst>
              <a:ext uri="{FF2B5EF4-FFF2-40B4-BE49-F238E27FC236}">
                <a16:creationId xmlns:a16="http://schemas.microsoft.com/office/drawing/2014/main" id="{45A714C2-AFD5-6811-2FE4-C1EBDF6CD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213488"/>
              </p:ext>
            </p:extLst>
          </p:nvPr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BFE56BFB-6D42-D0C0-DCCA-162A1CC490AD}"/>
              </a:ext>
            </a:extLst>
          </p:cNvPr>
          <p:cNvSpPr txBox="1"/>
          <p:nvPr/>
        </p:nvSpPr>
        <p:spPr>
          <a:xfrm>
            <a:off x="1809338" y="43077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7AF91A-018B-0742-CDA3-9950D9B1871A}"/>
              </a:ext>
            </a:extLst>
          </p:cNvPr>
          <p:cNvSpPr txBox="1"/>
          <p:nvPr/>
        </p:nvSpPr>
        <p:spPr>
          <a:xfrm>
            <a:off x="1086352" y="141564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918C4D-697C-9E28-3EF6-A2E3EDB868B1}"/>
              </a:ext>
            </a:extLst>
          </p:cNvPr>
          <p:cNvSpPr txBox="1"/>
          <p:nvPr/>
        </p:nvSpPr>
        <p:spPr>
          <a:xfrm>
            <a:off x="1056072" y="3255105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110161-DE5A-CAE5-9738-52A974814A35}"/>
              </a:ext>
            </a:extLst>
          </p:cNvPr>
          <p:cNvSpPr txBox="1"/>
          <p:nvPr/>
        </p:nvSpPr>
        <p:spPr>
          <a:xfrm>
            <a:off x="2774641" y="138565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Ôw Ǉập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D97CC3-32C5-167B-4D85-6E585F34FB46}"/>
              </a:ext>
            </a:extLst>
          </p:cNvPr>
          <p:cNvSpPr txBox="1"/>
          <p:nvPr/>
        </p:nvSpPr>
        <p:spPr>
          <a:xfrm>
            <a:off x="3210130" y="232470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ι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ạm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ν΅ 1 000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4D459C1-0F19-1C19-37C4-5D08DA1D486D}"/>
              </a:ext>
            </a:extLst>
          </p:cNvPr>
          <p:cNvGrpSpPr/>
          <p:nvPr/>
        </p:nvGrpSpPr>
        <p:grpSpPr>
          <a:xfrm>
            <a:off x="1761129" y="4248613"/>
            <a:ext cx="1078232" cy="815608"/>
            <a:chOff x="3550481" y="2246376"/>
            <a:chExt cx="1078232" cy="8156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1A3026-8A03-9DEE-D6C8-28AFB30FD740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68D32F7-820E-326F-FF1C-302C00B3E118}"/>
                </a:ext>
              </a:extLst>
            </p:cNvPr>
            <p:cNvSpPr txBox="1"/>
            <p:nvPr/>
          </p:nvSpPr>
          <p:spPr>
            <a:xfrm>
              <a:off x="3937018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7D56E1-4788-9D57-EB82-BB5823C9A8AA}"/>
              </a:ext>
            </a:extLst>
          </p:cNvPr>
          <p:cNvGrpSpPr/>
          <p:nvPr/>
        </p:nvGrpSpPr>
        <p:grpSpPr>
          <a:xfrm>
            <a:off x="1752524" y="5189474"/>
            <a:ext cx="1078579" cy="815608"/>
            <a:chOff x="3492425" y="2246376"/>
            <a:chExt cx="1078579" cy="81560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A70E554-954B-282B-3D90-3026DCCF19DE}"/>
                </a:ext>
              </a:extLst>
            </p:cNvPr>
            <p:cNvSpPr txBox="1"/>
            <p:nvPr/>
          </p:nvSpPr>
          <p:spPr>
            <a:xfrm>
              <a:off x="3492425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02B9D5-42B8-1524-6A38-F08A73C847F8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093A491-3018-08DD-7AD1-16C2429CC39F}"/>
              </a:ext>
            </a:extLst>
          </p:cNvPr>
          <p:cNvSpPr txBox="1"/>
          <p:nvPr/>
        </p:nvSpPr>
        <p:spPr>
          <a:xfrm>
            <a:off x="1258598" y="4725448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88882E2-7D19-5131-22B4-40DF85DC380A}"/>
              </a:ext>
            </a:extLst>
          </p:cNvPr>
          <p:cNvCxnSpPr>
            <a:cxnSpLocks/>
          </p:cNvCxnSpPr>
          <p:nvPr/>
        </p:nvCxnSpPr>
        <p:spPr>
          <a:xfrm>
            <a:off x="1346276" y="5912323"/>
            <a:ext cx="132527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6578AA8-9208-C298-1772-549B6D753CDC}"/>
              </a:ext>
            </a:extLst>
          </p:cNvPr>
          <p:cNvSpPr txBox="1"/>
          <p:nvPr/>
        </p:nvSpPr>
        <p:spPr>
          <a:xfrm>
            <a:off x="2126305" y="6142730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A9BEB7-BEFD-B841-AAB6-3EBB44D38CB4}"/>
              </a:ext>
            </a:extLst>
          </p:cNvPr>
          <p:cNvSpPr txBox="1"/>
          <p:nvPr/>
        </p:nvSpPr>
        <p:spPr>
          <a:xfrm>
            <a:off x="1746883" y="6142730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4DDA3B3-D6B2-E3B8-4EA8-26C0A06ED7CF}"/>
              </a:ext>
            </a:extLst>
          </p:cNvPr>
          <p:cNvSpPr txBox="1"/>
          <p:nvPr/>
        </p:nvSpPr>
        <p:spPr>
          <a:xfrm>
            <a:off x="1510394" y="6142730"/>
            <a:ext cx="4969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A4251F-C142-A9ED-6946-20A924ACB9F9}"/>
              </a:ext>
            </a:extLst>
          </p:cNvPr>
          <p:cNvGrpSpPr/>
          <p:nvPr/>
        </p:nvGrpSpPr>
        <p:grpSpPr>
          <a:xfrm>
            <a:off x="4618253" y="4245153"/>
            <a:ext cx="1078232" cy="815608"/>
            <a:chOff x="3550481" y="2246376"/>
            <a:chExt cx="1078232" cy="81560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911D220-3BE6-3465-6E55-5A5008602273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7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166255-5A39-1748-EE41-4D96E4167788}"/>
                </a:ext>
              </a:extLst>
            </p:cNvPr>
            <p:cNvSpPr txBox="1"/>
            <p:nvPr/>
          </p:nvSpPr>
          <p:spPr>
            <a:xfrm>
              <a:off x="3937018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C68E02-2729-3339-F057-44BAE0D853FA}"/>
              </a:ext>
            </a:extLst>
          </p:cNvPr>
          <p:cNvGrpSpPr/>
          <p:nvPr/>
        </p:nvGrpSpPr>
        <p:grpSpPr>
          <a:xfrm>
            <a:off x="4566106" y="5186014"/>
            <a:ext cx="1122121" cy="815608"/>
            <a:chOff x="3448883" y="2246376"/>
            <a:chExt cx="1122121" cy="81560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C83589-D6D7-ADC4-5021-8706F6DF59BA}"/>
                </a:ext>
              </a:extLst>
            </p:cNvPr>
            <p:cNvSpPr txBox="1"/>
            <p:nvPr/>
          </p:nvSpPr>
          <p:spPr>
            <a:xfrm>
              <a:off x="3448883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77EC0-80B4-62B4-8D23-4AB54AFCFE07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6622473-BA94-B643-9648-3993C8464911}"/>
              </a:ext>
            </a:extLst>
          </p:cNvPr>
          <p:cNvSpPr txBox="1"/>
          <p:nvPr/>
        </p:nvSpPr>
        <p:spPr>
          <a:xfrm>
            <a:off x="4115722" y="4721988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CCC7E44-7617-31DC-D925-898AF26EB8D6}"/>
              </a:ext>
            </a:extLst>
          </p:cNvPr>
          <p:cNvCxnSpPr>
            <a:cxnSpLocks/>
          </p:cNvCxnSpPr>
          <p:nvPr/>
        </p:nvCxnSpPr>
        <p:spPr>
          <a:xfrm>
            <a:off x="4188886" y="5908863"/>
            <a:ext cx="132527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5E4AFD3E-402E-7772-7F73-999D1EFA822D}"/>
              </a:ext>
            </a:extLst>
          </p:cNvPr>
          <p:cNvSpPr txBox="1"/>
          <p:nvPr/>
        </p:nvSpPr>
        <p:spPr>
          <a:xfrm>
            <a:off x="4983429" y="6139270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755592-2876-EF0B-D31A-2B11F36BE00E}"/>
              </a:ext>
            </a:extLst>
          </p:cNvPr>
          <p:cNvSpPr txBox="1"/>
          <p:nvPr/>
        </p:nvSpPr>
        <p:spPr>
          <a:xfrm>
            <a:off x="4604007" y="6139270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55BC2CF-14AB-2CA7-A994-40F129685590}"/>
              </a:ext>
            </a:extLst>
          </p:cNvPr>
          <p:cNvSpPr txBox="1"/>
          <p:nvPr/>
        </p:nvSpPr>
        <p:spPr>
          <a:xfrm>
            <a:off x="4367518" y="6139270"/>
            <a:ext cx="4969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B45A32-AAD2-B852-90C7-7E67AC1399F3}"/>
              </a:ext>
            </a:extLst>
          </p:cNvPr>
          <p:cNvGrpSpPr/>
          <p:nvPr/>
        </p:nvGrpSpPr>
        <p:grpSpPr>
          <a:xfrm>
            <a:off x="7450711" y="4230798"/>
            <a:ext cx="1275146" cy="836945"/>
            <a:chOff x="3550481" y="2246376"/>
            <a:chExt cx="1275146" cy="83694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B40D23C-A65E-915C-8145-23B09D1C555C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DC67BE2-AF00-17E6-6B04-3AEF260F8A8D}"/>
                </a:ext>
              </a:extLst>
            </p:cNvPr>
            <p:cNvSpPr txBox="1"/>
            <p:nvPr/>
          </p:nvSpPr>
          <p:spPr>
            <a:xfrm>
              <a:off x="3788085" y="2260731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4D64E59-B991-F1BA-8ABA-EA4B36E7AF93}"/>
                </a:ext>
              </a:extLst>
            </p:cNvPr>
            <p:cNvSpPr txBox="1"/>
            <p:nvPr/>
          </p:nvSpPr>
          <p:spPr>
            <a:xfrm>
              <a:off x="4133932" y="2267713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0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94C79E-F0C2-846F-91DB-25EDF064AA94}"/>
              </a:ext>
            </a:extLst>
          </p:cNvPr>
          <p:cNvGrpSpPr/>
          <p:nvPr/>
        </p:nvGrpSpPr>
        <p:grpSpPr>
          <a:xfrm>
            <a:off x="7629901" y="5186014"/>
            <a:ext cx="1064065" cy="815608"/>
            <a:chOff x="3506939" y="2246376"/>
            <a:chExt cx="1064065" cy="81560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AE9460F-02D4-6876-3588-12AE7390664C}"/>
                </a:ext>
              </a:extLst>
            </p:cNvPr>
            <p:cNvSpPr txBox="1"/>
            <p:nvPr/>
          </p:nvSpPr>
          <p:spPr>
            <a:xfrm>
              <a:off x="350693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1995048-2524-E5D8-54C7-67BE6A5B9EC3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6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BCFCC8A-8D10-1B06-6C2F-661B68AC7EE6}"/>
              </a:ext>
            </a:extLst>
          </p:cNvPr>
          <p:cNvSpPr txBox="1"/>
          <p:nvPr/>
        </p:nvSpPr>
        <p:spPr>
          <a:xfrm>
            <a:off x="7282002" y="4606035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–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95E8B16-E5C6-FFD8-A823-3E318EFC7B07}"/>
              </a:ext>
            </a:extLst>
          </p:cNvPr>
          <p:cNvCxnSpPr>
            <a:cxnSpLocks/>
          </p:cNvCxnSpPr>
          <p:nvPr/>
        </p:nvCxnSpPr>
        <p:spPr>
          <a:xfrm>
            <a:off x="7284779" y="5894508"/>
            <a:ext cx="1204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0E3B0078-0009-3521-BC59-40091D813ED0}"/>
              </a:ext>
            </a:extLst>
          </p:cNvPr>
          <p:cNvSpPr txBox="1"/>
          <p:nvPr/>
        </p:nvSpPr>
        <p:spPr>
          <a:xfrm>
            <a:off x="8019083" y="6124915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11CA19-FFB6-E500-0042-0BA55738C8D7}"/>
              </a:ext>
            </a:extLst>
          </p:cNvPr>
          <p:cNvSpPr txBox="1"/>
          <p:nvPr/>
        </p:nvSpPr>
        <p:spPr>
          <a:xfrm>
            <a:off x="7697717" y="6124915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F128FCA-88FC-9C63-C977-8C6EB904151B}"/>
              </a:ext>
            </a:extLst>
          </p:cNvPr>
          <p:cNvGrpSpPr/>
          <p:nvPr/>
        </p:nvGrpSpPr>
        <p:grpSpPr>
          <a:xfrm>
            <a:off x="10319905" y="4228061"/>
            <a:ext cx="1275146" cy="836945"/>
            <a:chOff x="3550481" y="2246376"/>
            <a:chExt cx="1275146" cy="83694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114E7D7-2EC2-2736-17E2-6D06162EE5AB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B65D801-704D-D87D-8933-990A39B10CF0}"/>
                </a:ext>
              </a:extLst>
            </p:cNvPr>
            <p:cNvSpPr txBox="1"/>
            <p:nvPr/>
          </p:nvSpPr>
          <p:spPr>
            <a:xfrm>
              <a:off x="3788085" y="2260731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EDC6F9C-F3D2-BF25-3FA1-C609D5AE44F8}"/>
                </a:ext>
              </a:extLst>
            </p:cNvPr>
            <p:cNvSpPr txBox="1"/>
            <p:nvPr/>
          </p:nvSpPr>
          <p:spPr>
            <a:xfrm>
              <a:off x="4133932" y="2267713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0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427905D-233C-BA31-89D1-7CD947FD15FC}"/>
              </a:ext>
            </a:extLst>
          </p:cNvPr>
          <p:cNvGrpSpPr/>
          <p:nvPr/>
        </p:nvGrpSpPr>
        <p:grpSpPr>
          <a:xfrm>
            <a:off x="10499095" y="5183277"/>
            <a:ext cx="1064065" cy="815608"/>
            <a:chOff x="3506939" y="2246376"/>
            <a:chExt cx="1064065" cy="815608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2DF6C7B-29F3-2117-492D-1380C13FE77B}"/>
                </a:ext>
              </a:extLst>
            </p:cNvPr>
            <p:cNvSpPr txBox="1"/>
            <p:nvPr/>
          </p:nvSpPr>
          <p:spPr>
            <a:xfrm>
              <a:off x="350693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853E880-10D1-0422-151D-D55F165158FF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A880C258-2AC2-7EC3-6E6A-7B2F72CFE329}"/>
              </a:ext>
            </a:extLst>
          </p:cNvPr>
          <p:cNvSpPr txBox="1"/>
          <p:nvPr/>
        </p:nvSpPr>
        <p:spPr>
          <a:xfrm>
            <a:off x="10151196" y="4603298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–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6BF4711-D075-F451-ED4A-147B466411C6}"/>
              </a:ext>
            </a:extLst>
          </p:cNvPr>
          <p:cNvCxnSpPr>
            <a:cxnSpLocks/>
          </p:cNvCxnSpPr>
          <p:nvPr/>
        </p:nvCxnSpPr>
        <p:spPr>
          <a:xfrm>
            <a:off x="10153973" y="5891771"/>
            <a:ext cx="1204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59375676-FAAE-C2E1-CDDA-2989824B4E1B}"/>
              </a:ext>
            </a:extLst>
          </p:cNvPr>
          <p:cNvSpPr txBox="1"/>
          <p:nvPr/>
        </p:nvSpPr>
        <p:spPr>
          <a:xfrm>
            <a:off x="10888277" y="6122178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7E6707-FEE9-49E7-BDCB-477BBC4246FA}"/>
              </a:ext>
            </a:extLst>
          </p:cNvPr>
          <p:cNvSpPr txBox="1"/>
          <p:nvPr/>
        </p:nvSpPr>
        <p:spPr>
          <a:xfrm>
            <a:off x="10537883" y="6122178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46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  <p:bldP spid="82" grpId="0"/>
      <p:bldP spid="84" grpId="0"/>
      <p:bldP spid="85" grpId="0"/>
      <p:bldP spid="86" grpId="0"/>
      <p:bldP spid="93" grpId="0"/>
      <p:bldP spid="95" grpId="0"/>
      <p:bldP spid="96" grpId="0"/>
      <p:bldP spid="106" grpId="0"/>
      <p:bldP spid="108" grpId="0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reasure cave Images - Search Images on Every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6183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38" y="2195813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reasure Chest - - Treasure Box Animation | Full Size PNG Download |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89" y="4718545"/>
            <a:ext cx="1765749" cy="16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ame Design - Background Treasure Chest Transparent Cartoon Clipart - Large  Size Png Image - Pi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88" y="5324628"/>
            <a:ext cx="1394509" cy="12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0" name="Picture 14" descr="Cartoon, Chest, Coins, Gold, Jewel, Treasure Png - 6152 - Transparent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4547498"/>
            <a:ext cx="2150645" cy="1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Đặt tính rồi tính.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4D5FD-6F7B-C00C-4027-5C8B10844D68}"/>
              </a:ext>
            </a:extLst>
          </p:cNvPr>
          <p:cNvSpPr txBox="1"/>
          <p:nvPr/>
        </p:nvSpPr>
        <p:spPr>
          <a:xfrm>
            <a:off x="1287973" y="1729189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35 + 48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EC361F-ABC8-DCF1-77B8-E8B9748D7D9A}"/>
              </a:ext>
            </a:extLst>
          </p:cNvPr>
          <p:cNvSpPr txBox="1"/>
          <p:nvPr/>
        </p:nvSpPr>
        <p:spPr>
          <a:xfrm>
            <a:off x="3895675" y="1749165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146 + 29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1D1C16-278F-9E35-1FB2-665B763EE1A3}"/>
              </a:ext>
            </a:extLst>
          </p:cNvPr>
          <p:cNvSpPr txBox="1"/>
          <p:nvPr/>
        </p:nvSpPr>
        <p:spPr>
          <a:xfrm>
            <a:off x="6503377" y="1749165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77 – 59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C9536B-D5B4-831E-23E3-FD7D480BCA6C}"/>
              </a:ext>
            </a:extLst>
          </p:cNvPr>
          <p:cNvSpPr txBox="1"/>
          <p:nvPr/>
        </p:nvSpPr>
        <p:spPr>
          <a:xfrm>
            <a:off x="9111079" y="1729188"/>
            <a:ext cx="3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394 – 158</a:t>
            </a:r>
          </a:p>
        </p:txBody>
      </p:sp>
    </p:spTree>
    <p:extLst>
      <p:ext uri="{BB962C8B-B14F-4D97-AF65-F5344CB8AC3E}">
        <p14:creationId xmlns:p14="http://schemas.microsoft.com/office/powerpoint/2010/main" val="3761509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10">
            <a:extLst>
              <a:ext uri="{FF2B5EF4-FFF2-40B4-BE49-F238E27FC236}">
                <a16:creationId xmlns:a16="http://schemas.microsoft.com/office/drawing/2014/main" id="{45A714C2-AFD5-6811-2FE4-C1EBDF6CD96D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32918C4D-697C-9E28-3EF6-A2E3EDB868B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4D459C1-0F19-1C19-37C4-5D08DA1D486D}"/>
              </a:ext>
            </a:extLst>
          </p:cNvPr>
          <p:cNvGrpSpPr/>
          <p:nvPr/>
        </p:nvGrpSpPr>
        <p:grpSpPr>
          <a:xfrm>
            <a:off x="1761129" y="1418328"/>
            <a:ext cx="1078232" cy="815608"/>
            <a:chOff x="3550481" y="2246376"/>
            <a:chExt cx="1078232" cy="8156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D1A3026-8A03-9DEE-D6C8-28AFB30FD740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68D32F7-820E-326F-FF1C-302C00B3E118}"/>
                </a:ext>
              </a:extLst>
            </p:cNvPr>
            <p:cNvSpPr txBox="1"/>
            <p:nvPr/>
          </p:nvSpPr>
          <p:spPr>
            <a:xfrm>
              <a:off x="3937018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7D56E1-4788-9D57-EB82-BB5823C9A8AA}"/>
              </a:ext>
            </a:extLst>
          </p:cNvPr>
          <p:cNvGrpSpPr/>
          <p:nvPr/>
        </p:nvGrpSpPr>
        <p:grpSpPr>
          <a:xfrm>
            <a:off x="1752524" y="2359189"/>
            <a:ext cx="1078579" cy="815608"/>
            <a:chOff x="3492425" y="2246376"/>
            <a:chExt cx="1078579" cy="81560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A70E554-954B-282B-3D90-3026DCCF19DE}"/>
                </a:ext>
              </a:extLst>
            </p:cNvPr>
            <p:cNvSpPr txBox="1"/>
            <p:nvPr/>
          </p:nvSpPr>
          <p:spPr>
            <a:xfrm>
              <a:off x="3492425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02B9D5-42B8-1524-6A38-F08A73C847F8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093A491-3018-08DD-7AD1-16C2429CC39F}"/>
              </a:ext>
            </a:extLst>
          </p:cNvPr>
          <p:cNvSpPr txBox="1"/>
          <p:nvPr/>
        </p:nvSpPr>
        <p:spPr>
          <a:xfrm>
            <a:off x="1374710" y="1895163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88882E2-7D19-5131-22B4-40DF85DC380A}"/>
              </a:ext>
            </a:extLst>
          </p:cNvPr>
          <p:cNvCxnSpPr>
            <a:cxnSpLocks/>
          </p:cNvCxnSpPr>
          <p:nvPr/>
        </p:nvCxnSpPr>
        <p:spPr>
          <a:xfrm>
            <a:off x="1346276" y="3082038"/>
            <a:ext cx="132527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6578AA8-9208-C298-1772-549B6D753CDC}"/>
              </a:ext>
            </a:extLst>
          </p:cNvPr>
          <p:cNvSpPr txBox="1"/>
          <p:nvPr/>
        </p:nvSpPr>
        <p:spPr>
          <a:xfrm>
            <a:off x="2126305" y="3312445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A9BEB7-BEFD-B841-AAB6-3EBB44D38CB4}"/>
              </a:ext>
            </a:extLst>
          </p:cNvPr>
          <p:cNvSpPr txBox="1"/>
          <p:nvPr/>
        </p:nvSpPr>
        <p:spPr>
          <a:xfrm>
            <a:off x="1746883" y="3312445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A4251F-C142-A9ED-6946-20A924ACB9F9}"/>
              </a:ext>
            </a:extLst>
          </p:cNvPr>
          <p:cNvGrpSpPr/>
          <p:nvPr/>
        </p:nvGrpSpPr>
        <p:grpSpPr>
          <a:xfrm>
            <a:off x="4618253" y="1409394"/>
            <a:ext cx="1367238" cy="821082"/>
            <a:chOff x="3550481" y="2240902"/>
            <a:chExt cx="1367238" cy="82108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911D220-3BE6-3465-6E55-5A5008602273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166255-5A39-1748-EE41-4D96E4167788}"/>
                </a:ext>
              </a:extLst>
            </p:cNvPr>
            <p:cNvSpPr txBox="1"/>
            <p:nvPr/>
          </p:nvSpPr>
          <p:spPr>
            <a:xfrm>
              <a:off x="3790441" y="2243639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8346D3-FF0F-8883-6828-F7204B909A85}"/>
                </a:ext>
              </a:extLst>
            </p:cNvPr>
            <p:cNvSpPr txBox="1"/>
            <p:nvPr/>
          </p:nvSpPr>
          <p:spPr>
            <a:xfrm>
              <a:off x="4226024" y="2240902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6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C68E02-2729-3339-F057-44BAE0D853FA}"/>
              </a:ext>
            </a:extLst>
          </p:cNvPr>
          <p:cNvGrpSpPr/>
          <p:nvPr/>
        </p:nvGrpSpPr>
        <p:grpSpPr>
          <a:xfrm>
            <a:off x="4798332" y="2355729"/>
            <a:ext cx="1209205" cy="815608"/>
            <a:chOff x="3390827" y="2246376"/>
            <a:chExt cx="1209205" cy="81560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C83589-D6D7-ADC4-5021-8706F6DF59BA}"/>
                </a:ext>
              </a:extLst>
            </p:cNvPr>
            <p:cNvSpPr txBox="1"/>
            <p:nvPr/>
          </p:nvSpPr>
          <p:spPr>
            <a:xfrm>
              <a:off x="3390827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77EC0-80B4-62B4-8D23-4AB54AFCFE07}"/>
                </a:ext>
              </a:extLst>
            </p:cNvPr>
            <p:cNvSpPr txBox="1"/>
            <p:nvPr/>
          </p:nvSpPr>
          <p:spPr>
            <a:xfrm>
              <a:off x="3908337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6622473-BA94-B643-9648-3993C8464911}"/>
              </a:ext>
            </a:extLst>
          </p:cNvPr>
          <p:cNvSpPr txBox="1"/>
          <p:nvPr/>
        </p:nvSpPr>
        <p:spPr>
          <a:xfrm>
            <a:off x="4304404" y="1891703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CCC7E44-7617-31DC-D925-898AF26EB8D6}"/>
              </a:ext>
            </a:extLst>
          </p:cNvPr>
          <p:cNvCxnSpPr>
            <a:cxnSpLocks/>
          </p:cNvCxnSpPr>
          <p:nvPr/>
        </p:nvCxnSpPr>
        <p:spPr>
          <a:xfrm>
            <a:off x="4435624" y="3078578"/>
            <a:ext cx="132527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5E4AFD3E-402E-7772-7F73-999D1EFA822D}"/>
              </a:ext>
            </a:extLst>
          </p:cNvPr>
          <p:cNvSpPr txBox="1"/>
          <p:nvPr/>
        </p:nvSpPr>
        <p:spPr>
          <a:xfrm>
            <a:off x="5315842" y="3308985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755592-2876-EF0B-D31A-2B11F36BE00E}"/>
              </a:ext>
            </a:extLst>
          </p:cNvPr>
          <p:cNvSpPr txBox="1"/>
          <p:nvPr/>
        </p:nvSpPr>
        <p:spPr>
          <a:xfrm>
            <a:off x="4851888" y="3308985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55BC2CF-14AB-2CA7-A994-40F129685590}"/>
              </a:ext>
            </a:extLst>
          </p:cNvPr>
          <p:cNvSpPr txBox="1"/>
          <p:nvPr/>
        </p:nvSpPr>
        <p:spPr>
          <a:xfrm>
            <a:off x="4618253" y="3308985"/>
            <a:ext cx="4969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B45A32-AAD2-B852-90C7-7E67AC1399F3}"/>
              </a:ext>
            </a:extLst>
          </p:cNvPr>
          <p:cNvGrpSpPr/>
          <p:nvPr/>
        </p:nvGrpSpPr>
        <p:grpSpPr>
          <a:xfrm>
            <a:off x="7470605" y="1414868"/>
            <a:ext cx="1037542" cy="822590"/>
            <a:chOff x="3788085" y="2260731"/>
            <a:chExt cx="1037542" cy="82259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DC67BE2-AF00-17E6-6B04-3AEF260F8A8D}"/>
                </a:ext>
              </a:extLst>
            </p:cNvPr>
            <p:cNvSpPr txBox="1"/>
            <p:nvPr/>
          </p:nvSpPr>
          <p:spPr>
            <a:xfrm>
              <a:off x="3788085" y="2260731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7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4D64E59-B991-F1BA-8ABA-EA4B36E7AF93}"/>
                </a:ext>
              </a:extLst>
            </p:cNvPr>
            <p:cNvSpPr txBox="1"/>
            <p:nvPr/>
          </p:nvSpPr>
          <p:spPr>
            <a:xfrm>
              <a:off x="4133932" y="2267713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7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94C79E-F0C2-846F-91DB-25EDF064AA94}"/>
              </a:ext>
            </a:extLst>
          </p:cNvPr>
          <p:cNvGrpSpPr/>
          <p:nvPr/>
        </p:nvGrpSpPr>
        <p:grpSpPr>
          <a:xfrm>
            <a:off x="7455733" y="2355729"/>
            <a:ext cx="1020523" cy="815608"/>
            <a:chOff x="3550481" y="2246376"/>
            <a:chExt cx="1020523" cy="81560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AE9460F-02D4-6876-3588-12AE7390664C}"/>
                </a:ext>
              </a:extLst>
            </p:cNvPr>
            <p:cNvSpPr txBox="1"/>
            <p:nvPr/>
          </p:nvSpPr>
          <p:spPr>
            <a:xfrm>
              <a:off x="3550481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1995048-2524-E5D8-54C7-67BE6A5B9EC3}"/>
                </a:ext>
              </a:extLst>
            </p:cNvPr>
            <p:cNvSpPr txBox="1"/>
            <p:nvPr/>
          </p:nvSpPr>
          <p:spPr>
            <a:xfrm>
              <a:off x="3879309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BCFCC8A-8D10-1B06-6C2F-661B68AC7EE6}"/>
              </a:ext>
            </a:extLst>
          </p:cNvPr>
          <p:cNvSpPr txBox="1"/>
          <p:nvPr/>
        </p:nvSpPr>
        <p:spPr>
          <a:xfrm>
            <a:off x="7282002" y="1775750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–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95E8B16-E5C6-FFD8-A823-3E318EFC7B07}"/>
              </a:ext>
            </a:extLst>
          </p:cNvPr>
          <p:cNvCxnSpPr>
            <a:cxnSpLocks/>
          </p:cNvCxnSpPr>
          <p:nvPr/>
        </p:nvCxnSpPr>
        <p:spPr>
          <a:xfrm>
            <a:off x="7284779" y="3078737"/>
            <a:ext cx="120479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0E3B0078-0009-3521-BC59-40091D813ED0}"/>
              </a:ext>
            </a:extLst>
          </p:cNvPr>
          <p:cNvSpPr txBox="1"/>
          <p:nvPr/>
        </p:nvSpPr>
        <p:spPr>
          <a:xfrm>
            <a:off x="7801373" y="3294630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11CA19-FFB6-E500-0042-0BA55738C8D7}"/>
              </a:ext>
            </a:extLst>
          </p:cNvPr>
          <p:cNvSpPr txBox="1"/>
          <p:nvPr/>
        </p:nvSpPr>
        <p:spPr>
          <a:xfrm>
            <a:off x="7480007" y="3294630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F128FCA-88FC-9C63-C977-8C6EB904151B}"/>
              </a:ext>
            </a:extLst>
          </p:cNvPr>
          <p:cNvGrpSpPr/>
          <p:nvPr/>
        </p:nvGrpSpPr>
        <p:grpSpPr>
          <a:xfrm>
            <a:off x="10319905" y="1404599"/>
            <a:ext cx="1405772" cy="815608"/>
            <a:chOff x="3550481" y="2253199"/>
            <a:chExt cx="1405772" cy="8156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114E7D7-2EC2-2736-17E2-6D06162EE5AB}"/>
                </a:ext>
              </a:extLst>
            </p:cNvPr>
            <p:cNvSpPr txBox="1"/>
            <p:nvPr/>
          </p:nvSpPr>
          <p:spPr>
            <a:xfrm>
              <a:off x="3550481" y="2253199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B65D801-704D-D87D-8933-990A39B10CF0}"/>
                </a:ext>
              </a:extLst>
            </p:cNvPr>
            <p:cNvSpPr txBox="1"/>
            <p:nvPr/>
          </p:nvSpPr>
          <p:spPr>
            <a:xfrm>
              <a:off x="3904197" y="2253199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9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EDC6F9C-F3D2-BF25-3FA1-C609D5AE44F8}"/>
                </a:ext>
              </a:extLst>
            </p:cNvPr>
            <p:cNvSpPr txBox="1"/>
            <p:nvPr/>
          </p:nvSpPr>
          <p:spPr>
            <a:xfrm>
              <a:off x="4264558" y="2253199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427905D-233C-BA31-89D1-7CD947FD15FC}"/>
              </a:ext>
            </a:extLst>
          </p:cNvPr>
          <p:cNvGrpSpPr/>
          <p:nvPr/>
        </p:nvGrpSpPr>
        <p:grpSpPr>
          <a:xfrm>
            <a:off x="10354168" y="2346010"/>
            <a:ext cx="1377415" cy="822590"/>
            <a:chOff x="3362012" y="2239394"/>
            <a:chExt cx="1377415" cy="822590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2DF6C7B-29F3-2117-492D-1380C13FE77B}"/>
                </a:ext>
              </a:extLst>
            </p:cNvPr>
            <p:cNvSpPr txBox="1"/>
            <p:nvPr/>
          </p:nvSpPr>
          <p:spPr>
            <a:xfrm>
              <a:off x="3675841" y="2246376"/>
              <a:ext cx="667933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5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853E880-10D1-0422-151D-D55F165158FF}"/>
                </a:ext>
              </a:extLst>
            </p:cNvPr>
            <p:cNvSpPr txBox="1"/>
            <p:nvPr/>
          </p:nvSpPr>
          <p:spPr>
            <a:xfrm>
              <a:off x="4047732" y="2246376"/>
              <a:ext cx="69169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CC7C96-1F4E-662C-3C51-56D9B34A7A22}"/>
                </a:ext>
              </a:extLst>
            </p:cNvPr>
            <p:cNvSpPr txBox="1"/>
            <p:nvPr/>
          </p:nvSpPr>
          <p:spPr>
            <a:xfrm>
              <a:off x="3362012" y="2239394"/>
              <a:ext cx="667933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47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A880C258-2AC2-7EC3-6E6A-7B2F72CFE329}"/>
              </a:ext>
            </a:extLst>
          </p:cNvPr>
          <p:cNvSpPr txBox="1"/>
          <p:nvPr/>
        </p:nvSpPr>
        <p:spPr>
          <a:xfrm>
            <a:off x="10151196" y="1773013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–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6BF4711-D075-F451-ED4A-147B466411C6}"/>
              </a:ext>
            </a:extLst>
          </p:cNvPr>
          <p:cNvCxnSpPr>
            <a:cxnSpLocks/>
          </p:cNvCxnSpPr>
          <p:nvPr/>
        </p:nvCxnSpPr>
        <p:spPr>
          <a:xfrm>
            <a:off x="10166304" y="3076000"/>
            <a:ext cx="1325271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59375676-FAAE-C2E1-CDDA-2989824B4E1B}"/>
              </a:ext>
            </a:extLst>
          </p:cNvPr>
          <p:cNvSpPr txBox="1"/>
          <p:nvPr/>
        </p:nvSpPr>
        <p:spPr>
          <a:xfrm>
            <a:off x="11018903" y="3291893"/>
            <a:ext cx="6916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7E6707-FEE9-49E7-BDCB-477BBC4246FA}"/>
              </a:ext>
            </a:extLst>
          </p:cNvPr>
          <p:cNvSpPr txBox="1"/>
          <p:nvPr/>
        </p:nvSpPr>
        <p:spPr>
          <a:xfrm>
            <a:off x="10683023" y="3291893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A38A34-B51A-E286-7EFD-08A629B88071}"/>
              </a:ext>
            </a:extLst>
          </p:cNvPr>
          <p:cNvSpPr txBox="1"/>
          <p:nvPr/>
        </p:nvSpPr>
        <p:spPr>
          <a:xfrm>
            <a:off x="10298007" y="3298875"/>
            <a:ext cx="4746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700" b="1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92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82" grpId="0"/>
      <p:bldP spid="84" grpId="0"/>
      <p:bldP spid="85" grpId="0"/>
      <p:bldP spid="86" grpId="0"/>
      <p:bldP spid="93" grpId="0"/>
      <p:bldP spid="95" grpId="0"/>
      <p:bldP spid="96" grpId="0"/>
      <p:bldP spid="106" grpId="0"/>
      <p:bldP spid="108" grpId="0"/>
      <p:bldP spid="109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emium Vector | A dark stone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38"/>
            <a:ext cx="12161838" cy="71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690041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old Clip Art Download - Cartoon Treasure Chest Png Transparent Png - Full  Size Clipart (#173864) - Pin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19" y="2357059"/>
            <a:ext cx="4267076" cy="44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olden treasure in cave Royalty Free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63" b="77963" l="43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907"/>
            <a:ext cx="4683919" cy="59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4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23920" y="32099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50596"/>
              </p:ext>
            </p:extLst>
          </p:nvPr>
        </p:nvGraphicFramePr>
        <p:xfrm>
          <a:off x="844631" y="1636913"/>
          <a:ext cx="11101095" cy="27432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419598912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2568735384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7190266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hạng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hạng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46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94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</a:tbl>
          </a:graphicData>
        </a:graphic>
      </p:graphicFrame>
      <p:pic>
        <p:nvPicPr>
          <p:cNvPr id="28" name="5">
            <a:extLst>
              <a:ext uri="{FF2B5EF4-FFF2-40B4-BE49-F238E27FC236}">
                <a16:creationId xmlns:a16="http://schemas.microsoft.com/office/drawing/2014/main" id="{C9EA0586-68EB-3D93-B44D-D015D992F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1927" y="3490904"/>
            <a:ext cx="682578" cy="880705"/>
          </a:xfrm>
          <a:prstGeom prst="rect">
            <a:avLst/>
          </a:prstGeom>
        </p:spPr>
      </p:pic>
      <p:pic>
        <p:nvPicPr>
          <p:cNvPr id="32" name="4">
            <a:extLst>
              <a:ext uri="{FF2B5EF4-FFF2-40B4-BE49-F238E27FC236}">
                <a16:creationId xmlns:a16="http://schemas.microsoft.com/office/drawing/2014/main" id="{C7FE4686-DA01-8BDF-1541-A98C1C229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988" y="3471430"/>
            <a:ext cx="682578" cy="898727"/>
          </a:xfrm>
          <a:prstGeom prst="rect">
            <a:avLst/>
          </a:prstGeom>
        </p:spPr>
      </p:pic>
      <p:pic>
        <p:nvPicPr>
          <p:cNvPr id="34" name="3">
            <a:extLst>
              <a:ext uri="{FF2B5EF4-FFF2-40B4-BE49-F238E27FC236}">
                <a16:creationId xmlns:a16="http://schemas.microsoft.com/office/drawing/2014/main" id="{3AD61539-0810-82BF-8602-4E4362C42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960" y="3490904"/>
            <a:ext cx="682578" cy="873131"/>
          </a:xfrm>
          <a:prstGeom prst="rect">
            <a:avLst/>
          </a:prstGeom>
        </p:spPr>
      </p:pic>
      <p:pic>
        <p:nvPicPr>
          <p:cNvPr id="36" name="2">
            <a:extLst>
              <a:ext uri="{FF2B5EF4-FFF2-40B4-BE49-F238E27FC236}">
                <a16:creationId xmlns:a16="http://schemas.microsoft.com/office/drawing/2014/main" id="{237C3948-8F5F-97E0-BE23-B0E402344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307" y="3219085"/>
            <a:ext cx="1061871" cy="1298402"/>
          </a:xfrm>
          <a:prstGeom prst="rect">
            <a:avLst/>
          </a:prstGeom>
        </p:spPr>
      </p:pic>
      <p:pic>
        <p:nvPicPr>
          <p:cNvPr id="38" name="1">
            <a:extLst>
              <a:ext uri="{FF2B5EF4-FFF2-40B4-BE49-F238E27FC236}">
                <a16:creationId xmlns:a16="http://schemas.microsoft.com/office/drawing/2014/main" id="{16F5F2F3-9C19-B595-C8B3-9545E5E05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351" y="3137339"/>
            <a:ext cx="1713286" cy="13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easure Cave With Crystals. Concept, Art For Computer Game. Background  Image To Use Games, Apps, Banners, Graphics. Vector Cartoon Illustration  Royalty Free Cliparts, Vectors, And Stock Illustration. Image 11120622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reasure Chest Png - Treasure Box Animated With Transparent Background  Clipart - Full Size Clipart (#5412217) - Pin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2514600"/>
            <a:ext cx="3961345" cy="34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übsee adventure play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9" y="1032147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8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252216" y="55179"/>
            <a:ext cx="11815026" cy="3100507"/>
            <a:chOff x="842010" y="518160"/>
            <a:chExt cx="11815026" cy="31005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099522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Con trâu cân nặng 650 kg, con nghé cân nặng 150 kg. Hỏi:</a:t>
              </a:r>
            </a:p>
            <a:p>
              <a:pPr algn="just"/>
              <a:r>
                <a:rPr lang="en-US" sz="3500"/>
                <a:t>a) Con trâu và con nghé cân nặng tất cả bao nhiêu ki-lô-gam?</a:t>
              </a:r>
            </a:p>
            <a:p>
              <a:pPr algn="just"/>
              <a:r>
                <a:rPr lang="en-US" sz="3500"/>
                <a:t>b) Con trâu nặng hơn có nghé bao nhiêu ki-lô-gam?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66616" y="878139"/>
            <a:ext cx="5186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3AF874-9DC4-9E53-7021-B0EB0C0C7E97}"/>
              </a:ext>
            </a:extLst>
          </p:cNvPr>
          <p:cNvCxnSpPr>
            <a:cxnSpLocks/>
          </p:cNvCxnSpPr>
          <p:nvPr/>
        </p:nvCxnSpPr>
        <p:spPr>
          <a:xfrm>
            <a:off x="6631996" y="899685"/>
            <a:ext cx="5186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713154" y="1944939"/>
            <a:ext cx="103540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DE82B1-DA38-9176-BC55-039ADB5FD99E}"/>
              </a:ext>
            </a:extLst>
          </p:cNvPr>
          <p:cNvCxnSpPr>
            <a:cxnSpLocks/>
          </p:cNvCxnSpPr>
          <p:nvPr/>
        </p:nvCxnSpPr>
        <p:spPr>
          <a:xfrm>
            <a:off x="1135084" y="2459946"/>
            <a:ext cx="149775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C10535-D154-91CC-3DDE-26D4C10CA855}"/>
              </a:ext>
            </a:extLst>
          </p:cNvPr>
          <p:cNvCxnSpPr>
            <a:cxnSpLocks/>
          </p:cNvCxnSpPr>
          <p:nvPr/>
        </p:nvCxnSpPr>
        <p:spPr>
          <a:xfrm>
            <a:off x="1713154" y="3045853"/>
            <a:ext cx="955919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C2B5F46-9AC1-2BDC-09AD-37A5D5AC010E}"/>
              </a:ext>
            </a:extLst>
          </p:cNvPr>
          <p:cNvSpPr txBox="1"/>
          <p:nvPr/>
        </p:nvSpPr>
        <p:spPr>
          <a:xfrm>
            <a:off x="1051703" y="3507872"/>
            <a:ext cx="50292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u="sng">
                <a:solidFill>
                  <a:srgbClr val="002060"/>
                </a:solidFill>
              </a:rPr>
              <a:t>Tóm tắt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EF2D-FB64-3449-6187-65D6D5BA4B55}"/>
              </a:ext>
            </a:extLst>
          </p:cNvPr>
          <p:cNvSpPr txBox="1"/>
          <p:nvPr/>
        </p:nvSpPr>
        <p:spPr>
          <a:xfrm>
            <a:off x="1051703" y="4059896"/>
            <a:ext cx="50292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>
                <a:solidFill>
                  <a:srgbClr val="0070C0"/>
                </a:solidFill>
              </a:rPr>
              <a:t>Trâu nặng: 650 kg.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27A226-B020-D7C6-21A7-3FB8BFF593A1}"/>
              </a:ext>
            </a:extLst>
          </p:cNvPr>
          <p:cNvSpPr txBox="1"/>
          <p:nvPr/>
        </p:nvSpPr>
        <p:spPr>
          <a:xfrm>
            <a:off x="1051703" y="4611920"/>
            <a:ext cx="50292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>
                <a:solidFill>
                  <a:srgbClr val="0070C0"/>
                </a:solidFill>
              </a:rPr>
              <a:t>Nghé nặng: 150 kg.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0E4002-0D02-09F7-3072-201C8D5A2E21}"/>
              </a:ext>
            </a:extLst>
          </p:cNvPr>
          <p:cNvSpPr txBox="1"/>
          <p:nvPr/>
        </p:nvSpPr>
        <p:spPr>
          <a:xfrm>
            <a:off x="1051703" y="5163944"/>
            <a:ext cx="657418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>
                <a:solidFill>
                  <a:srgbClr val="0070C0"/>
                </a:solidFill>
              </a:rPr>
              <a:t>Trâu và nghé nặng: …. kg?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588B05-B78A-B159-27B3-8A3C0987E8E7}"/>
              </a:ext>
            </a:extLst>
          </p:cNvPr>
          <p:cNvSpPr txBox="1"/>
          <p:nvPr/>
        </p:nvSpPr>
        <p:spPr>
          <a:xfrm>
            <a:off x="1051703" y="5715968"/>
            <a:ext cx="657418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>
                <a:solidFill>
                  <a:srgbClr val="0070C0"/>
                </a:solidFill>
              </a:rPr>
              <a:t>Trâu nặng hơn nghé: …. kg?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00D1A-396C-B1CF-3284-435FBC88A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495" y="3836435"/>
            <a:ext cx="4160942" cy="260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16701"/>
              </p:ext>
            </p:extLst>
          </p:nvPr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2491B4-2F4E-7603-EC33-C69C06FDFB92}"/>
              </a:ext>
            </a:extLst>
          </p:cNvPr>
          <p:cNvGrpSpPr/>
          <p:nvPr/>
        </p:nvGrpSpPr>
        <p:grpSpPr>
          <a:xfrm>
            <a:off x="0" y="5092288"/>
            <a:ext cx="3933816" cy="1765712"/>
            <a:chOff x="2703442" y="3549028"/>
            <a:chExt cx="6855378" cy="315800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37B456F-D099-F1AD-2807-DAF29E8373FF}"/>
                </a:ext>
              </a:extLst>
            </p:cNvPr>
            <p:cNvSpPr/>
            <p:nvPr/>
          </p:nvSpPr>
          <p:spPr>
            <a:xfrm>
              <a:off x="2703442" y="3590891"/>
              <a:ext cx="6194212" cy="307427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D1E827-4C58-5F38-EBD8-5C7437C8E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3867" y="3549028"/>
              <a:ext cx="6754953" cy="315800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1777210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Ǉrâu và 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Ή≈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cân wặng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2672560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650 + 150 = 800 (kg)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68838-7FEE-3327-332D-D1DED55A1CA7}"/>
              </a:ext>
            </a:extLst>
          </p:cNvPr>
          <p:cNvSpPr txBox="1"/>
          <p:nvPr/>
        </p:nvSpPr>
        <p:spPr>
          <a:xfrm>
            <a:off x="1796260" y="324147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Ǉrâu wặng h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Ω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Ή≈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C26FD-D9B1-9D3B-6D3D-740E52DE09DB}"/>
              </a:ext>
            </a:extLst>
          </p:cNvPr>
          <p:cNvSpPr txBox="1"/>
          <p:nvPr/>
        </p:nvSpPr>
        <p:spPr>
          <a:xfrm>
            <a:off x="2672560" y="4173981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650 – 150 = 500 (kg)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520410" y="514172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a) 800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F82C5-2D5C-3AB8-A3B9-253FC24F0387}"/>
              </a:ext>
            </a:extLst>
          </p:cNvPr>
          <p:cNvSpPr txBox="1"/>
          <p:nvPr/>
        </p:nvSpPr>
        <p:spPr>
          <a:xfrm>
            <a:off x="6723873" y="6074231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b) 500 kg.</a:t>
            </a:r>
          </a:p>
        </p:txBody>
      </p:sp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1230" y="568707"/>
            <a:ext cx="11541062" cy="775966"/>
            <a:chOff x="294783" y="915918"/>
            <a:chExt cx="11541062" cy="775966"/>
          </a:xfrm>
        </p:grpSpPr>
        <p:grpSp>
          <p:nvGrpSpPr>
            <p:cNvPr id="3" name="Group 2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7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35200" y="9839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Ghép các từ ngữ để tạo 4 câu nêu đặc điểm.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77691" y="1905000"/>
          <a:ext cx="942762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Đôi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mắt của bé to tròn, đen láy.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Những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vì sao lấp lánh trong đêm.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Cầu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vồng rực rỡ sau cơn mưa.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Tóc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bà đã bạc.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68"/>
            <a:ext cx="12176919" cy="6868568"/>
          </a:xfrm>
          <a:prstGeom prst="rect">
            <a:avLst/>
          </a:prstGeom>
        </p:spPr>
      </p:pic>
      <p:pic>
        <p:nvPicPr>
          <p:cNvPr id="17" name="Picture 6" descr="Treasure Chest - - Treasure Box Animation | Full Size PNG Download |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89" y="4718545"/>
            <a:ext cx="1765749" cy="16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ame Design - Background Treasure Chest Transparent Cartoon Clipart - Large  Size Png Image - Pi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88" y="5324628"/>
            <a:ext cx="1394509" cy="12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artoon, Chest, Coins, Gold, Jewel, Treasure Png - 6152 - Transparent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4547498"/>
            <a:ext cx="2150645" cy="1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Jpg Transparent Library Piracy Coin Clip Art Transprent - Treasure  Cartoon PNG Image with No Background - PNGkey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9" y="5098278"/>
            <a:ext cx="1793404" cy="13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Pirate Find Some Diamond | Tynk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8" y="3551232"/>
            <a:ext cx="1293432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easure Chest Png - Treasure Box Animated With Transparent Background  Clipart - Full Size Clipart (#5412217) - Pin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65" y="3846978"/>
            <a:ext cx="2032796" cy="17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übsee adventure play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24" y="1032147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old Clip Art Download - Cartoon Treasure Chest Png Transparent Png - Full  Size Clipart (#173864) - Pin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97685"/>
            <a:ext cx="2408653" cy="25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olden treasure in cave Royalty Free Vector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963" b="77963" l="43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09" y="3768167"/>
            <a:ext cx="2818796" cy="42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6893644" y="369630"/>
            <a:ext cx="5080150" cy="2026285"/>
          </a:xfrm>
          <a:prstGeom prst="cloudCallout">
            <a:avLst>
              <a:gd name="adj1" fmla="val -45957"/>
              <a:gd name="adj2" fmla="val 6156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VN Vung Tau" pitchFamily="66" charset="0"/>
              </a:rPr>
              <a:t>Ta giàu rồi!!!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UVN Vung Tau" pitchFamily="66" charset="0"/>
              </a:rPr>
              <a:t>Cảm ơn các cháu nhé!</a:t>
            </a:r>
          </a:p>
        </p:txBody>
      </p:sp>
    </p:spTree>
    <p:extLst>
      <p:ext uri="{BB962C8B-B14F-4D97-AF65-F5344CB8AC3E}">
        <p14:creationId xmlns:p14="http://schemas.microsoft.com/office/powerpoint/2010/main" val="1184737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2: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PHÉP CỘNG, PHÉP TRỪ TRONG PHẠM VI 1 000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9</a:t>
            </a:r>
          </a:p>
        </p:txBody>
      </p:sp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" name="Picture 24" descr="Treasure Map Cartoon Png Transparent PNG - 1073x1223 - Free Download on  Nice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919" y="726405"/>
            <a:ext cx="6178536" cy="645195"/>
          </a:xfrm>
          <a:solidFill>
            <a:srgbClr val="FFFF66"/>
          </a:solidFill>
          <a:ln>
            <a:noFill/>
          </a:ln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sz="3200">
                <a:latin typeface="UVN Vung Tau" pitchFamily="66" charset="0"/>
              </a:rPr>
              <a:t>TRUY TÌM KHO BÁU CÙNG BÁC BA</a:t>
            </a:r>
          </a:p>
        </p:txBody>
      </p:sp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0668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8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Tính nhẩm.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4D5FD-6F7B-C00C-4027-5C8B10844D68}"/>
              </a:ext>
            </a:extLst>
          </p:cNvPr>
          <p:cNvSpPr txBox="1"/>
          <p:nvPr/>
        </p:nvSpPr>
        <p:spPr>
          <a:xfrm>
            <a:off x="843323" y="1400293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7A27-63A4-B8BC-F4A8-7BDB59918EDF}"/>
              </a:ext>
            </a:extLst>
          </p:cNvPr>
          <p:cNvSpPr txBox="1"/>
          <p:nvPr/>
        </p:nvSpPr>
        <p:spPr>
          <a:xfrm>
            <a:off x="1578541" y="1400293"/>
            <a:ext cx="33176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50 + 40 = </a:t>
            </a:r>
            <a:r>
              <a:rPr lang="en-US" sz="4000">
                <a:solidFill>
                  <a:srgbClr val="FF0000"/>
                </a:solidFill>
              </a:rPr>
              <a:t>90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90 – 50 = </a:t>
            </a:r>
            <a:r>
              <a:rPr lang="en-US" sz="4000">
                <a:solidFill>
                  <a:srgbClr val="FF0000"/>
                </a:solidFill>
              </a:rPr>
              <a:t>40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90 – 40 = </a:t>
            </a:r>
            <a:r>
              <a:rPr lang="en-US" sz="4000">
                <a:solidFill>
                  <a:srgbClr val="FF0000"/>
                </a:solidFill>
              </a:rPr>
              <a:t>50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ED6F65-357A-8599-5359-3778AF8EDB9C}"/>
              </a:ext>
            </a:extLst>
          </p:cNvPr>
          <p:cNvSpPr txBox="1"/>
          <p:nvPr/>
        </p:nvSpPr>
        <p:spPr>
          <a:xfrm>
            <a:off x="6343512" y="1347009"/>
            <a:ext cx="141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C449C-3E3C-F965-D055-8EBDCBB63C66}"/>
              </a:ext>
            </a:extLst>
          </p:cNvPr>
          <p:cNvSpPr txBox="1"/>
          <p:nvPr/>
        </p:nvSpPr>
        <p:spPr>
          <a:xfrm>
            <a:off x="7095684" y="1347009"/>
            <a:ext cx="42870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500 + 400 = </a:t>
            </a:r>
            <a:r>
              <a:rPr lang="en-US" sz="4000">
                <a:solidFill>
                  <a:srgbClr val="FF0000"/>
                </a:solidFill>
              </a:rPr>
              <a:t>900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900 – 500 = </a:t>
            </a:r>
            <a:r>
              <a:rPr lang="en-US" sz="4000">
                <a:solidFill>
                  <a:srgbClr val="FF0000"/>
                </a:solidFill>
              </a:rPr>
              <a:t>400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900 – 400 = </a:t>
            </a:r>
            <a:r>
              <a:rPr lang="en-US" sz="400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8BC39-9C0C-374E-BDC7-37058BBACBE2}"/>
              </a:ext>
            </a:extLst>
          </p:cNvPr>
          <p:cNvSpPr txBox="1"/>
          <p:nvPr/>
        </p:nvSpPr>
        <p:spPr>
          <a:xfrm>
            <a:off x="843323" y="4207184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47019-5FD2-B90A-5C41-232F74BFAE74}"/>
              </a:ext>
            </a:extLst>
          </p:cNvPr>
          <p:cNvSpPr txBox="1"/>
          <p:nvPr/>
        </p:nvSpPr>
        <p:spPr>
          <a:xfrm>
            <a:off x="1578541" y="4207184"/>
            <a:ext cx="41924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80 + 20 = </a:t>
            </a:r>
            <a:r>
              <a:rPr lang="en-US" sz="4000">
                <a:solidFill>
                  <a:srgbClr val="FF0000"/>
                </a:solidFill>
              </a:rPr>
              <a:t>100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100 – 80 = </a:t>
            </a:r>
            <a:r>
              <a:rPr lang="en-US" sz="4000">
                <a:solidFill>
                  <a:srgbClr val="FF0000"/>
                </a:solidFill>
              </a:rPr>
              <a:t>20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100 – 20 = </a:t>
            </a:r>
            <a:r>
              <a:rPr lang="en-US" sz="400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A29D2C-0465-5B76-5009-140FF7040099}"/>
              </a:ext>
            </a:extLst>
          </p:cNvPr>
          <p:cNvSpPr txBox="1"/>
          <p:nvPr/>
        </p:nvSpPr>
        <p:spPr>
          <a:xfrm>
            <a:off x="6296215" y="4153900"/>
            <a:ext cx="141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d)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C62C1-A505-D141-25D8-496A7C4F0E2E}"/>
              </a:ext>
            </a:extLst>
          </p:cNvPr>
          <p:cNvSpPr txBox="1"/>
          <p:nvPr/>
        </p:nvSpPr>
        <p:spPr>
          <a:xfrm>
            <a:off x="7095684" y="4153900"/>
            <a:ext cx="47819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300 + 700 = </a:t>
            </a:r>
            <a:r>
              <a:rPr lang="en-US" sz="4000">
                <a:solidFill>
                  <a:srgbClr val="FF0000"/>
                </a:solidFill>
              </a:rPr>
              <a:t>1 000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1 000 – 700 = </a:t>
            </a:r>
            <a:r>
              <a:rPr lang="en-US" sz="4000">
                <a:solidFill>
                  <a:srgbClr val="FF0000"/>
                </a:solidFill>
              </a:rPr>
              <a:t>300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/>
              <a:t>1 000 – 300 = </a:t>
            </a:r>
            <a:r>
              <a:rPr lang="en-US" sz="4000">
                <a:solidFill>
                  <a:srgbClr val="FF0000"/>
                </a:solidFill>
              </a:rPr>
              <a:t>700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15C8B-99E3-D547-114B-EE7BCAE94FCE}"/>
              </a:ext>
            </a:extLst>
          </p:cNvPr>
          <p:cNvSpPr/>
          <p:nvPr/>
        </p:nvSpPr>
        <p:spPr>
          <a:xfrm>
            <a:off x="3820292" y="1347009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6B17E4-5FE7-64E9-EE9F-272CACD12CDB}"/>
              </a:ext>
            </a:extLst>
          </p:cNvPr>
          <p:cNvSpPr/>
          <p:nvPr/>
        </p:nvSpPr>
        <p:spPr>
          <a:xfrm>
            <a:off x="3820291" y="222986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27BA8-98F7-E525-5EA8-DD335ABE52F3}"/>
              </a:ext>
            </a:extLst>
          </p:cNvPr>
          <p:cNvSpPr/>
          <p:nvPr/>
        </p:nvSpPr>
        <p:spPr>
          <a:xfrm>
            <a:off x="3820291" y="3076096"/>
            <a:ext cx="83127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52F38C-3BDB-F21F-4CEF-872CDB9EFF79}"/>
              </a:ext>
            </a:extLst>
          </p:cNvPr>
          <p:cNvSpPr/>
          <p:nvPr/>
        </p:nvSpPr>
        <p:spPr>
          <a:xfrm>
            <a:off x="9997656" y="1251049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5CCF9B-73B2-708A-258B-3370DD2E866E}"/>
              </a:ext>
            </a:extLst>
          </p:cNvPr>
          <p:cNvSpPr/>
          <p:nvPr/>
        </p:nvSpPr>
        <p:spPr>
          <a:xfrm>
            <a:off x="9997655" y="2133906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A235F4-D0F2-DF9C-E73E-28CC2E2C4720}"/>
              </a:ext>
            </a:extLst>
          </p:cNvPr>
          <p:cNvSpPr/>
          <p:nvPr/>
        </p:nvSpPr>
        <p:spPr>
          <a:xfrm>
            <a:off x="9997655" y="2980136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1539F8-83EB-0E11-D1D9-667A8DAF20B3}"/>
              </a:ext>
            </a:extLst>
          </p:cNvPr>
          <p:cNvSpPr/>
          <p:nvPr/>
        </p:nvSpPr>
        <p:spPr>
          <a:xfrm>
            <a:off x="3887967" y="4246229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4F346E-7E08-032C-4135-A1C1F4AD241A}"/>
              </a:ext>
            </a:extLst>
          </p:cNvPr>
          <p:cNvSpPr/>
          <p:nvPr/>
        </p:nvSpPr>
        <p:spPr>
          <a:xfrm>
            <a:off x="4187515" y="5129086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0D4F8-EA75-3C72-8E88-695F846762B1}"/>
              </a:ext>
            </a:extLst>
          </p:cNvPr>
          <p:cNvSpPr/>
          <p:nvPr/>
        </p:nvSpPr>
        <p:spPr>
          <a:xfrm>
            <a:off x="4187515" y="5975316"/>
            <a:ext cx="9144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19C4D5-32AD-CAE3-3F03-0399250101BE}"/>
              </a:ext>
            </a:extLst>
          </p:cNvPr>
          <p:cNvSpPr/>
          <p:nvPr/>
        </p:nvSpPr>
        <p:spPr>
          <a:xfrm>
            <a:off x="10044953" y="4110166"/>
            <a:ext cx="1290452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4B240F-8E51-4825-FCB8-5F4EE199AE53}"/>
              </a:ext>
            </a:extLst>
          </p:cNvPr>
          <p:cNvSpPr/>
          <p:nvPr/>
        </p:nvSpPr>
        <p:spPr>
          <a:xfrm>
            <a:off x="10344501" y="4993023"/>
            <a:ext cx="1290452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061450-64B5-44CB-6AF2-36B6CFC1B0DF}"/>
              </a:ext>
            </a:extLst>
          </p:cNvPr>
          <p:cNvSpPr/>
          <p:nvPr/>
        </p:nvSpPr>
        <p:spPr>
          <a:xfrm>
            <a:off x="10344501" y="5839253"/>
            <a:ext cx="1290452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660</Words>
  <Application>Microsoft Office PowerPoint</Application>
  <PresentationFormat>Custom</PresentationFormat>
  <Paragraphs>201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Itim</vt:lpstr>
      <vt:lpstr>Varela Round</vt:lpstr>
      <vt:lpstr>HP001 4 hàng</vt:lpstr>
      <vt:lpstr>Arial Rounded MT Bold</vt:lpstr>
      <vt:lpstr>HP001 5 hàng</vt:lpstr>
      <vt:lpstr>UVN Vung Tau</vt:lpstr>
      <vt:lpstr>SVN-Billo</vt:lpstr>
      <vt:lpstr>Arial-Rounded</vt:lpstr>
      <vt:lpstr>Arial</vt:lpstr>
      <vt:lpstr>Learning the Alphabet by Slidesgo</vt:lpstr>
      <vt:lpstr>Chuẩn bị</vt:lpstr>
      <vt:lpstr>PowerPoint Presentation</vt:lpstr>
      <vt:lpstr>TOÁN 3</vt:lpstr>
      <vt:lpstr>PowerPoint Presentation</vt:lpstr>
      <vt:lpstr>Chúc mừng các em đã khởi động xuất sắc!</vt:lpstr>
      <vt:lpstr>PowerPoint Presentation</vt:lpstr>
      <vt:lpstr>Trang 9</vt:lpstr>
      <vt:lpstr>TRUY TÌM KHO BÁU CÙNG BÁC 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CQC</cp:lastModifiedBy>
  <cp:revision>72</cp:revision>
  <dcterms:modified xsi:type="dcterms:W3CDTF">2024-04-07T13:40:07Z</dcterms:modified>
</cp:coreProperties>
</file>