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24"/>
  </p:notesMasterIdLst>
  <p:sldIdLst>
    <p:sldId id="323" r:id="rId2"/>
    <p:sldId id="339" r:id="rId3"/>
    <p:sldId id="256" r:id="rId4"/>
    <p:sldId id="338" r:id="rId5"/>
    <p:sldId id="347" r:id="rId6"/>
    <p:sldId id="335" r:id="rId7"/>
    <p:sldId id="319" r:id="rId8"/>
    <p:sldId id="320" r:id="rId9"/>
    <p:sldId id="322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24" r:id="rId18"/>
    <p:sldId id="316" r:id="rId19"/>
    <p:sldId id="327" r:id="rId20"/>
    <p:sldId id="329" r:id="rId21"/>
    <p:sldId id="330" r:id="rId22"/>
    <p:sldId id="336" r:id="rId23"/>
  </p:sldIdLst>
  <p:sldSz cx="12161838" cy="6858000"/>
  <p:notesSz cx="6858000" cy="9144000"/>
  <p:embeddedFontLst>
    <p:embeddedFont>
      <p:font typeface="HP001 4 hàng" panose="020B0604020202020204" charset="0"/>
      <p:regular r:id="rId25"/>
      <p:bold r:id="rId26"/>
    </p:embeddedFont>
    <p:embeddedFont>
      <p:font typeface="HP001 5 hàng" panose="020B0604020202020204" charset="0"/>
      <p:regular r:id="rId27"/>
      <p:bold r:id="rId28"/>
    </p:embeddedFont>
    <p:embeddedFont>
      <p:font typeface="Itim" panose="020B0604020202020204" charset="-34"/>
      <p:regular r:id="rId29"/>
    </p:embeddedFont>
    <p:embeddedFont>
      <p:font typeface="Varela Round" panose="00000500000000000000" pitchFamily="2" charset="-79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ền Diệu Trương" initials="HDT" lastIdx="1" clrIdx="0">
    <p:extLst>
      <p:ext uri="{19B8F6BF-5375-455C-9EA6-DF929625EA0E}">
        <p15:presenceInfo xmlns:p15="http://schemas.microsoft.com/office/powerpoint/2012/main" userId="e2bd5eb54bca750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BE89"/>
    <a:srgbClr val="EDC69D"/>
    <a:srgbClr val="F8C0D9"/>
    <a:srgbClr val="B7D8AD"/>
    <a:srgbClr val="C33C0A"/>
    <a:srgbClr val="BB855D"/>
    <a:srgbClr val="D13C0A"/>
    <a:srgbClr val="F4551C"/>
    <a:srgbClr val="F77E53"/>
    <a:srgbClr val="F99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8" autoAdjust="0"/>
    <p:restoredTop sz="83978" autoAdjust="0"/>
  </p:normalViewPr>
  <p:slideViewPr>
    <p:cSldViewPr snapToGrid="0">
      <p:cViewPr varScale="1">
        <p:scale>
          <a:sx n="57" d="100"/>
          <a:sy n="57" d="100"/>
        </p:scale>
        <p:origin x="1260" y="8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2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hộp quà hoặc hoạ tiết cơ-sao ở góc phải để quay về chọn họp quà tiếp theo</a:t>
            </a:r>
          </a:p>
        </p:txBody>
      </p:sp>
    </p:spTree>
    <p:extLst>
      <p:ext uri="{BB962C8B-B14F-4D97-AF65-F5344CB8AC3E}">
        <p14:creationId xmlns:p14="http://schemas.microsoft.com/office/powerpoint/2010/main" val="3862681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gợi ý HS móc và tính kết quả bằng bút chi</a:t>
            </a:r>
          </a:p>
        </p:txBody>
      </p:sp>
    </p:spTree>
    <p:extLst>
      <p:ext uri="{BB962C8B-B14F-4D97-AF65-F5344CB8AC3E}">
        <p14:creationId xmlns:p14="http://schemas.microsoft.com/office/powerpoint/2010/main" val="2918364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thấy mẹo cùng một số mà cộng 1 thì kq sẽ lớn hơn trừ 1</a:t>
            </a:r>
          </a:p>
          <a:p>
            <a:r>
              <a:rPr lang="en-US"/>
              <a:t>HS cũng có thể nhẩm ra kết quả rồi so sánh ạ</a:t>
            </a:r>
          </a:p>
        </p:txBody>
      </p:sp>
    </p:spTree>
    <p:extLst>
      <p:ext uri="{BB962C8B-B14F-4D97-AF65-F5344CB8AC3E}">
        <p14:creationId xmlns:p14="http://schemas.microsoft.com/office/powerpoint/2010/main" val="1692614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14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ràng</a:t>
            </a:r>
            <a:r>
              <a:rPr lang="en-US" dirty="0"/>
              <a:t>,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gần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…</a:t>
            </a:r>
          </a:p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 ô li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slide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ạ. </a:t>
            </a:r>
          </a:p>
        </p:txBody>
      </p:sp>
    </p:spTree>
    <p:extLst>
      <p:ext uri="{BB962C8B-B14F-4D97-AF65-F5344CB8AC3E}">
        <p14:creationId xmlns:p14="http://schemas.microsoft.com/office/powerpoint/2010/main" val="3637403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761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có thể viết vào bảng con </a:t>
            </a:r>
          </a:p>
        </p:txBody>
      </p:sp>
    </p:spTree>
    <p:extLst>
      <p:ext uri="{BB962C8B-B14F-4D97-AF65-F5344CB8AC3E}">
        <p14:creationId xmlns:p14="http://schemas.microsoft.com/office/powerpoint/2010/main" val="297077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vào quà để tới câu hỏi</a:t>
            </a:r>
          </a:p>
          <a:p>
            <a:r>
              <a:rPr lang="en-US"/>
              <a:t>Chơi xong, nhấp vào 2 quả bóng bay để tới bài học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4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slide" Target="slide11.xml"/><Relationship Id="rId18" Type="http://schemas.openxmlformats.org/officeDocument/2006/relationships/image" Target="../media/image31.png"/><Relationship Id="rId3" Type="http://schemas.openxmlformats.org/officeDocument/2006/relationships/image" Target="../media/image14.jpg"/><Relationship Id="rId7" Type="http://schemas.openxmlformats.org/officeDocument/2006/relationships/slide" Target="slide13.xml"/><Relationship Id="rId12" Type="http://schemas.openxmlformats.org/officeDocument/2006/relationships/image" Target="../media/image28.gif"/><Relationship Id="rId17" Type="http://schemas.openxmlformats.org/officeDocument/2006/relationships/slide" Target="slide17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11" Type="http://schemas.openxmlformats.org/officeDocument/2006/relationships/slide" Target="slide12.xml"/><Relationship Id="rId5" Type="http://schemas.openxmlformats.org/officeDocument/2006/relationships/slide" Target="slide14.xml"/><Relationship Id="rId15" Type="http://schemas.openxmlformats.org/officeDocument/2006/relationships/slide" Target="slide16.xml"/><Relationship Id="rId10" Type="http://schemas.openxmlformats.org/officeDocument/2006/relationships/image" Target="../media/image27.gif"/><Relationship Id="rId4" Type="http://schemas.openxmlformats.org/officeDocument/2006/relationships/image" Target="../media/image24.png"/><Relationship Id="rId9" Type="http://schemas.openxmlformats.org/officeDocument/2006/relationships/slide" Target="slide15.xml"/><Relationship Id="rId1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slide" Target="slide10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8.gif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slide" Target="slide10.xml"/><Relationship Id="rId10" Type="http://schemas.openxmlformats.org/officeDocument/2006/relationships/image" Target="../media/image35.png"/><Relationship Id="rId4" Type="http://schemas.openxmlformats.org/officeDocument/2006/relationships/image" Target="../media/image14.jp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jp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5.gif"/><Relationship Id="rId4" Type="http://schemas.openxmlformats.org/officeDocument/2006/relationships/slide" Target="slide10.xml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jp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7.gif"/><Relationship Id="rId4" Type="http://schemas.openxmlformats.org/officeDocument/2006/relationships/slide" Target="slide10.xml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slide" Target="slide10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53831"/>
              </p:ext>
            </p:extLst>
          </p:nvPr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38953" y="176701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9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4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804256" y="2708512"/>
            <a:ext cx="101469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Ôw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Ǉập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các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số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Α</a:t>
            </a:r>
            <a:r>
              <a:rPr lang="en-US" sz="4600" b="1" kern="1200" dirty="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Ğn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1 000 (Ǉ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 dirty="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Ğt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2)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3837018"/>
            <a:ext cx="2142283" cy="296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4347159"/>
            <a:ext cx="3298468" cy="244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961490" y="3591423"/>
            <a:ext cx="1513681" cy="8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256921"/>
            <a:ext cx="2027045" cy="165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4945598" y="3119698"/>
            <a:ext cx="774044" cy="221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3665301"/>
            <a:ext cx="3298468" cy="275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8113578" y="4915812"/>
            <a:ext cx="2946332" cy="29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674" y="5606829"/>
            <a:ext cx="1402686" cy="90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324654" y="4377031"/>
            <a:ext cx="844402" cy="26387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4632273"/>
            <a:ext cx="2630922" cy="263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2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49;p32">
            <a:extLst>
              <a:ext uri="{FF2B5EF4-FFF2-40B4-BE49-F238E27FC236}">
                <a16:creationId xmlns:a16="http://schemas.microsoft.com/office/drawing/2014/main" id="{052E5596-FC62-23BA-F483-63337FF941E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40004" cy="16861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987" y="106587"/>
            <a:ext cx="7151863" cy="763600"/>
          </a:xfrm>
        </p:spPr>
        <p:txBody>
          <a:bodyPr/>
          <a:lstStyle/>
          <a:p>
            <a:r>
              <a:rPr lang="en-US"/>
              <a:t>GAME CHỌN QUÀ</a:t>
            </a:r>
          </a:p>
        </p:txBody>
      </p:sp>
      <p:pic>
        <p:nvPicPr>
          <p:cNvPr id="4" name="4">
            <a:hlinkClick r:id="rId5" action="ppaction://hlinksldjump"/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5" y="4034523"/>
            <a:ext cx="3111075" cy="2333306"/>
          </a:xfrm>
          <a:prstGeom prst="rect">
            <a:avLst/>
          </a:prstGeom>
        </p:spPr>
      </p:pic>
      <p:pic>
        <p:nvPicPr>
          <p:cNvPr id="6" name="3">
            <a:hlinkClick r:id="rId7" action="ppaction://hlinksldjump"/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946" y="1631571"/>
            <a:ext cx="2234850" cy="2011365"/>
          </a:xfrm>
          <a:prstGeom prst="rect">
            <a:avLst/>
          </a:prstGeom>
        </p:spPr>
      </p:pic>
      <p:pic>
        <p:nvPicPr>
          <p:cNvPr id="8" name="5">
            <a:hlinkClick r:id="rId9" action="ppaction://hlinksldjump"/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27" y="4977041"/>
            <a:ext cx="859500" cy="1010772"/>
          </a:xfrm>
          <a:prstGeom prst="rect">
            <a:avLst/>
          </a:prstGeom>
        </p:spPr>
      </p:pic>
      <p:pic>
        <p:nvPicPr>
          <p:cNvPr id="10" name="2">
            <a:hlinkClick r:id="rId11" action="ppaction://hlinksldjump"/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513" y="1479950"/>
            <a:ext cx="2567100" cy="3099894"/>
          </a:xfrm>
          <a:prstGeom prst="rect">
            <a:avLst/>
          </a:prstGeom>
        </p:spPr>
      </p:pic>
      <p:pic>
        <p:nvPicPr>
          <p:cNvPr id="12" name="1">
            <a:hlinkClick r:id="rId13" action="ppaction://hlinksldjump"/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19" y="1521336"/>
            <a:ext cx="2121600" cy="2121600"/>
          </a:xfrm>
          <a:prstGeom prst="rect">
            <a:avLst/>
          </a:prstGeom>
        </p:spPr>
      </p:pic>
      <p:pic>
        <p:nvPicPr>
          <p:cNvPr id="1026" name="6" descr="🎁 Christmas Present - Royalty-Free GIF - Animated Sticker - Free PNG -  Animated Icon">
            <a:hlinkClick r:id="rId15" action="ppaction://hlinksldjump"/>
            <a:extLst>
              <a:ext uri="{FF2B5EF4-FFF2-40B4-BE49-F238E27FC236}">
                <a16:creationId xmlns:a16="http://schemas.microsoft.com/office/drawing/2014/main" id="{460FAFF4-66ED-F300-A2CE-B53D7AD4B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316" y="4220746"/>
            <a:ext cx="2011366" cy="201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17" action="ppaction://hlinksldjump"/>
            <a:extLst>
              <a:ext uri="{FF2B5EF4-FFF2-40B4-BE49-F238E27FC236}">
                <a16:creationId xmlns:a16="http://schemas.microsoft.com/office/drawing/2014/main" id="{DBCDBC5E-80B6-D321-39A7-5082E130F1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91473" y="4953137"/>
            <a:ext cx="904650" cy="182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2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59E73260-00A9-53AB-A212-59E3F13623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902" y="-342900"/>
            <a:ext cx="1356936" cy="1356936"/>
          </a:xfrm>
          <a:prstGeom prst="rect">
            <a:avLst/>
          </a:prstGeom>
        </p:spPr>
      </p:pic>
      <p:pic>
        <p:nvPicPr>
          <p:cNvPr id="6" name="Google Shape;244;p38">
            <a:hlinkClick r:id="rId5" action="ppaction://hlinksldjump"/>
            <a:extLst>
              <a:ext uri="{FF2B5EF4-FFF2-40B4-BE49-F238E27FC236}">
                <a16:creationId xmlns:a16="http://schemas.microsoft.com/office/drawing/2014/main" id="{C6F26EC1-8902-1051-D1AB-E707312AF1D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30051">
            <a:off x="8562965" y="292670"/>
            <a:ext cx="3759210" cy="16145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D09CE1-4A13-E63A-CEF1-6D743F999CA3}"/>
              </a:ext>
            </a:extLst>
          </p:cNvPr>
          <p:cNvSpPr txBox="1"/>
          <p:nvPr/>
        </p:nvSpPr>
        <p:spPr>
          <a:xfrm>
            <a:off x="1426648" y="1686923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C2D2F-6867-B3F4-F4AB-0311DC028F93}"/>
              </a:ext>
            </a:extLst>
          </p:cNvPr>
          <p:cNvSpPr txBox="1"/>
          <p:nvPr/>
        </p:nvSpPr>
        <p:spPr>
          <a:xfrm>
            <a:off x="3501699" y="3101176"/>
            <a:ext cx="6268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/>
              <a:t>505 	  </a:t>
            </a:r>
            <a:r>
              <a:rPr lang="en-US" sz="7200">
                <a:solidFill>
                  <a:srgbClr val="FF0000"/>
                </a:solidFill>
              </a:rPr>
              <a:t>&lt;</a:t>
            </a:r>
            <a:r>
              <a:rPr lang="en-US" sz="7200"/>
              <a:t>	550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7C83ABD-F061-4296-9AEB-FD5C2A77AF1E}"/>
              </a:ext>
            </a:extLst>
          </p:cNvPr>
          <p:cNvSpPr/>
          <p:nvPr/>
        </p:nvSpPr>
        <p:spPr>
          <a:xfrm>
            <a:off x="5684782" y="3178917"/>
            <a:ext cx="1106983" cy="104484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7BB781-DC01-905E-0D8C-75D516F0B95D}"/>
              </a:ext>
            </a:extLst>
          </p:cNvPr>
          <p:cNvGrpSpPr/>
          <p:nvPr/>
        </p:nvGrpSpPr>
        <p:grpSpPr>
          <a:xfrm>
            <a:off x="512248" y="530143"/>
            <a:ext cx="6650552" cy="914400"/>
            <a:chOff x="842010" y="518160"/>
            <a:chExt cx="6650552" cy="9144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41E6AF6-A4A5-63B0-24ED-CE5D494CD256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92E5454-0D61-E995-EBFF-911A27B4C5CD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972CF48-FC64-96DD-57A2-B7CC264E2F5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2C9D4A-3402-3564-7876-CA825AF0AD30}"/>
                </a:ext>
              </a:extLst>
            </p:cNvPr>
            <p:cNvSpPr txBox="1"/>
            <p:nvPr/>
          </p:nvSpPr>
          <p:spPr>
            <a:xfrm>
              <a:off x="1756410" y="694789"/>
              <a:ext cx="5736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&gt;, &lt;, = ?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EC8E8B9-77AC-B659-F158-CFB65F9669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387" y="4223763"/>
            <a:ext cx="1797675" cy="17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E0EFDDE1-7F6D-CE0A-5493-9E5372225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163" y="-665168"/>
            <a:ext cx="1535437" cy="1854112"/>
          </a:xfrm>
          <a:prstGeom prst="rect">
            <a:avLst/>
          </a:prstGeom>
        </p:spPr>
      </p:pic>
      <p:pic>
        <p:nvPicPr>
          <p:cNvPr id="8" name="Google Shape;244;p38">
            <a:hlinkClick r:id="rId4" action="ppaction://hlinksldjump"/>
            <a:extLst>
              <a:ext uri="{FF2B5EF4-FFF2-40B4-BE49-F238E27FC236}">
                <a16:creationId xmlns:a16="http://schemas.microsoft.com/office/drawing/2014/main" id="{BF2451E6-0C63-1624-E125-3174729FC0E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30051">
            <a:off x="8562965" y="292670"/>
            <a:ext cx="3759210" cy="16145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4EEFDA8-5F9D-2AB2-7F22-8F36F44C6C07}"/>
              </a:ext>
            </a:extLst>
          </p:cNvPr>
          <p:cNvGrpSpPr/>
          <p:nvPr/>
        </p:nvGrpSpPr>
        <p:grpSpPr>
          <a:xfrm>
            <a:off x="512248" y="530143"/>
            <a:ext cx="6650552" cy="914400"/>
            <a:chOff x="842010" y="518160"/>
            <a:chExt cx="6650552" cy="9144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C66CC25-6B67-A6DB-ECEF-0C44BBEC47CB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66DA29D-46C1-0751-9BB0-325ED2D79BED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A113013-0392-1F70-C01D-33365CF7DF60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6C70A66-F76C-63F0-7A76-1CEF3044C1CB}"/>
                </a:ext>
              </a:extLst>
            </p:cNvPr>
            <p:cNvSpPr txBox="1"/>
            <p:nvPr/>
          </p:nvSpPr>
          <p:spPr>
            <a:xfrm>
              <a:off x="1756410" y="694789"/>
              <a:ext cx="5736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&gt;, &lt;, = 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C225680-A3B2-A112-DEC4-8EB4B9355163}"/>
              </a:ext>
            </a:extLst>
          </p:cNvPr>
          <p:cNvSpPr txBox="1"/>
          <p:nvPr/>
        </p:nvSpPr>
        <p:spPr>
          <a:xfrm>
            <a:off x="1411180" y="1621172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F250E5-9EBC-E1F6-9F1E-F06000C1794A}"/>
              </a:ext>
            </a:extLst>
          </p:cNvPr>
          <p:cNvSpPr txBox="1"/>
          <p:nvPr/>
        </p:nvSpPr>
        <p:spPr>
          <a:xfrm>
            <a:off x="3796103" y="3105834"/>
            <a:ext cx="5698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/>
              <a:t>399 	  </a:t>
            </a:r>
            <a:r>
              <a:rPr lang="en-US" sz="7200">
                <a:solidFill>
                  <a:srgbClr val="FF0000"/>
                </a:solidFill>
              </a:rPr>
              <a:t>&lt;</a:t>
            </a:r>
            <a:r>
              <a:rPr lang="en-US" sz="7200"/>
              <a:t>   401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4BECFD6-C2FC-61D5-D050-66DBB5D331D8}"/>
              </a:ext>
            </a:extLst>
          </p:cNvPr>
          <p:cNvSpPr/>
          <p:nvPr/>
        </p:nvSpPr>
        <p:spPr>
          <a:xfrm>
            <a:off x="5837182" y="3183575"/>
            <a:ext cx="1106983" cy="104484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46AE49A-89B5-BF7B-CF1A-FF32075DF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387" y="4223763"/>
            <a:ext cx="1797675" cy="17885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3117241-51D6-8F74-9CA4-1678CBF8AF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6245" y="4342541"/>
            <a:ext cx="1797675" cy="17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0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E24DE6A0-19F8-46F8-936F-035337D8F6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984" y="-133350"/>
            <a:ext cx="1248854" cy="1123969"/>
          </a:xfrm>
          <a:prstGeom prst="rect">
            <a:avLst/>
          </a:prstGeom>
        </p:spPr>
      </p:pic>
      <p:pic>
        <p:nvPicPr>
          <p:cNvPr id="7" name="Google Shape;244;p38">
            <a:hlinkClick r:id="rId5" action="ppaction://hlinksldjump"/>
            <a:extLst>
              <a:ext uri="{FF2B5EF4-FFF2-40B4-BE49-F238E27FC236}">
                <a16:creationId xmlns:a16="http://schemas.microsoft.com/office/drawing/2014/main" id="{F91A8186-5F2F-C710-8754-58A75691F0E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30051">
            <a:off x="8562965" y="292670"/>
            <a:ext cx="3759210" cy="16145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6FB0CE7-B8ED-8F00-0B24-464CB5C17453}"/>
              </a:ext>
            </a:extLst>
          </p:cNvPr>
          <p:cNvGrpSpPr/>
          <p:nvPr/>
        </p:nvGrpSpPr>
        <p:grpSpPr>
          <a:xfrm>
            <a:off x="512248" y="530143"/>
            <a:ext cx="6650552" cy="914400"/>
            <a:chOff x="842010" y="518160"/>
            <a:chExt cx="6650552" cy="9144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46C886-EAC1-01C8-0648-67D5DB3D731A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659CB23-67AA-13AC-8DAF-38D61F281D83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7D13D6B-AE92-B67E-41F7-AC9569FC1934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DB5848-4810-492C-7AEB-0571581B8214}"/>
                </a:ext>
              </a:extLst>
            </p:cNvPr>
            <p:cNvSpPr txBox="1"/>
            <p:nvPr/>
          </p:nvSpPr>
          <p:spPr>
            <a:xfrm>
              <a:off x="1756410" y="694789"/>
              <a:ext cx="5736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&gt;, &lt;, = 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95E27D1-4AF2-3575-207F-991771BC431E}"/>
              </a:ext>
            </a:extLst>
          </p:cNvPr>
          <p:cNvSpPr txBox="1"/>
          <p:nvPr/>
        </p:nvSpPr>
        <p:spPr>
          <a:xfrm>
            <a:off x="1474200" y="1742873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70805E-A33D-1488-D6F5-8CBB6CA66847}"/>
              </a:ext>
            </a:extLst>
          </p:cNvPr>
          <p:cNvSpPr txBox="1"/>
          <p:nvPr/>
        </p:nvSpPr>
        <p:spPr>
          <a:xfrm>
            <a:off x="2836457" y="2937888"/>
            <a:ext cx="6894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/>
              <a:t>100 	  </a:t>
            </a:r>
            <a:r>
              <a:rPr lang="en-US" sz="7200">
                <a:solidFill>
                  <a:srgbClr val="FF0000"/>
                </a:solidFill>
              </a:rPr>
              <a:t>&gt;</a:t>
            </a:r>
            <a:r>
              <a:rPr lang="en-US" sz="7200"/>
              <a:t>  	90 + 9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85F2657-4F5D-F19A-AB58-369DE6CA3C2E}"/>
              </a:ext>
            </a:extLst>
          </p:cNvPr>
          <p:cNvSpPr/>
          <p:nvPr/>
        </p:nvSpPr>
        <p:spPr>
          <a:xfrm>
            <a:off x="4973936" y="3015629"/>
            <a:ext cx="1106983" cy="104484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765EFB4B-C055-75B1-817B-306CAB19234E}"/>
              </a:ext>
            </a:extLst>
          </p:cNvPr>
          <p:cNvSpPr/>
          <p:nvPr/>
        </p:nvSpPr>
        <p:spPr>
          <a:xfrm rot="5400000">
            <a:off x="7646250" y="3413188"/>
            <a:ext cx="604634" cy="1899208"/>
          </a:xfrm>
          <a:prstGeom prst="rightBrac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B4E1DC-5633-59DA-106A-3A0214AB12C9}"/>
              </a:ext>
            </a:extLst>
          </p:cNvPr>
          <p:cNvSpPr txBox="1"/>
          <p:nvPr/>
        </p:nvSpPr>
        <p:spPr>
          <a:xfrm>
            <a:off x="7408457" y="4742851"/>
            <a:ext cx="1640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bg1">
                    <a:lumMod val="50000"/>
                  </a:schemeClr>
                </a:solidFill>
              </a:rPr>
              <a:t>99</a:t>
            </a:r>
          </a:p>
        </p:txBody>
      </p:sp>
      <p:pic>
        <p:nvPicPr>
          <p:cNvPr id="5122" name="Picture 2" descr="Cartoon, character, childish, cute, eraser, pen, pencil icon - Download on  Iconfinder">
            <a:extLst>
              <a:ext uri="{FF2B5EF4-FFF2-40B4-BE49-F238E27FC236}">
                <a16:creationId xmlns:a16="http://schemas.microsoft.com/office/drawing/2014/main" id="{9A1393E6-3471-C529-C3F6-D86180D93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69" b="99219" l="5469" r="95508">
                        <a14:foregroundMark x1="14453" y1="87891" x2="10156" y2="89453"/>
                        <a14:foregroundMark x1="15234" y1="85547" x2="10938" y2="89844"/>
                        <a14:foregroundMark x1="8984" y1="91797" x2="10938" y2="90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520" y="3774815"/>
            <a:ext cx="1936071" cy="193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8695DBD-35D4-E3F9-26C3-71AFFE6AB0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317" y="3803732"/>
            <a:ext cx="22860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F62DA8C4-58ED-80F3-E505-168C322B88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99" y="-92544"/>
            <a:ext cx="2087439" cy="1565579"/>
          </a:xfrm>
          <a:prstGeom prst="rect">
            <a:avLst/>
          </a:prstGeom>
        </p:spPr>
      </p:pic>
      <p:pic>
        <p:nvPicPr>
          <p:cNvPr id="7" name="Google Shape;244;p38">
            <a:hlinkClick r:id="rId4" action="ppaction://hlinksldjump"/>
            <a:extLst>
              <a:ext uri="{FF2B5EF4-FFF2-40B4-BE49-F238E27FC236}">
                <a16:creationId xmlns:a16="http://schemas.microsoft.com/office/drawing/2014/main" id="{9705C9BF-6446-9B48-EA49-257D73F204E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30051">
            <a:off x="8562965" y="292670"/>
            <a:ext cx="3759210" cy="16145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02AAE86-D7FB-0DB1-B064-3410790F560B}"/>
              </a:ext>
            </a:extLst>
          </p:cNvPr>
          <p:cNvGrpSpPr/>
          <p:nvPr/>
        </p:nvGrpSpPr>
        <p:grpSpPr>
          <a:xfrm>
            <a:off x="512248" y="530143"/>
            <a:ext cx="6650552" cy="914400"/>
            <a:chOff x="842010" y="518160"/>
            <a:chExt cx="6650552" cy="9144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98350E0-0DD4-E271-9AD9-79581900E76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F7C73CB-F47A-798D-FE76-4FD1E6E4AE4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2CA48C1-D987-384F-2EC9-E2A91E7CDB78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10A104-CCA4-4A9D-7DE3-ABF88DA25CFF}"/>
                </a:ext>
              </a:extLst>
            </p:cNvPr>
            <p:cNvSpPr txBox="1"/>
            <p:nvPr/>
          </p:nvSpPr>
          <p:spPr>
            <a:xfrm>
              <a:off x="1756410" y="694789"/>
              <a:ext cx="5736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&gt;, &lt;, = 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58FAC3-9F18-74A6-A58B-14D96589C319}"/>
              </a:ext>
            </a:extLst>
          </p:cNvPr>
          <p:cNvSpPr txBox="1"/>
          <p:nvPr/>
        </p:nvSpPr>
        <p:spPr>
          <a:xfrm>
            <a:off x="1335208" y="1686923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CA965C-5843-6A0C-7806-B7706355405F}"/>
              </a:ext>
            </a:extLst>
          </p:cNvPr>
          <p:cNvSpPr txBox="1"/>
          <p:nvPr/>
        </p:nvSpPr>
        <p:spPr>
          <a:xfrm>
            <a:off x="1460814" y="2913975"/>
            <a:ext cx="10521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/>
              <a:t>400 + 70 + 5	</a:t>
            </a:r>
            <a:r>
              <a:rPr lang="en-US" sz="8000">
                <a:solidFill>
                  <a:srgbClr val="FF0000"/>
                </a:solidFill>
              </a:rPr>
              <a:t>=</a:t>
            </a:r>
            <a:r>
              <a:rPr lang="en-US" sz="8000"/>
              <a:t>   475	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EE75F2-C93A-53AB-E77B-D2A447C91802}"/>
              </a:ext>
            </a:extLst>
          </p:cNvPr>
          <p:cNvSpPr/>
          <p:nvPr/>
        </p:nvSpPr>
        <p:spPr>
          <a:xfrm>
            <a:off x="7681507" y="3053271"/>
            <a:ext cx="1106983" cy="104484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50A1AB04-F7BD-9320-751F-A2F22EE31104}"/>
              </a:ext>
            </a:extLst>
          </p:cNvPr>
          <p:cNvSpPr/>
          <p:nvPr/>
        </p:nvSpPr>
        <p:spPr>
          <a:xfrm rot="5400000">
            <a:off x="4464616" y="2104589"/>
            <a:ext cx="604634" cy="4591690"/>
          </a:xfrm>
          <a:prstGeom prst="rightBrac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814CC9-1A96-E80F-BA07-80882391E2D5}"/>
              </a:ext>
            </a:extLst>
          </p:cNvPr>
          <p:cNvSpPr txBox="1"/>
          <p:nvPr/>
        </p:nvSpPr>
        <p:spPr>
          <a:xfrm>
            <a:off x="4061682" y="4821391"/>
            <a:ext cx="3001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bg1">
                    <a:lumMod val="50000"/>
                  </a:schemeClr>
                </a:solidFill>
              </a:rPr>
              <a:t>475</a:t>
            </a:r>
          </a:p>
        </p:txBody>
      </p:sp>
      <p:pic>
        <p:nvPicPr>
          <p:cNvPr id="24" name="Picture 2" descr="Cartoon, character, childish, cute, eraser, pen, pencil icon - Download on  Iconfinder">
            <a:extLst>
              <a:ext uri="{FF2B5EF4-FFF2-40B4-BE49-F238E27FC236}">
                <a16:creationId xmlns:a16="http://schemas.microsoft.com/office/drawing/2014/main" id="{D1AFA67F-E15A-6232-F591-D1D0F016A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69" b="99219" l="5469" r="95508">
                        <a14:foregroundMark x1="14453" y1="87891" x2="10156" y2="89453"/>
                        <a14:foregroundMark x1="15234" y1="85547" x2="10938" y2="89844"/>
                        <a14:foregroundMark x1="8984" y1="91797" x2="10938" y2="90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710" y="4317881"/>
            <a:ext cx="1936071" cy="193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620706-4EAA-F338-F71D-B93D2EC1CB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903296" y="4364951"/>
            <a:ext cx="1214822" cy="331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9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398A7B9B-EA8E-80FF-8BF6-93ABEA7491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777" y="271691"/>
            <a:ext cx="859500" cy="1010772"/>
          </a:xfrm>
          <a:prstGeom prst="rect">
            <a:avLst/>
          </a:prstGeom>
        </p:spPr>
      </p:pic>
      <p:pic>
        <p:nvPicPr>
          <p:cNvPr id="6" name="Google Shape;244;p38">
            <a:hlinkClick r:id="rId4" action="ppaction://hlinksldjump"/>
            <a:extLst>
              <a:ext uri="{FF2B5EF4-FFF2-40B4-BE49-F238E27FC236}">
                <a16:creationId xmlns:a16="http://schemas.microsoft.com/office/drawing/2014/main" id="{A5D1760E-3DC8-9529-3730-F560CCE1C63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30051">
            <a:off x="8562965" y="292670"/>
            <a:ext cx="3759210" cy="16145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219AFE9-3A98-A080-5B2D-34AC0124A5BA}"/>
              </a:ext>
            </a:extLst>
          </p:cNvPr>
          <p:cNvGrpSpPr/>
          <p:nvPr/>
        </p:nvGrpSpPr>
        <p:grpSpPr>
          <a:xfrm>
            <a:off x="512248" y="530143"/>
            <a:ext cx="6650552" cy="914400"/>
            <a:chOff x="842010" y="518160"/>
            <a:chExt cx="6650552" cy="9144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378B0D8-0A26-7749-BDCC-EC6CE8B488F9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91B011E-827D-6202-067B-C61C609AB9AC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26D0585-410C-4458-366A-F30751C1D7F7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E1B2F5-4D98-3363-539A-B3CDCC087910}"/>
                </a:ext>
              </a:extLst>
            </p:cNvPr>
            <p:cNvSpPr txBox="1"/>
            <p:nvPr/>
          </p:nvSpPr>
          <p:spPr>
            <a:xfrm>
              <a:off x="1756410" y="694789"/>
              <a:ext cx="5736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&gt;, &lt;, = 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EB47651-3523-F666-C314-67EF8D6E2743}"/>
              </a:ext>
            </a:extLst>
          </p:cNvPr>
          <p:cNvSpPr txBox="1"/>
          <p:nvPr/>
        </p:nvSpPr>
        <p:spPr>
          <a:xfrm>
            <a:off x="1426648" y="2010088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A6BC7D-22DE-8BA1-4338-C109F732BFD5}"/>
              </a:ext>
            </a:extLst>
          </p:cNvPr>
          <p:cNvSpPr txBox="1"/>
          <p:nvPr/>
        </p:nvSpPr>
        <p:spPr>
          <a:xfrm>
            <a:off x="2078035" y="2970055"/>
            <a:ext cx="8794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/>
              <a:t>738 	 </a:t>
            </a:r>
            <a:r>
              <a:rPr lang="en-US" sz="7200">
                <a:solidFill>
                  <a:srgbClr val="FF0000"/>
                </a:solidFill>
              </a:rPr>
              <a:t>&gt;</a:t>
            </a:r>
            <a:r>
              <a:rPr lang="en-US" sz="7200"/>
              <a:t>  700 + 30 + 7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AC2AFC1B-0E3F-87FC-EDF1-1F95B86CDACE}"/>
              </a:ext>
            </a:extLst>
          </p:cNvPr>
          <p:cNvSpPr/>
          <p:nvPr/>
        </p:nvSpPr>
        <p:spPr>
          <a:xfrm rot="5400000">
            <a:off x="7741171" y="2464556"/>
            <a:ext cx="682377" cy="4002884"/>
          </a:xfrm>
          <a:prstGeom prst="rightBrac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D371C3-1B6E-E34D-5D7D-2722DA2AF7A0}"/>
              </a:ext>
            </a:extLst>
          </p:cNvPr>
          <p:cNvSpPr txBox="1"/>
          <p:nvPr/>
        </p:nvSpPr>
        <p:spPr>
          <a:xfrm>
            <a:off x="7258050" y="4807185"/>
            <a:ext cx="3055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bg1">
                    <a:lumMod val="50000"/>
                  </a:schemeClr>
                </a:solidFill>
              </a:rPr>
              <a:t>737</a:t>
            </a:r>
          </a:p>
        </p:txBody>
      </p:sp>
      <p:pic>
        <p:nvPicPr>
          <p:cNvPr id="22" name="Picture 2" descr="Cartoon, character, childish, cute, eraser, pen, pencil icon - Download on  Iconfinder">
            <a:extLst>
              <a:ext uri="{FF2B5EF4-FFF2-40B4-BE49-F238E27FC236}">
                <a16:creationId xmlns:a16="http://schemas.microsoft.com/office/drawing/2014/main" id="{44979DB8-76A9-C193-59B3-C0984E4F6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69" b="99219" l="5469" r="95508">
                        <a14:foregroundMark x1="14453" y1="87891" x2="10156" y2="89453"/>
                        <a14:foregroundMark x1="15234" y1="85547" x2="10938" y2="89844"/>
                        <a14:foregroundMark x1="8984" y1="91797" x2="10938" y2="90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643" y="3592072"/>
            <a:ext cx="1936071" cy="193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092ED9B-B0DD-3197-B4F8-AA110E6AEC33}"/>
              </a:ext>
            </a:extLst>
          </p:cNvPr>
          <p:cNvSpPr/>
          <p:nvPr/>
        </p:nvSpPr>
        <p:spPr>
          <a:xfrm>
            <a:off x="3945236" y="2970055"/>
            <a:ext cx="1106983" cy="104484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D95D150-A3F3-AD75-2B67-D7D11E6D89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688" y="4362655"/>
            <a:ext cx="1797675" cy="17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1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01CE6FB6-1EC8-151F-B967-8B2D505CEE9A}"/>
              </a:ext>
            </a:extLst>
          </p:cNvPr>
          <p:cNvSpPr/>
          <p:nvPr/>
        </p:nvSpPr>
        <p:spPr>
          <a:xfrm>
            <a:off x="8819336" y="3256558"/>
            <a:ext cx="1771650" cy="104484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9B37A5F-493D-7F0D-8CC5-2A29442FE408}"/>
              </a:ext>
            </a:extLst>
          </p:cNvPr>
          <p:cNvSpPr/>
          <p:nvPr/>
        </p:nvSpPr>
        <p:spPr>
          <a:xfrm>
            <a:off x="3371850" y="3256558"/>
            <a:ext cx="1771650" cy="104484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🎁 Christmas Present - Royalty-Free GIF - Animated Sticker - Free PNG -  Animated Icon">
            <a:hlinkClick r:id="rId5" action="ppaction://hlinksldjump"/>
            <a:extLst>
              <a:ext uri="{FF2B5EF4-FFF2-40B4-BE49-F238E27FC236}">
                <a16:creationId xmlns:a16="http://schemas.microsoft.com/office/drawing/2014/main" id="{53E282F2-E2AD-943A-629D-A3C1B544A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0"/>
            <a:ext cx="1646238" cy="16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244;p38">
            <a:hlinkClick r:id="rId5" action="ppaction://hlinksldjump"/>
            <a:extLst>
              <a:ext uri="{FF2B5EF4-FFF2-40B4-BE49-F238E27FC236}">
                <a16:creationId xmlns:a16="http://schemas.microsoft.com/office/drawing/2014/main" id="{51753B1B-C4DD-925C-9A90-3E010C8032C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30051">
            <a:off x="8562965" y="292670"/>
            <a:ext cx="3759210" cy="16145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E40C05C-8BB5-21FB-80BD-A2CF13CBC67D}"/>
              </a:ext>
            </a:extLst>
          </p:cNvPr>
          <p:cNvGrpSpPr/>
          <p:nvPr/>
        </p:nvGrpSpPr>
        <p:grpSpPr>
          <a:xfrm>
            <a:off x="512248" y="530143"/>
            <a:ext cx="6650552" cy="914400"/>
            <a:chOff x="842010" y="518160"/>
            <a:chExt cx="6650552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2B59C82-8ED0-61FC-E627-C43AAA7ABC16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8911CF5-6335-DE8A-0F3F-7ABD12C9A24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388D88-B7E8-E2A5-C4A7-27802CDBD38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3EB980-C581-10B9-59D4-6AC547C7D69C}"/>
                </a:ext>
              </a:extLst>
            </p:cNvPr>
            <p:cNvSpPr txBox="1"/>
            <p:nvPr/>
          </p:nvSpPr>
          <p:spPr>
            <a:xfrm>
              <a:off x="1756410" y="694789"/>
              <a:ext cx="5736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&gt;, &lt;, = 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F57F904-26D4-0EB3-4052-B3C580DCAC77}"/>
              </a:ext>
            </a:extLst>
          </p:cNvPr>
          <p:cNvSpPr txBox="1"/>
          <p:nvPr/>
        </p:nvSpPr>
        <p:spPr>
          <a:xfrm>
            <a:off x="1426648" y="1912017"/>
            <a:ext cx="767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87E67F-8EF7-5D45-84CA-63A8E3BC58FA}"/>
              </a:ext>
            </a:extLst>
          </p:cNvPr>
          <p:cNvSpPr txBox="1"/>
          <p:nvPr/>
        </p:nvSpPr>
        <p:spPr>
          <a:xfrm>
            <a:off x="1935275" y="3117262"/>
            <a:ext cx="9403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/>
              <a:t>50 + 1	 </a:t>
            </a:r>
            <a:r>
              <a:rPr lang="en-US" sz="8000">
                <a:solidFill>
                  <a:srgbClr val="FF0000"/>
                </a:solidFill>
              </a:rPr>
              <a:t>&gt;</a:t>
            </a:r>
            <a:r>
              <a:rPr lang="en-US" sz="8000"/>
              <a:t>  	50 – 1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BB1D9DB-B4CE-A0A1-A0F3-3A8EBF9BDC15}"/>
              </a:ext>
            </a:extLst>
          </p:cNvPr>
          <p:cNvSpPr/>
          <p:nvPr/>
        </p:nvSpPr>
        <p:spPr>
          <a:xfrm>
            <a:off x="5572083" y="3256558"/>
            <a:ext cx="1106983" cy="104484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29A461-7AC6-D97B-9EF4-F024E6BEAF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1441" y="4737182"/>
            <a:ext cx="22860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3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575310" y="251460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Số?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30B041E-39C4-24BE-34D3-ADBF338E615B}"/>
              </a:ext>
            </a:extLst>
          </p:cNvPr>
          <p:cNvSpPr txBox="1"/>
          <p:nvPr/>
        </p:nvSpPr>
        <p:spPr>
          <a:xfrm>
            <a:off x="1489710" y="1251049"/>
            <a:ext cx="882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791DEF6-4CB9-ED43-4EDE-C98681D3A7D4}"/>
              </a:ext>
            </a:extLst>
          </p:cNvPr>
          <p:cNvGrpSpPr/>
          <p:nvPr/>
        </p:nvGrpSpPr>
        <p:grpSpPr>
          <a:xfrm>
            <a:off x="1477010" y="2074009"/>
            <a:ext cx="10229850" cy="1070406"/>
            <a:chOff x="1477010" y="2074009"/>
            <a:chExt cx="10229850" cy="1070406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5C9084-F1E6-BE15-19BD-AECABA94F391}"/>
                </a:ext>
              </a:extLst>
            </p:cNvPr>
            <p:cNvSpPr/>
            <p:nvPr/>
          </p:nvSpPr>
          <p:spPr>
            <a:xfrm>
              <a:off x="1477010" y="2473411"/>
              <a:ext cx="10229850" cy="417182"/>
            </a:xfrm>
            <a:custGeom>
              <a:avLst/>
              <a:gdLst>
                <a:gd name="connsiteX0" fmla="*/ 0 w 10229850"/>
                <a:gd name="connsiteY0" fmla="*/ 211335 h 417182"/>
                <a:gd name="connsiteX1" fmla="*/ 1885950 w 10229850"/>
                <a:gd name="connsiteY1" fmla="*/ 77985 h 417182"/>
                <a:gd name="connsiteX2" fmla="*/ 4133850 w 10229850"/>
                <a:gd name="connsiteY2" fmla="*/ 1785 h 417182"/>
                <a:gd name="connsiteX3" fmla="*/ 6115050 w 10229850"/>
                <a:gd name="connsiteY3" fmla="*/ 58935 h 417182"/>
                <a:gd name="connsiteX4" fmla="*/ 9201150 w 10229850"/>
                <a:gd name="connsiteY4" fmla="*/ 401835 h 417182"/>
                <a:gd name="connsiteX5" fmla="*/ 10229850 w 10229850"/>
                <a:gd name="connsiteY5" fmla="*/ 325635 h 4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29850" h="417182">
                  <a:moveTo>
                    <a:pt x="0" y="211335"/>
                  </a:moveTo>
                  <a:cubicBezTo>
                    <a:pt x="598487" y="162122"/>
                    <a:pt x="1196975" y="112910"/>
                    <a:pt x="1885950" y="77985"/>
                  </a:cubicBezTo>
                  <a:cubicBezTo>
                    <a:pt x="2574925" y="43060"/>
                    <a:pt x="3429000" y="4960"/>
                    <a:pt x="4133850" y="1785"/>
                  </a:cubicBezTo>
                  <a:cubicBezTo>
                    <a:pt x="4838700" y="-1390"/>
                    <a:pt x="5270500" y="-7740"/>
                    <a:pt x="6115050" y="58935"/>
                  </a:cubicBezTo>
                  <a:cubicBezTo>
                    <a:pt x="6959600" y="125610"/>
                    <a:pt x="8515350" y="357385"/>
                    <a:pt x="9201150" y="401835"/>
                  </a:cubicBezTo>
                  <a:cubicBezTo>
                    <a:pt x="9886950" y="446285"/>
                    <a:pt x="10058400" y="385960"/>
                    <a:pt x="10229850" y="325635"/>
                  </a:cubicBezTo>
                </a:path>
              </a:pathLst>
            </a:cu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8D92C51-DC71-76B8-9544-A89904C0782C}"/>
                </a:ext>
              </a:extLst>
            </p:cNvPr>
            <p:cNvSpPr/>
            <p:nvPr/>
          </p:nvSpPr>
          <p:spPr>
            <a:xfrm>
              <a:off x="2146300" y="2255593"/>
              <a:ext cx="711200" cy="7112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387B7F0-802A-A6EA-47E8-EEF79D311826}"/>
                </a:ext>
              </a:extLst>
            </p:cNvPr>
            <p:cNvSpPr/>
            <p:nvPr/>
          </p:nvSpPr>
          <p:spPr>
            <a:xfrm>
              <a:off x="3022600" y="2179393"/>
              <a:ext cx="711200" cy="7112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EE8BEF0-855C-31AB-138B-4C9D459B194B}"/>
                </a:ext>
              </a:extLst>
            </p:cNvPr>
            <p:cNvSpPr/>
            <p:nvPr/>
          </p:nvSpPr>
          <p:spPr>
            <a:xfrm>
              <a:off x="3898900" y="2103193"/>
              <a:ext cx="711200" cy="71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326033E-D23C-AD8C-887B-ACD33184B04E}"/>
                </a:ext>
              </a:extLst>
            </p:cNvPr>
            <p:cNvSpPr/>
            <p:nvPr/>
          </p:nvSpPr>
          <p:spPr>
            <a:xfrm>
              <a:off x="4775200" y="2074009"/>
              <a:ext cx="711200" cy="71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78CFCCD-A5DA-A93E-A986-585014A7AC62}"/>
                </a:ext>
              </a:extLst>
            </p:cNvPr>
            <p:cNvSpPr/>
            <p:nvPr/>
          </p:nvSpPr>
          <p:spPr>
            <a:xfrm>
              <a:off x="5651500" y="2103193"/>
              <a:ext cx="711200" cy="71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4EDBE5E-BD73-352F-B011-46EF1A4B39D1}"/>
                </a:ext>
              </a:extLst>
            </p:cNvPr>
            <p:cNvSpPr/>
            <p:nvPr/>
          </p:nvSpPr>
          <p:spPr>
            <a:xfrm>
              <a:off x="6527800" y="2132377"/>
              <a:ext cx="711200" cy="7112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880C38D-A280-0A73-0F84-6F67D1BEFE59}"/>
                </a:ext>
              </a:extLst>
            </p:cNvPr>
            <p:cNvSpPr/>
            <p:nvPr/>
          </p:nvSpPr>
          <p:spPr>
            <a:xfrm>
              <a:off x="7404100" y="2132377"/>
              <a:ext cx="711200" cy="71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7DE09A5-78F7-7AE5-596A-A1C548EEB3BC}"/>
                </a:ext>
              </a:extLst>
            </p:cNvPr>
            <p:cNvSpPr/>
            <p:nvPr/>
          </p:nvSpPr>
          <p:spPr>
            <a:xfrm>
              <a:off x="8280400" y="2255593"/>
              <a:ext cx="711200" cy="71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4BEFA0C-B096-B41F-9BC0-D6AF3E461519}"/>
                </a:ext>
              </a:extLst>
            </p:cNvPr>
            <p:cNvSpPr/>
            <p:nvPr/>
          </p:nvSpPr>
          <p:spPr>
            <a:xfrm>
              <a:off x="9156700" y="2326402"/>
              <a:ext cx="711200" cy="71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65DA8DF-55FC-0198-484C-5466961B8C74}"/>
                </a:ext>
              </a:extLst>
            </p:cNvPr>
            <p:cNvSpPr/>
            <p:nvPr/>
          </p:nvSpPr>
          <p:spPr>
            <a:xfrm>
              <a:off x="10033000" y="2433215"/>
              <a:ext cx="711200" cy="7112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95D1DEC-30F7-DD5F-0CAA-733C55BF30F5}"/>
              </a:ext>
            </a:extLst>
          </p:cNvPr>
          <p:cNvSpPr txBox="1"/>
          <p:nvPr/>
        </p:nvSpPr>
        <p:spPr>
          <a:xfrm>
            <a:off x="1998630" y="2367373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310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10D334-E6D3-81AD-7A87-9AF7F668E041}"/>
              </a:ext>
            </a:extLst>
          </p:cNvPr>
          <p:cNvSpPr txBox="1"/>
          <p:nvPr/>
        </p:nvSpPr>
        <p:spPr>
          <a:xfrm>
            <a:off x="2882900" y="2281238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311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BC01C0-1822-BF17-5DD4-2D7A085D9AEC}"/>
              </a:ext>
            </a:extLst>
          </p:cNvPr>
          <p:cNvSpPr txBox="1"/>
          <p:nvPr/>
        </p:nvSpPr>
        <p:spPr>
          <a:xfrm>
            <a:off x="6388100" y="2242614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315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636A94-926D-0989-D032-0084437DCE67}"/>
              </a:ext>
            </a:extLst>
          </p:cNvPr>
          <p:cNvSpPr txBox="1"/>
          <p:nvPr/>
        </p:nvSpPr>
        <p:spPr>
          <a:xfrm>
            <a:off x="9886206" y="2575937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319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1A928B-FEBB-5FEE-B551-23805498C5AD}"/>
              </a:ext>
            </a:extLst>
          </p:cNvPr>
          <p:cNvGrpSpPr/>
          <p:nvPr/>
        </p:nvGrpSpPr>
        <p:grpSpPr>
          <a:xfrm>
            <a:off x="3854319" y="2097713"/>
            <a:ext cx="804041" cy="711200"/>
            <a:chOff x="3684313" y="3390424"/>
            <a:chExt cx="804041" cy="71120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179809D-3B78-9B87-8DEB-1DECE50218A0}"/>
                </a:ext>
              </a:extLst>
            </p:cNvPr>
            <p:cNvSpPr/>
            <p:nvPr/>
          </p:nvSpPr>
          <p:spPr>
            <a:xfrm>
              <a:off x="3730734" y="3390424"/>
              <a:ext cx="711200" cy="71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6B00F5B-DEE1-A6A1-90C6-D6CF01754D26}"/>
                </a:ext>
              </a:extLst>
            </p:cNvPr>
            <p:cNvSpPr txBox="1"/>
            <p:nvPr/>
          </p:nvSpPr>
          <p:spPr>
            <a:xfrm>
              <a:off x="3684313" y="3509688"/>
              <a:ext cx="804041" cy="461665"/>
            </a:xfrm>
            <a:prstGeom prst="rect">
              <a:avLst/>
            </a:prstGeom>
            <a:solidFill>
              <a:schemeClr val="bg1"/>
            </a:solidFill>
            <a:effectLst>
              <a:softEdge rad="635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FF0000"/>
                  </a:solidFill>
                </a:rPr>
                <a:t>312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562A473-6555-DD11-E3BF-8E4443E7947A}"/>
              </a:ext>
            </a:extLst>
          </p:cNvPr>
          <p:cNvGrpSpPr/>
          <p:nvPr/>
        </p:nvGrpSpPr>
        <p:grpSpPr>
          <a:xfrm>
            <a:off x="4734034" y="2087427"/>
            <a:ext cx="804041" cy="711200"/>
            <a:chOff x="3684313" y="3390424"/>
            <a:chExt cx="804041" cy="71120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0341541-9A27-4509-F9E2-D3A0E4BB4A4A}"/>
                </a:ext>
              </a:extLst>
            </p:cNvPr>
            <p:cNvSpPr/>
            <p:nvPr/>
          </p:nvSpPr>
          <p:spPr>
            <a:xfrm>
              <a:off x="3730734" y="3390424"/>
              <a:ext cx="711200" cy="71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AFA6CDA-47A0-4CDC-2E79-357D6D1A539B}"/>
                </a:ext>
              </a:extLst>
            </p:cNvPr>
            <p:cNvSpPr txBox="1"/>
            <p:nvPr/>
          </p:nvSpPr>
          <p:spPr>
            <a:xfrm>
              <a:off x="3684313" y="3509688"/>
              <a:ext cx="804041" cy="461665"/>
            </a:xfrm>
            <a:prstGeom prst="rect">
              <a:avLst/>
            </a:prstGeom>
            <a:solidFill>
              <a:schemeClr val="bg1"/>
            </a:solidFill>
            <a:effectLst>
              <a:softEdge rad="635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FF0000"/>
                  </a:solidFill>
                </a:rPr>
                <a:t>313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3436F12-7E06-FB7C-8B10-771BA17F8007}"/>
              </a:ext>
            </a:extLst>
          </p:cNvPr>
          <p:cNvGrpSpPr/>
          <p:nvPr/>
        </p:nvGrpSpPr>
        <p:grpSpPr>
          <a:xfrm>
            <a:off x="5612874" y="2097713"/>
            <a:ext cx="804041" cy="711200"/>
            <a:chOff x="3684313" y="3390424"/>
            <a:chExt cx="804041" cy="7112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6917AEE-B8F2-69FF-157F-7011CD59F3C0}"/>
                </a:ext>
              </a:extLst>
            </p:cNvPr>
            <p:cNvSpPr/>
            <p:nvPr/>
          </p:nvSpPr>
          <p:spPr>
            <a:xfrm>
              <a:off x="3730734" y="3390424"/>
              <a:ext cx="711200" cy="71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054211D-2CB7-E265-336F-FA9B09DF72DF}"/>
                </a:ext>
              </a:extLst>
            </p:cNvPr>
            <p:cNvSpPr txBox="1"/>
            <p:nvPr/>
          </p:nvSpPr>
          <p:spPr>
            <a:xfrm>
              <a:off x="3684313" y="3509688"/>
              <a:ext cx="804041" cy="461665"/>
            </a:xfrm>
            <a:prstGeom prst="rect">
              <a:avLst/>
            </a:prstGeom>
            <a:solidFill>
              <a:schemeClr val="bg1"/>
            </a:solidFill>
            <a:effectLst>
              <a:softEdge rad="635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FF0000"/>
                  </a:solidFill>
                </a:rPr>
                <a:t>314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F75D11-4160-594D-5434-C4527FED4A04}"/>
              </a:ext>
            </a:extLst>
          </p:cNvPr>
          <p:cNvGrpSpPr/>
          <p:nvPr/>
        </p:nvGrpSpPr>
        <p:grpSpPr>
          <a:xfrm>
            <a:off x="7357679" y="2123341"/>
            <a:ext cx="804041" cy="711200"/>
            <a:chOff x="3684313" y="3390424"/>
            <a:chExt cx="804041" cy="7112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638100A-836C-F3A0-A1B8-9071AED0D0B3}"/>
                </a:ext>
              </a:extLst>
            </p:cNvPr>
            <p:cNvSpPr/>
            <p:nvPr/>
          </p:nvSpPr>
          <p:spPr>
            <a:xfrm>
              <a:off x="3730734" y="3390424"/>
              <a:ext cx="711200" cy="71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CAB223B-BE1D-5FD9-1B45-74D0597CACDE}"/>
                </a:ext>
              </a:extLst>
            </p:cNvPr>
            <p:cNvSpPr txBox="1"/>
            <p:nvPr/>
          </p:nvSpPr>
          <p:spPr>
            <a:xfrm>
              <a:off x="3684313" y="3509688"/>
              <a:ext cx="804041" cy="461665"/>
            </a:xfrm>
            <a:prstGeom prst="rect">
              <a:avLst/>
            </a:prstGeom>
            <a:solidFill>
              <a:schemeClr val="bg1"/>
            </a:solidFill>
            <a:effectLst>
              <a:softEdge rad="635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FF0000"/>
                  </a:solidFill>
                </a:rPr>
                <a:t>316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8A1E2B1-7F13-26EF-ADEE-00CA90716942}"/>
              </a:ext>
            </a:extLst>
          </p:cNvPr>
          <p:cNvGrpSpPr/>
          <p:nvPr/>
        </p:nvGrpSpPr>
        <p:grpSpPr>
          <a:xfrm>
            <a:off x="8233979" y="2245331"/>
            <a:ext cx="804041" cy="711200"/>
            <a:chOff x="3684313" y="3390424"/>
            <a:chExt cx="804041" cy="7112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F605A42-E9B1-FD6C-5014-30611F08B04B}"/>
                </a:ext>
              </a:extLst>
            </p:cNvPr>
            <p:cNvSpPr/>
            <p:nvPr/>
          </p:nvSpPr>
          <p:spPr>
            <a:xfrm>
              <a:off x="3730734" y="3390424"/>
              <a:ext cx="711200" cy="71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D99BD36-AD77-11E3-55A7-5BDB0867A188}"/>
                </a:ext>
              </a:extLst>
            </p:cNvPr>
            <p:cNvSpPr txBox="1"/>
            <p:nvPr/>
          </p:nvSpPr>
          <p:spPr>
            <a:xfrm>
              <a:off x="3684313" y="3509688"/>
              <a:ext cx="804041" cy="461665"/>
            </a:xfrm>
            <a:prstGeom prst="rect">
              <a:avLst/>
            </a:prstGeom>
            <a:solidFill>
              <a:schemeClr val="bg1"/>
            </a:solidFill>
            <a:effectLst>
              <a:softEdge rad="635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FF0000"/>
                  </a:solidFill>
                </a:rPr>
                <a:t>317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CED9347-1901-56FB-77B9-C20522EC7B62}"/>
              </a:ext>
            </a:extLst>
          </p:cNvPr>
          <p:cNvGrpSpPr/>
          <p:nvPr/>
        </p:nvGrpSpPr>
        <p:grpSpPr>
          <a:xfrm>
            <a:off x="9110279" y="2332904"/>
            <a:ext cx="804041" cy="711200"/>
            <a:chOff x="3684313" y="3390424"/>
            <a:chExt cx="804041" cy="711200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8D6BBED-8ADB-4A34-6B1B-C53BBF983C05}"/>
                </a:ext>
              </a:extLst>
            </p:cNvPr>
            <p:cNvSpPr/>
            <p:nvPr/>
          </p:nvSpPr>
          <p:spPr>
            <a:xfrm>
              <a:off x="3730734" y="3390424"/>
              <a:ext cx="711200" cy="71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1786126-19FF-B722-9D16-204231A9F71F}"/>
                </a:ext>
              </a:extLst>
            </p:cNvPr>
            <p:cNvSpPr txBox="1"/>
            <p:nvPr/>
          </p:nvSpPr>
          <p:spPr>
            <a:xfrm>
              <a:off x="3684313" y="3509688"/>
              <a:ext cx="804041" cy="461665"/>
            </a:xfrm>
            <a:prstGeom prst="rect">
              <a:avLst/>
            </a:prstGeom>
            <a:solidFill>
              <a:schemeClr val="bg1"/>
            </a:solidFill>
            <a:effectLst>
              <a:softEdge rad="635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FF0000"/>
                  </a:solidFill>
                </a:rPr>
                <a:t>318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829DFF33-120C-4EF8-72A1-675382882C22}"/>
              </a:ext>
            </a:extLst>
          </p:cNvPr>
          <p:cNvSpPr txBox="1"/>
          <p:nvPr/>
        </p:nvSpPr>
        <p:spPr>
          <a:xfrm>
            <a:off x="1398270" y="3739899"/>
            <a:ext cx="1266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D9266E-6AF0-7E67-C218-68EA0324690E}"/>
              </a:ext>
            </a:extLst>
          </p:cNvPr>
          <p:cNvGrpSpPr/>
          <p:nvPr/>
        </p:nvGrpSpPr>
        <p:grpSpPr>
          <a:xfrm>
            <a:off x="695037" y="4763150"/>
            <a:ext cx="11159427" cy="792369"/>
            <a:chOff x="1132897" y="4824618"/>
            <a:chExt cx="11159427" cy="79236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7E4A998-8AA2-3E76-D1A0-F9239EB2DB95}"/>
                </a:ext>
              </a:extLst>
            </p:cNvPr>
            <p:cNvGrpSpPr/>
            <p:nvPr/>
          </p:nvGrpSpPr>
          <p:grpSpPr>
            <a:xfrm>
              <a:off x="1132897" y="4824621"/>
              <a:ext cx="988318" cy="792366"/>
              <a:chOff x="1092996" y="4676733"/>
              <a:chExt cx="1140530" cy="9144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1FCC5B2-B77D-3F2D-6D19-BF3DA15F01FE}"/>
                  </a:ext>
                </a:extLst>
              </p:cNvPr>
              <p:cNvSpPr/>
              <p:nvPr/>
            </p:nvSpPr>
            <p:spPr>
              <a:xfrm rot="2630003">
                <a:off x="1221754" y="4676733"/>
                <a:ext cx="91440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8D3910F-6284-BBF7-3FA9-8B0B8924BDEE}"/>
                  </a:ext>
                </a:extLst>
              </p:cNvPr>
              <p:cNvSpPr txBox="1"/>
              <p:nvPr/>
            </p:nvSpPr>
            <p:spPr>
              <a:xfrm>
                <a:off x="1092996" y="4859237"/>
                <a:ext cx="1140530" cy="532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/>
                  <a:t>1 000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2312970-F494-CF2E-646D-313B4688AAD7}"/>
                </a:ext>
              </a:extLst>
            </p:cNvPr>
            <p:cNvGrpSpPr/>
            <p:nvPr/>
          </p:nvGrpSpPr>
          <p:grpSpPr>
            <a:xfrm>
              <a:off x="2339902" y="4824618"/>
              <a:ext cx="9952422" cy="792368"/>
              <a:chOff x="1159891" y="4692926"/>
              <a:chExt cx="11485215" cy="914403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39CE767-F166-5988-1131-E31AFDE8EEDD}"/>
                  </a:ext>
                </a:extLst>
              </p:cNvPr>
              <p:cNvSpPr/>
              <p:nvPr/>
            </p:nvSpPr>
            <p:spPr>
              <a:xfrm rot="2630003">
                <a:off x="1221754" y="4692928"/>
                <a:ext cx="914400" cy="91440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7F829AA-9D66-2AE4-1EAD-126E9C6BC664}"/>
                  </a:ext>
                </a:extLst>
              </p:cNvPr>
              <p:cNvSpPr/>
              <p:nvPr/>
            </p:nvSpPr>
            <p:spPr>
              <a:xfrm rot="2630003">
                <a:off x="2536436" y="4692928"/>
                <a:ext cx="914400" cy="9144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B6ACB0C-1559-9450-6D57-21272646C092}"/>
                  </a:ext>
                </a:extLst>
              </p:cNvPr>
              <p:cNvSpPr txBox="1"/>
              <p:nvPr/>
            </p:nvSpPr>
            <p:spPr>
              <a:xfrm>
                <a:off x="1159891" y="4897639"/>
                <a:ext cx="990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/>
                  <a:t>999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D83556E-FD3D-511D-6EB3-659D956D4DDD}"/>
                  </a:ext>
                </a:extLst>
              </p:cNvPr>
              <p:cNvSpPr txBox="1"/>
              <p:nvPr/>
            </p:nvSpPr>
            <p:spPr>
              <a:xfrm>
                <a:off x="2498335" y="4947123"/>
                <a:ext cx="990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/>
                  <a:t>?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1F3FDA1-7F5F-CEC7-2199-25CE1C981FC9}"/>
                  </a:ext>
                </a:extLst>
              </p:cNvPr>
              <p:cNvSpPr/>
              <p:nvPr/>
            </p:nvSpPr>
            <p:spPr>
              <a:xfrm rot="2630003">
                <a:off x="3856068" y="4692928"/>
                <a:ext cx="914400" cy="9144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D94F08A-A603-FE78-545C-C2DA5D3C9D79}"/>
                  </a:ext>
                </a:extLst>
              </p:cNvPr>
              <p:cNvSpPr txBox="1"/>
              <p:nvPr/>
            </p:nvSpPr>
            <p:spPr>
              <a:xfrm>
                <a:off x="3817968" y="4917585"/>
                <a:ext cx="990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/>
                  <a:t>?</a:t>
                </a: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3BC63F1-C392-9792-7438-8C21BBEDCEF6}"/>
                  </a:ext>
                </a:extLst>
              </p:cNvPr>
              <p:cNvSpPr/>
              <p:nvPr/>
            </p:nvSpPr>
            <p:spPr>
              <a:xfrm rot="2630003">
                <a:off x="5166544" y="4692928"/>
                <a:ext cx="914400" cy="9144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115372C-2C2A-D901-1C28-A5660788AFDB}"/>
                  </a:ext>
                </a:extLst>
              </p:cNvPr>
              <p:cNvSpPr txBox="1"/>
              <p:nvPr/>
            </p:nvSpPr>
            <p:spPr>
              <a:xfrm>
                <a:off x="5133023" y="4876021"/>
                <a:ext cx="990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/>
                  <a:t>?</a:t>
                </a: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A9BE93B-AA55-3F00-CD99-D95A55373F97}"/>
                  </a:ext>
                </a:extLst>
              </p:cNvPr>
              <p:cNvSpPr/>
              <p:nvPr/>
            </p:nvSpPr>
            <p:spPr>
              <a:xfrm rot="2630003">
                <a:off x="6459434" y="4692927"/>
                <a:ext cx="91440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9633FE2-73A4-94DF-8804-7C9E30F499DE}"/>
                  </a:ext>
                </a:extLst>
              </p:cNvPr>
              <p:cNvSpPr txBox="1"/>
              <p:nvPr/>
            </p:nvSpPr>
            <p:spPr>
              <a:xfrm>
                <a:off x="6406102" y="4876021"/>
                <a:ext cx="990600" cy="532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/>
                  <a:t>995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7932C566-D6AC-F61B-46E7-487BD62C959B}"/>
                  </a:ext>
                </a:extLst>
              </p:cNvPr>
              <p:cNvSpPr/>
              <p:nvPr/>
            </p:nvSpPr>
            <p:spPr>
              <a:xfrm rot="2630003">
                <a:off x="11692607" y="4692927"/>
                <a:ext cx="91440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0CCEE12F-B747-9F0D-47DA-12074FAD8555}"/>
                  </a:ext>
                </a:extLst>
              </p:cNvPr>
              <p:cNvSpPr/>
              <p:nvPr/>
            </p:nvSpPr>
            <p:spPr>
              <a:xfrm rot="2630003">
                <a:off x="7756389" y="4692926"/>
                <a:ext cx="914400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4AF1085-CBFC-1B34-4D2E-10D975562BBC}"/>
                  </a:ext>
                </a:extLst>
              </p:cNvPr>
              <p:cNvSpPr/>
              <p:nvPr/>
            </p:nvSpPr>
            <p:spPr>
              <a:xfrm rot="2630003">
                <a:off x="9076021" y="4692928"/>
                <a:ext cx="914400" cy="9144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13CC3B4-B961-95EC-C208-70F16ABC56BE}"/>
                  </a:ext>
                </a:extLst>
              </p:cNvPr>
              <p:cNvSpPr/>
              <p:nvPr/>
            </p:nvSpPr>
            <p:spPr>
              <a:xfrm rot="2630003">
                <a:off x="10386496" y="4692927"/>
                <a:ext cx="914400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0189DCF3-90AD-1DA0-7BEC-E8CB92CC9059}"/>
                  </a:ext>
                </a:extLst>
              </p:cNvPr>
              <p:cNvSpPr txBox="1"/>
              <p:nvPr/>
            </p:nvSpPr>
            <p:spPr>
              <a:xfrm>
                <a:off x="7693705" y="4876020"/>
                <a:ext cx="990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/>
                  <a:t>?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D9A10A9-242D-9723-B331-544E045631DE}"/>
                  </a:ext>
                </a:extLst>
              </p:cNvPr>
              <p:cNvSpPr txBox="1"/>
              <p:nvPr/>
            </p:nvSpPr>
            <p:spPr>
              <a:xfrm>
                <a:off x="10313730" y="4876021"/>
                <a:ext cx="990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/>
                  <a:t>?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B929DCDD-0BEA-E762-9690-C2D0673EFAEF}"/>
                  </a:ext>
                </a:extLst>
              </p:cNvPr>
              <p:cNvSpPr txBox="1"/>
              <p:nvPr/>
            </p:nvSpPr>
            <p:spPr>
              <a:xfrm>
                <a:off x="11654506" y="4846482"/>
                <a:ext cx="990600" cy="532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/>
                  <a:t>991</a:t>
                </a:r>
              </a:p>
            </p:txBody>
          </p: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4AC5DA5D-8857-E2B7-F8B4-7A076C247750}"/>
              </a:ext>
            </a:extLst>
          </p:cNvPr>
          <p:cNvSpPr txBox="1"/>
          <p:nvPr/>
        </p:nvSpPr>
        <p:spPr>
          <a:xfrm>
            <a:off x="8727501" y="4940542"/>
            <a:ext cx="858397" cy="400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A019F70-59E4-9A4A-1AD9-D57AB4E09DC3}"/>
              </a:ext>
            </a:extLst>
          </p:cNvPr>
          <p:cNvSpPr txBox="1"/>
          <p:nvPr/>
        </p:nvSpPr>
        <p:spPr>
          <a:xfrm>
            <a:off x="3044470" y="4957826"/>
            <a:ext cx="85839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998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6B5044-6591-A604-9DA9-D5905256096F}"/>
              </a:ext>
            </a:extLst>
          </p:cNvPr>
          <p:cNvSpPr txBox="1"/>
          <p:nvPr/>
        </p:nvSpPr>
        <p:spPr>
          <a:xfrm>
            <a:off x="4221283" y="4952615"/>
            <a:ext cx="85839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997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501EDF9-4699-CF53-FEB7-2D3BDCB2A4AD}"/>
              </a:ext>
            </a:extLst>
          </p:cNvPr>
          <p:cNvSpPr txBox="1"/>
          <p:nvPr/>
        </p:nvSpPr>
        <p:spPr>
          <a:xfrm>
            <a:off x="5350798" y="4915872"/>
            <a:ext cx="85839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996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CA91F84-B5B4-5238-5485-39C431474FA9}"/>
              </a:ext>
            </a:extLst>
          </p:cNvPr>
          <p:cNvSpPr txBox="1"/>
          <p:nvPr/>
        </p:nvSpPr>
        <p:spPr>
          <a:xfrm>
            <a:off x="7568447" y="4927842"/>
            <a:ext cx="85839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994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E206BB4-D799-3FA2-C92C-1B76DD3F8EBF}"/>
              </a:ext>
            </a:extLst>
          </p:cNvPr>
          <p:cNvSpPr txBox="1"/>
          <p:nvPr/>
        </p:nvSpPr>
        <p:spPr>
          <a:xfrm>
            <a:off x="8742739" y="4946477"/>
            <a:ext cx="85839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993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1C988D8-8EAD-4431-781A-F8C04CF99C06}"/>
              </a:ext>
            </a:extLst>
          </p:cNvPr>
          <p:cNvSpPr txBox="1"/>
          <p:nvPr/>
        </p:nvSpPr>
        <p:spPr>
          <a:xfrm>
            <a:off x="9869733" y="4920880"/>
            <a:ext cx="85839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992</a:t>
            </a:r>
          </a:p>
        </p:txBody>
      </p:sp>
    </p:spTree>
    <p:extLst>
      <p:ext uri="{BB962C8B-B14F-4D97-AF65-F5344CB8AC3E}">
        <p14:creationId xmlns:p14="http://schemas.microsoft.com/office/powerpoint/2010/main" val="367886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513561" y="368294"/>
            <a:ext cx="12193446" cy="914400"/>
            <a:chOff x="842010" y="518160"/>
            <a:chExt cx="12193446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756410" y="694789"/>
              <a:ext cx="112790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Sắp xếp các số 531, 513, 315, 351 theo thứ tự: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DA3B634-500F-90C9-5A41-D36DCF76D8E1}"/>
              </a:ext>
            </a:extLst>
          </p:cNvPr>
          <p:cNvSpPr txBox="1"/>
          <p:nvPr/>
        </p:nvSpPr>
        <p:spPr>
          <a:xfrm>
            <a:off x="1427961" y="1367883"/>
            <a:ext cx="11279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a) Từ bé đến lớn.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0B8D5E-8FAD-09D4-9C81-45669FBA2E54}"/>
              </a:ext>
            </a:extLst>
          </p:cNvPr>
          <p:cNvSpPr txBox="1"/>
          <p:nvPr/>
        </p:nvSpPr>
        <p:spPr>
          <a:xfrm>
            <a:off x="1427961" y="3105834"/>
            <a:ext cx="11279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a) Từ lớn đến bé.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232E99-2D0D-B8E9-F719-89EAAEECEF9C}"/>
              </a:ext>
            </a:extLst>
          </p:cNvPr>
          <p:cNvSpPr txBox="1"/>
          <p:nvPr/>
        </p:nvSpPr>
        <p:spPr>
          <a:xfrm>
            <a:off x="1427961" y="2223682"/>
            <a:ext cx="11279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315, 351, 513, 531.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CB69BC-9D70-1B5E-4A43-22E656A75B14}"/>
              </a:ext>
            </a:extLst>
          </p:cNvPr>
          <p:cNvSpPr txBox="1"/>
          <p:nvPr/>
        </p:nvSpPr>
        <p:spPr>
          <a:xfrm>
            <a:off x="1427961" y="4008957"/>
            <a:ext cx="11279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531, 513, 351, 315.</a:t>
            </a:r>
          </a:p>
        </p:txBody>
      </p:sp>
    </p:spTree>
    <p:extLst>
      <p:ext uri="{BB962C8B-B14F-4D97-AF65-F5344CB8AC3E}">
        <p14:creationId xmlns:p14="http://schemas.microsoft.com/office/powerpoint/2010/main" val="17105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C6811-254B-EB7A-D37B-C4E67B4FB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19" y="6309766"/>
            <a:ext cx="7151863" cy="761711"/>
          </a:xfrm>
        </p:spPr>
        <p:txBody>
          <a:bodyPr/>
          <a:lstStyle/>
          <a:p>
            <a:r>
              <a:rPr lang="en-US" sz="2128">
                <a:solidFill>
                  <a:srgbClr val="CFA98D"/>
                </a:solidFill>
              </a:rPr>
              <a:t>Kho Giáo án ppt Phan Linh_0916.604.268</a:t>
            </a:r>
          </a:p>
        </p:txBody>
      </p:sp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225FF2CF-78F2-97F2-7EE4-4A2CEE9C61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716169"/>
              </p:ext>
            </p:extLst>
          </p:nvPr>
        </p:nvGraphicFramePr>
        <p:xfrm>
          <a:off x="-100425" y="0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6449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1381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17609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364B726-B018-D24D-91C2-25AE2F9E6343}"/>
              </a:ext>
            </a:extLst>
          </p:cNvPr>
          <p:cNvSpPr txBox="1"/>
          <p:nvPr/>
        </p:nvSpPr>
        <p:spPr>
          <a:xfrm>
            <a:off x="1708913" y="405932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9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74968-AD82-5469-F189-B043DF8055A8}"/>
              </a:ext>
            </a:extLst>
          </p:cNvPr>
          <p:cNvSpPr txBox="1"/>
          <p:nvPr/>
        </p:nvSpPr>
        <p:spPr>
          <a:xfrm>
            <a:off x="985927" y="1390795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FC4AE3-96A7-6D6C-EBF1-7F5C45077101}"/>
              </a:ext>
            </a:extLst>
          </p:cNvPr>
          <p:cNvSpPr txBox="1"/>
          <p:nvPr/>
        </p:nvSpPr>
        <p:spPr>
          <a:xfrm>
            <a:off x="2674216" y="1347426"/>
            <a:ext cx="91656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Ôw Ǉập các số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Α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Ğn 1 000 (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Ǉ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Ğt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2)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0673CB-640C-6159-C190-B52A722AFC8A}"/>
              </a:ext>
            </a:extLst>
          </p:cNvPr>
          <p:cNvSpPr txBox="1"/>
          <p:nvPr/>
        </p:nvSpPr>
        <p:spPr>
          <a:xfrm>
            <a:off x="944787" y="2269870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3.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7072CF-4F2A-E202-30B0-963437C408D7}"/>
              </a:ext>
            </a:extLst>
          </p:cNvPr>
          <p:cNvSpPr txBox="1"/>
          <p:nvPr/>
        </p:nvSpPr>
        <p:spPr>
          <a:xfrm>
            <a:off x="998825" y="3277712"/>
            <a:ext cx="10493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a) 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315, 351, 513, 531.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9BDBD3-E0EB-5607-C92A-8B76E9CFFA55}"/>
              </a:ext>
            </a:extLst>
          </p:cNvPr>
          <p:cNvSpPr txBox="1"/>
          <p:nvPr/>
        </p:nvSpPr>
        <p:spPr>
          <a:xfrm>
            <a:off x="998825" y="4216401"/>
            <a:ext cx="10493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b) 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531, 513, 351, 315.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56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28D231-9497-230F-7F40-B41020710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1754" y="5281053"/>
            <a:ext cx="3664880" cy="1627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835264" y="236598"/>
            <a:ext cx="10973108" cy="5093916"/>
            <a:chOff x="842010" y="518160"/>
            <a:chExt cx="10973108" cy="509391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Số?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E16EA2-0918-A23C-6397-46418E1A1E26}"/>
                </a:ext>
              </a:extLst>
            </p:cNvPr>
            <p:cNvSpPr txBox="1"/>
            <p:nvPr/>
          </p:nvSpPr>
          <p:spPr>
            <a:xfrm>
              <a:off x="1075339" y="1467415"/>
              <a:ext cx="10739779" cy="4144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Ba con lợn có cân nặng lần lượt là 99 kg, 110 kg, 101 kg. Biết lợn trắng nặng nhất và lợn đen nhẹ hơn lợn khoang. 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/>
                <a:t>Con lợn trắng cân nặng  </a:t>
              </a:r>
              <a:r>
                <a:rPr lang="en-US" sz="3600">
                  <a:solidFill>
                    <a:srgbClr val="FF0000"/>
                  </a:solidFill>
                </a:rPr>
                <a:t>110</a:t>
              </a:r>
              <a:r>
                <a:rPr lang="en-US" sz="3600"/>
                <a:t>  kg.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/>
                <a:t>Con lợn đen cân nặng   </a:t>
              </a:r>
              <a:r>
                <a:rPr lang="en-US" sz="3600">
                  <a:solidFill>
                    <a:srgbClr val="FF0000"/>
                  </a:solidFill>
                </a:rPr>
                <a:t>99</a:t>
              </a:r>
              <a:r>
                <a:rPr lang="en-US" sz="3600"/>
                <a:t>   kg.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/>
                <a:t>Con lợn khoang cân nặng  </a:t>
              </a:r>
              <a:r>
                <a:rPr lang="en-US" sz="3600">
                  <a:solidFill>
                    <a:srgbClr val="FF0000"/>
                  </a:solidFill>
                </a:rPr>
                <a:t>101</a:t>
              </a:r>
              <a:r>
                <a:rPr lang="en-US" sz="3600"/>
                <a:t>  kg.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5DE0BB9-45FF-3A4C-DBFE-09CDC91A1CF8}"/>
              </a:ext>
            </a:extLst>
          </p:cNvPr>
          <p:cNvSpPr/>
          <p:nvPr/>
        </p:nvSpPr>
        <p:spPr>
          <a:xfrm>
            <a:off x="6711006" y="3010020"/>
            <a:ext cx="914862" cy="64876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7C8E090-ED9A-BA43-EEB4-A094094898FA}"/>
              </a:ext>
            </a:extLst>
          </p:cNvPr>
          <p:cNvSpPr/>
          <p:nvPr/>
        </p:nvSpPr>
        <p:spPr>
          <a:xfrm>
            <a:off x="6438482" y="3845883"/>
            <a:ext cx="914862" cy="64876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CDAA1A5-E768-21DC-5C3B-C32B8B179C6B}"/>
              </a:ext>
            </a:extLst>
          </p:cNvPr>
          <p:cNvSpPr/>
          <p:nvPr/>
        </p:nvSpPr>
        <p:spPr>
          <a:xfrm>
            <a:off x="7187527" y="4630417"/>
            <a:ext cx="914862" cy="64876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4372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3997" y="884903"/>
            <a:ext cx="13429831" cy="2544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103412" y="3429000"/>
            <a:ext cx="6111664" cy="32446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495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" y="1154995"/>
            <a:ext cx="12004064" cy="2274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342" y="3688059"/>
            <a:ext cx="3807154" cy="2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187414-81A4-CCA0-9959-EF8498220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683" y="2264000"/>
            <a:ext cx="10366472" cy="2330000"/>
          </a:xfrm>
        </p:spPr>
        <p:txBody>
          <a:bodyPr/>
          <a:lstStyle/>
          <a:p>
            <a:r>
              <a:rPr lang="en-US" sz="6000">
                <a:latin typeface="+mj-lt"/>
              </a:rPr>
              <a:t>Em hãy nêu/viết 3 số liên tiếp </a:t>
            </a:r>
          </a:p>
          <a:p>
            <a:r>
              <a:rPr lang="en-US" sz="6000">
                <a:latin typeface="+mj-lt"/>
              </a:rPr>
              <a:t>mà em đã được học </a:t>
            </a:r>
          </a:p>
          <a:p>
            <a:r>
              <a:rPr lang="en-US" sz="6000">
                <a:latin typeface="+mj-lt"/>
              </a:rPr>
              <a:t>hoặc em biết.</a:t>
            </a:r>
          </a:p>
        </p:txBody>
      </p:sp>
    </p:spTree>
    <p:extLst>
      <p:ext uri="{BB962C8B-B14F-4D97-AF65-F5344CB8AC3E}">
        <p14:creationId xmlns:p14="http://schemas.microsoft.com/office/powerpoint/2010/main" val="26024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986" y="570044"/>
            <a:ext cx="7151863" cy="763600"/>
          </a:xfrm>
        </p:spPr>
        <p:txBody>
          <a:bodyPr/>
          <a:lstStyle/>
          <a:p>
            <a:r>
              <a:rPr lang="en-US"/>
              <a:t>Chúc mừng các em đã khởi động xuất sắc!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475" y="2908817"/>
            <a:ext cx="3238500" cy="323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918" y="1690769"/>
            <a:ext cx="4456548" cy="445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683" y="0"/>
            <a:ext cx="10366472" cy="2330000"/>
          </a:xfrm>
        </p:spPr>
        <p:txBody>
          <a:bodyPr/>
          <a:lstStyle/>
          <a:p>
            <a:r>
              <a:rPr lang="en-US" sz="4800" b="1">
                <a:solidFill>
                  <a:srgbClr val="FF0000"/>
                </a:solidFill>
                <a:latin typeface="+mj-lt"/>
              </a:rPr>
              <a:t>CHỦ ĐỀ 1:</a:t>
            </a:r>
          </a:p>
          <a:p>
            <a:r>
              <a:rPr lang="en-US" sz="4800" b="1">
                <a:solidFill>
                  <a:srgbClr val="FF0000"/>
                </a:solidFill>
                <a:latin typeface="+mj-lt"/>
              </a:rPr>
              <a:t>ÔN TẬP VÀ BỔ SUNG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897683" y="2898058"/>
            <a:ext cx="10366472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6000" b="1" dirty="0">
                <a:solidFill>
                  <a:srgbClr val="0070C0"/>
                </a:solidFill>
                <a:latin typeface="+mj-lt"/>
              </a:rPr>
              <a:t>BÀI 1:</a:t>
            </a:r>
          </a:p>
          <a:p>
            <a:r>
              <a:rPr lang="en-US" sz="6000" b="1" dirty="0">
                <a:solidFill>
                  <a:srgbClr val="0070C0"/>
                </a:solidFill>
                <a:latin typeface="+mj-lt"/>
              </a:rPr>
              <a:t>ÔN TẬP CÁC SỐ ĐẾN 1000</a:t>
            </a:r>
          </a:p>
          <a:p>
            <a:r>
              <a:rPr lang="en-US" sz="4800" b="1" dirty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4800" b="1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+mj-lt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513192" y="1175589"/>
            <a:ext cx="2162629" cy="2825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Luyện tập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4" y="2291997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0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512248" y="530143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&gt;, &lt;, = 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CA1CF10-94B9-C07D-9218-4431895870AA}"/>
              </a:ext>
            </a:extLst>
          </p:cNvPr>
          <p:cNvGrpSpPr/>
          <p:nvPr/>
        </p:nvGrpSpPr>
        <p:grpSpPr>
          <a:xfrm>
            <a:off x="603688" y="2035382"/>
            <a:ext cx="11558150" cy="2410491"/>
            <a:chOff x="603688" y="2035382"/>
            <a:chExt cx="11558150" cy="241049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301177-0ADE-1BB2-7A13-5BFA27BD2250}"/>
                </a:ext>
              </a:extLst>
            </p:cNvPr>
            <p:cNvSpPr txBox="1"/>
            <p:nvPr/>
          </p:nvSpPr>
          <p:spPr>
            <a:xfrm>
              <a:off x="603688" y="2035383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a)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B38D1D-5105-ECA2-2293-076BED588EC4}"/>
                </a:ext>
              </a:extLst>
            </p:cNvPr>
            <p:cNvSpPr txBox="1"/>
            <p:nvPr/>
          </p:nvSpPr>
          <p:spPr>
            <a:xfrm>
              <a:off x="1370942" y="2035382"/>
              <a:ext cx="42811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505 		550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9ABC21-F7BF-EAFC-8006-DC7730A289AE}"/>
                </a:ext>
              </a:extLst>
            </p:cNvPr>
            <p:cNvSpPr txBox="1"/>
            <p:nvPr/>
          </p:nvSpPr>
          <p:spPr>
            <a:xfrm>
              <a:off x="1370941" y="2917462"/>
              <a:ext cx="42811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399 		401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85141B-2FA6-53BC-B420-2C42F3EE8F58}"/>
                </a:ext>
              </a:extLst>
            </p:cNvPr>
            <p:cNvSpPr txBox="1"/>
            <p:nvPr/>
          </p:nvSpPr>
          <p:spPr>
            <a:xfrm>
              <a:off x="1370940" y="3799542"/>
              <a:ext cx="42811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100 		90 + 9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2D5667-BF53-EC3D-9B5B-C0FD8D9F1B5C}"/>
                </a:ext>
              </a:extLst>
            </p:cNvPr>
            <p:cNvSpPr txBox="1"/>
            <p:nvPr/>
          </p:nvSpPr>
          <p:spPr>
            <a:xfrm>
              <a:off x="5454213" y="2035383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b)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3F1051-B3DD-74D1-D020-94EF585BCADE}"/>
                </a:ext>
              </a:extLst>
            </p:cNvPr>
            <p:cNvSpPr txBox="1"/>
            <p:nvPr/>
          </p:nvSpPr>
          <p:spPr>
            <a:xfrm>
              <a:off x="6221467" y="2035382"/>
              <a:ext cx="59403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400 + 70 + 5		475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BBC199-AFB2-7076-29C8-2D00D860B8BB}"/>
                </a:ext>
              </a:extLst>
            </p:cNvPr>
            <p:cNvSpPr txBox="1"/>
            <p:nvPr/>
          </p:nvSpPr>
          <p:spPr>
            <a:xfrm>
              <a:off x="6221466" y="2917462"/>
              <a:ext cx="5460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738 		700 + 30 + 7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1C9693-E5C6-68F8-6DF9-E1C3A84FE826}"/>
                </a:ext>
              </a:extLst>
            </p:cNvPr>
            <p:cNvSpPr txBox="1"/>
            <p:nvPr/>
          </p:nvSpPr>
          <p:spPr>
            <a:xfrm>
              <a:off x="6221465" y="3799542"/>
              <a:ext cx="53188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50 + 1		50 – 1 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F3DDFC7-A43F-9E20-41F3-F7D7FFF97D3C}"/>
                </a:ext>
              </a:extLst>
            </p:cNvPr>
            <p:cNvSpPr/>
            <p:nvPr/>
          </p:nvSpPr>
          <p:spPr>
            <a:xfrm>
              <a:off x="2427232" y="2055968"/>
              <a:ext cx="631279" cy="595844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7BF1DF7-A04B-7BDE-B8A4-7C79EF6F1404}"/>
                </a:ext>
              </a:extLst>
            </p:cNvPr>
            <p:cNvSpPr/>
            <p:nvPr/>
          </p:nvSpPr>
          <p:spPr>
            <a:xfrm>
              <a:off x="2459341" y="2917461"/>
              <a:ext cx="631279" cy="595844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33576B1-D69E-AFAF-C02F-CDCE2E271E7D}"/>
                </a:ext>
              </a:extLst>
            </p:cNvPr>
            <p:cNvSpPr/>
            <p:nvPr/>
          </p:nvSpPr>
          <p:spPr>
            <a:xfrm>
              <a:off x="2459341" y="3850029"/>
              <a:ext cx="631279" cy="595844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77A9E82-A35C-64D7-CA6F-76FE1D5C43C0}"/>
                </a:ext>
              </a:extLst>
            </p:cNvPr>
            <p:cNvSpPr/>
            <p:nvPr/>
          </p:nvSpPr>
          <p:spPr>
            <a:xfrm>
              <a:off x="9103327" y="2089057"/>
              <a:ext cx="631279" cy="595844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1FD7833-1BF5-9BC7-59D6-20FBF7B5019F}"/>
                </a:ext>
              </a:extLst>
            </p:cNvPr>
            <p:cNvSpPr/>
            <p:nvPr/>
          </p:nvSpPr>
          <p:spPr>
            <a:xfrm>
              <a:off x="7281230" y="2914274"/>
              <a:ext cx="631279" cy="595844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19E2A72-CD09-8B9F-6739-C7F41F12D511}"/>
                </a:ext>
              </a:extLst>
            </p:cNvPr>
            <p:cNvSpPr/>
            <p:nvPr/>
          </p:nvSpPr>
          <p:spPr>
            <a:xfrm>
              <a:off x="7912509" y="3824785"/>
              <a:ext cx="631279" cy="595844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677</Words>
  <Application>Microsoft Office PowerPoint</Application>
  <PresentationFormat>Custom</PresentationFormat>
  <Paragraphs>141</Paragraphs>
  <Slides>22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SVN-Billo</vt:lpstr>
      <vt:lpstr>HP001 5 hàng</vt:lpstr>
      <vt:lpstr>Itim</vt:lpstr>
      <vt:lpstr>Varela Round</vt:lpstr>
      <vt:lpstr>HP001 4 hàng</vt:lpstr>
      <vt:lpstr>Arial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Chúc mừng các em đã khởi động xuất sắc!</vt:lpstr>
      <vt:lpstr>PowerPoint Presentation</vt:lpstr>
      <vt:lpstr>PowerPoint Presentation</vt:lpstr>
      <vt:lpstr>PowerPoint Presentation</vt:lpstr>
      <vt:lpstr>GAME CHỌN QUÀ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Kho Giáo án ppt Phan Linh_0916.604.268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CQC</cp:lastModifiedBy>
  <cp:revision>68</cp:revision>
  <dcterms:modified xsi:type="dcterms:W3CDTF">2024-04-07T13:41:07Z</dcterms:modified>
</cp:coreProperties>
</file>