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7" r:id="rId2"/>
    <p:sldId id="258" r:id="rId3"/>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9Slide03 AllRoundGothic" panose="020B0703020202020104" pitchFamily="34" charset="-93"/>
      <p:regular r:id="rId18"/>
    </p:embeddedFont>
    <p:embeddedFont>
      <p:font typeface="#9Slide03 SVNHarabaras" panose="02040603050506020204" pitchFamily="18" charset="0"/>
      <p:regular r:id="rId19"/>
    </p:embeddedFont>
    <p:embeddedFont>
      <p:font typeface="Cambria Math" panose="02040503050406030204" pitchFamily="18" charset="0"/>
      <p:regular r:id="rId20"/>
    </p:embeddedFont>
    <p:embeddedFont>
      <p:font typeface="iCiel Gotham Ultra" pitchFamily="50" charset="-9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12A6BD"/>
    <a:srgbClr val="F66797"/>
    <a:srgbClr val="905A2E"/>
    <a:srgbClr val="F8B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4622" autoAdjust="0"/>
  </p:normalViewPr>
  <p:slideViewPr>
    <p:cSldViewPr>
      <p:cViewPr>
        <p:scale>
          <a:sx n="44" d="100"/>
          <a:sy n="44" d="100"/>
        </p:scale>
        <p:origin x="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B3929-8DDE-468D-B965-9A95CEDE7989}" type="datetimeFigureOut">
              <a:rPr lang="vi-VN" smtClean="0"/>
              <a:t>09/08/2024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207D0-EDBB-45D4-868D-3D06D256A4D0}" type="slidenum">
              <a:rPr lang="vi-VN" smtClean="0"/>
              <a:t>‹#›</a:t>
            </a:fld>
            <a:endParaRPr lang="vi-VN"/>
          </a:p>
        </p:txBody>
      </p:sp>
    </p:spTree>
    <p:extLst>
      <p:ext uri="{BB962C8B-B14F-4D97-AF65-F5344CB8AC3E}">
        <p14:creationId xmlns:p14="http://schemas.microsoft.com/office/powerpoint/2010/main" val="169201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7D207D0-EDBB-45D4-868D-3D06D256A4D0}" type="slidenum">
              <a:rPr lang="vi-VN" smtClean="0"/>
              <a:t>5</a:t>
            </a:fld>
            <a:endParaRPr lang="vi-VN"/>
          </a:p>
        </p:txBody>
      </p:sp>
    </p:spTree>
    <p:extLst>
      <p:ext uri="{BB962C8B-B14F-4D97-AF65-F5344CB8AC3E}">
        <p14:creationId xmlns:p14="http://schemas.microsoft.com/office/powerpoint/2010/main" val="206566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sv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rectangle with clouds&#10;&#10;Description automatically generated">
            <a:extLst>
              <a:ext uri="{FF2B5EF4-FFF2-40B4-BE49-F238E27FC236}">
                <a16:creationId xmlns:a16="http://schemas.microsoft.com/office/drawing/2014/main" id="{AC7C317E-067C-8D42-13A7-7DE24A156C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3022" b="3246"/>
          <a:stretch/>
        </p:blipFill>
        <p:spPr>
          <a:xfrm>
            <a:off x="20" y="1923"/>
            <a:ext cx="18287980" cy="10285077"/>
          </a:xfrm>
          <a:prstGeom prst="rect">
            <a:avLst/>
          </a:prstGeom>
        </p:spPr>
      </p:pic>
      <p:sp>
        <p:nvSpPr>
          <p:cNvPr id="6" name="TextBox 5">
            <a:extLst>
              <a:ext uri="{FF2B5EF4-FFF2-40B4-BE49-F238E27FC236}">
                <a16:creationId xmlns:a16="http://schemas.microsoft.com/office/drawing/2014/main" id="{8C543B2B-E786-305D-F477-B2E17BA4D8A9}"/>
              </a:ext>
            </a:extLst>
          </p:cNvPr>
          <p:cNvSpPr txBox="1"/>
          <p:nvPr/>
        </p:nvSpPr>
        <p:spPr>
          <a:xfrm>
            <a:off x="3209170" y="2400300"/>
            <a:ext cx="11869660" cy="5201424"/>
          </a:xfrm>
          <a:prstGeom prst="rect">
            <a:avLst/>
          </a:prstGeom>
          <a:noFill/>
        </p:spPr>
        <p:txBody>
          <a:bodyPr wrap="none" rtlCol="0">
            <a:spAutoFit/>
          </a:bodyPr>
          <a:lstStyle/>
          <a:p>
            <a:pPr algn="ctr"/>
            <a:r>
              <a:rPr lang="en-GB" sz="16600" dirty="0">
                <a:latin typeface="iCiel Gotham Ultra" pitchFamily="50" charset="-93"/>
                <a:cs typeface="iCiel Gotham Ultra" pitchFamily="50" charset="-93"/>
              </a:rPr>
              <a:t>AI NHANH </a:t>
            </a:r>
          </a:p>
          <a:p>
            <a:pPr algn="ctr"/>
            <a:r>
              <a:rPr lang="en-GB" sz="16600" dirty="0">
                <a:latin typeface="iCiel Gotham Ultra" pitchFamily="50" charset="-93"/>
                <a:cs typeface="iCiel Gotham Ultra" pitchFamily="50" charset="-93"/>
              </a:rPr>
              <a:t>AI ĐÚNG?</a:t>
            </a:r>
            <a:endParaRPr lang="vi-VN" sz="16600" dirty="0">
              <a:latin typeface="iCiel Gotham Ultra" pitchFamily="50" charset="-93"/>
              <a:cs typeface="iCiel Gotham Ultra" pitchFamily="50" charset="-93"/>
            </a:endParaRPr>
          </a:p>
        </p:txBody>
      </p:sp>
    </p:spTree>
    <p:extLst>
      <p:ext uri="{BB962C8B-B14F-4D97-AF65-F5344CB8AC3E}">
        <p14:creationId xmlns:p14="http://schemas.microsoft.com/office/powerpoint/2010/main" val="3765509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building with windows and a lamp&#10;&#10;Description automatically generated">
            <a:extLst>
              <a:ext uri="{FF2B5EF4-FFF2-40B4-BE49-F238E27FC236}">
                <a16:creationId xmlns:a16="http://schemas.microsoft.com/office/drawing/2014/main" id="{8FC7DC90-A353-BFA0-52F8-AB718A006C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
            <a:ext cx="18288000" cy="12169470"/>
          </a:xfr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2</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0644261" cy="1107996"/>
          </a:xfrm>
          <a:prstGeom prst="rect">
            <a:avLst/>
          </a:prstGeom>
          <a:noFill/>
        </p:spPr>
        <p:txBody>
          <a:bodyPr wrap="none" rtlCol="0">
            <a:spAutoFit/>
          </a:bodyPr>
          <a:lstStyle/>
          <a:p>
            <a:r>
              <a:rPr lang="en-GB" sz="6600">
                <a:solidFill>
                  <a:srgbClr val="C00000"/>
                </a:solidFill>
                <a:latin typeface="#9Slide03 AllRoundGothic" panose="020B0703020202020104" pitchFamily="34" charset="-93"/>
              </a:rPr>
              <a:t>Tính giá trị của biểu thức:</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087F797-49FC-1002-3F96-FC5583C27BC1}"/>
                  </a:ext>
                </a:extLst>
              </p:cNvPr>
              <p:cNvSpPr txBox="1"/>
              <p:nvPr/>
            </p:nvSpPr>
            <p:spPr>
              <a:xfrm>
                <a:off x="4571999" y="4098540"/>
                <a:ext cx="13240603" cy="26514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𝟐𝟗</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𝟖</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e>
                      </m:d>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𝟐𝟗</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𝟏𝟐</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oMath>
                  </m:oMathPara>
                </a14:m>
                <a:endParaRPr lang="en-GB" dirty="0"/>
              </a:p>
              <a:p>
                <a:endParaRPr lang="vi-VN" dirty="0"/>
              </a:p>
            </p:txBody>
          </p:sp>
        </mc:Choice>
        <mc:Fallback>
          <p:sp>
            <p:nvSpPr>
              <p:cNvPr id="3" name="TextBox 2">
                <a:extLst>
                  <a:ext uri="{FF2B5EF4-FFF2-40B4-BE49-F238E27FC236}">
                    <a16:creationId xmlns:a16="http://schemas.microsoft.com/office/drawing/2014/main" id="{E087F797-49FC-1002-3F96-FC5583C27BC1}"/>
                  </a:ext>
                </a:extLst>
              </p:cNvPr>
              <p:cNvSpPr txBox="1">
                <a:spLocks noRot="1" noChangeAspect="1" noMove="1" noResize="1" noEditPoints="1" noAdjustHandles="1" noChangeArrowheads="1" noChangeShapeType="1" noTextEdit="1"/>
              </p:cNvSpPr>
              <p:nvPr/>
            </p:nvSpPr>
            <p:spPr>
              <a:xfrm>
                <a:off x="4571999" y="4098540"/>
                <a:ext cx="13240603" cy="2651431"/>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1DE2BB5-2954-DA04-05E6-C63ADDFFB3CD}"/>
                  </a:ext>
                </a:extLst>
              </p:cNvPr>
              <p:cNvSpPr txBox="1"/>
              <p:nvPr/>
            </p:nvSpPr>
            <p:spPr>
              <a:xfrm>
                <a:off x="5791200" y="6852377"/>
                <a:ext cx="9144000" cy="2358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𝟐𝟗</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𝟐𝟕</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𝟔</m:t>
                          </m:r>
                        </m:den>
                      </m:f>
                    </m:oMath>
                  </m:oMathPara>
                </a14:m>
                <a:endParaRPr lang="en-GB" dirty="0"/>
              </a:p>
              <a:p>
                <a:endParaRPr lang="vi-VN" dirty="0"/>
              </a:p>
            </p:txBody>
          </p:sp>
        </mc:Choice>
        <mc:Fallback>
          <p:sp>
            <p:nvSpPr>
              <p:cNvPr id="4" name="TextBox 3">
                <a:extLst>
                  <a:ext uri="{FF2B5EF4-FFF2-40B4-BE49-F238E27FC236}">
                    <a16:creationId xmlns:a16="http://schemas.microsoft.com/office/drawing/2014/main" id="{31DE2BB5-2954-DA04-05E6-C63ADDFFB3CD}"/>
                  </a:ext>
                </a:extLst>
              </p:cNvPr>
              <p:cNvSpPr txBox="1">
                <a:spLocks noRot="1" noChangeAspect="1" noMove="1" noResize="1" noEditPoints="1" noAdjustHandles="1" noChangeArrowheads="1" noChangeShapeType="1" noTextEdit="1"/>
              </p:cNvSpPr>
              <p:nvPr/>
            </p:nvSpPr>
            <p:spPr>
              <a:xfrm>
                <a:off x="5791200" y="6852377"/>
                <a:ext cx="9144000" cy="2358403"/>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A00D5F3-28EF-FC6C-A6A3-2524B1857C2E}"/>
                  </a:ext>
                </a:extLst>
              </p:cNvPr>
              <p:cNvSpPr txBox="1"/>
              <p:nvPr/>
            </p:nvSpPr>
            <p:spPr>
              <a:xfrm>
                <a:off x="5220254" y="1959979"/>
                <a:ext cx="7474424" cy="1949701"/>
              </a:xfrm>
              <a:prstGeom prst="rect">
                <a:avLst/>
              </a:prstGeom>
              <a:solidFill>
                <a:schemeClr val="accent6">
                  <a:lumMod val="20000"/>
                  <a:lumOff val="80000"/>
                </a:schemeClr>
              </a:solidFill>
            </p:spPr>
            <p:txBody>
              <a:bodyPr wrap="square" lIns="0" tIns="0" rIns="0" bIns="0" rtlCol="0">
                <a:spAutoFit/>
              </a:bodyPr>
              <a:lstStyle/>
              <a:p>
                <a:pPr/>
                <a:r>
                  <a:rPr lang="en-GB" sz="8800" b="1" dirty="0"/>
                  <a:t>b) </a:t>
                </a:r>
                <a14:m>
                  <m:oMath xmlns:m="http://schemas.openxmlformats.org/officeDocument/2006/math">
                    <m:f>
                      <m:fPr>
                        <m:ctrlPr>
                          <a:rPr lang="en-GB" sz="8800" b="1" i="1" smtClean="0">
                            <a:latin typeface="Cambria Math" panose="02040503050406030204" pitchFamily="18" charset="0"/>
                          </a:rPr>
                        </m:ctrlPr>
                      </m:fPr>
                      <m:num>
                        <m:r>
                          <a:rPr lang="en-GB" sz="8800" b="1" i="1" smtClean="0">
                            <a:latin typeface="Cambria Math" panose="02040503050406030204" pitchFamily="18" charset="0"/>
                          </a:rPr>
                          <m:t>𝟐</m:t>
                        </m:r>
                        <m:r>
                          <a:rPr lang="en-GB" sz="8800" b="1" i="1" smtClean="0">
                            <a:latin typeface="Cambria Math" panose="02040503050406030204" pitchFamily="18" charset="0"/>
                          </a:rPr>
                          <m:t>𝟗</m:t>
                        </m:r>
                      </m:num>
                      <m:den>
                        <m:r>
                          <a:rPr lang="en-GB" sz="8800" b="1" i="1" smtClean="0">
                            <a:latin typeface="Cambria Math" panose="02040503050406030204" pitchFamily="18" charset="0"/>
                          </a:rPr>
                          <m:t>𝟏𝟐</m:t>
                        </m:r>
                      </m:den>
                    </m:f>
                    <m:r>
                      <a:rPr lang="en-GB" sz="8800" b="1" i="1" smtClean="0">
                        <a:latin typeface="Cambria Math" panose="02040503050406030204" pitchFamily="18" charset="0"/>
                      </a:rPr>
                      <m:t>−</m:t>
                    </m:r>
                    <m:r>
                      <a:rPr lang="en-GB" sz="8800" b="1" i="1" smtClean="0">
                        <a:latin typeface="Cambria Math" panose="02040503050406030204" pitchFamily="18" charset="0"/>
                      </a:rPr>
                      <m:t>(</m:t>
                    </m:r>
                    <m:r>
                      <a:rPr lang="en-GB" sz="8800" b="1" i="1" smtClean="0">
                        <a:latin typeface="Cambria Math" panose="02040503050406030204" pitchFamily="18" charset="0"/>
                      </a:rPr>
                      <m:t>𝟐</m:t>
                    </m:r>
                    <m:r>
                      <a:rPr lang="en-GB" sz="8800" b="1" i="1" smtClean="0">
                        <a:latin typeface="Cambria Math" panose="02040503050406030204" pitchFamily="18" charset="0"/>
                      </a:rPr>
                      <m:t>+ </m:t>
                    </m:r>
                    <m:f>
                      <m:fPr>
                        <m:ctrlPr>
                          <a:rPr lang="en-GB" sz="8800" b="1" i="1" smtClean="0">
                            <a:latin typeface="Cambria Math" panose="02040503050406030204" pitchFamily="18" charset="0"/>
                          </a:rPr>
                        </m:ctrlPr>
                      </m:fPr>
                      <m:num>
                        <m:r>
                          <a:rPr lang="en-GB" sz="8800" b="1" i="1" smtClean="0">
                            <a:latin typeface="Cambria Math" panose="02040503050406030204" pitchFamily="18" charset="0"/>
                          </a:rPr>
                          <m:t>𝟏</m:t>
                        </m:r>
                      </m:num>
                      <m:den>
                        <m:r>
                          <a:rPr lang="en-GB" sz="8800" b="1" i="1" smtClean="0">
                            <a:latin typeface="Cambria Math" panose="02040503050406030204" pitchFamily="18" charset="0"/>
                          </a:rPr>
                          <m:t>𝟒</m:t>
                        </m:r>
                      </m:den>
                    </m:f>
                    <m:r>
                      <a:rPr lang="en-GB" sz="8800" b="1" i="1" smtClean="0">
                        <a:latin typeface="Cambria Math" panose="02040503050406030204" pitchFamily="18" charset="0"/>
                      </a:rPr>
                      <m:t>)</m:t>
                    </m:r>
                  </m:oMath>
                </a14:m>
                <a:endParaRPr lang="vi-VN" sz="8800" b="1" dirty="0"/>
              </a:p>
            </p:txBody>
          </p:sp>
        </mc:Choice>
        <mc:Fallback>
          <p:sp>
            <p:nvSpPr>
              <p:cNvPr id="2" name="TextBox 1">
                <a:extLst>
                  <a:ext uri="{FF2B5EF4-FFF2-40B4-BE49-F238E27FC236}">
                    <a16:creationId xmlns:a16="http://schemas.microsoft.com/office/drawing/2014/main" id="{6A00D5F3-28EF-FC6C-A6A3-2524B1857C2E}"/>
                  </a:ext>
                </a:extLst>
              </p:cNvPr>
              <p:cNvSpPr txBox="1">
                <a:spLocks noRot="1" noChangeAspect="1" noMove="1" noResize="1" noEditPoints="1" noAdjustHandles="1" noChangeArrowheads="1" noChangeShapeType="1" noTextEdit="1"/>
              </p:cNvSpPr>
              <p:nvPr/>
            </p:nvSpPr>
            <p:spPr>
              <a:xfrm>
                <a:off x="5220254" y="1959979"/>
                <a:ext cx="7474424" cy="1949701"/>
              </a:xfrm>
              <a:prstGeom prst="rect">
                <a:avLst/>
              </a:prstGeom>
              <a:blipFill>
                <a:blip r:embed="rId5"/>
                <a:stretch>
                  <a:fillRect l="-8972" t="-940" b="-20063"/>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9887617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0556E-6 1.11022E-16 L 0.97596 0.00941 " pathEditMode="relative" rAng="0" ptsTypes="AA">
                                      <p:cBhvr>
                                        <p:cTn id="22" dur="2000" fill="hold"/>
                                        <p:tgtEl>
                                          <p:spTgt spid="6"/>
                                        </p:tgtEl>
                                        <p:attrNameLst>
                                          <p:attrName>ppt_x</p:attrName>
                                          <p:attrName>ppt_y</p:attrName>
                                        </p:attrNameLst>
                                      </p:cBhvr>
                                      <p:rCtr x="48793"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street with a telephone booth and a telephone booth&#10;&#10;Description automatically generated">
            <a:extLst>
              <a:ext uri="{FF2B5EF4-FFF2-40B4-BE49-F238E27FC236}">
                <a16:creationId xmlns:a16="http://schemas.microsoft.com/office/drawing/2014/main" id="{CF6479D1-EFA8-B1E6-9BCD-92816E909C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80" y="-36830"/>
            <a:ext cx="18306780" cy="10741922"/>
          </a:xfr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3</a:t>
            </a:r>
            <a:endParaRPr lang="vi-VN" sz="6600" b="1" dirty="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CE7374E-EBAB-9CF5-462D-2D33D3D01812}"/>
                  </a:ext>
                </a:extLst>
              </p:cNvPr>
              <p:cNvSpPr txBox="1"/>
              <p:nvPr/>
            </p:nvSpPr>
            <p:spPr>
              <a:xfrm>
                <a:off x="5171369" y="550090"/>
                <a:ext cx="13322470" cy="3366114"/>
              </a:xfrm>
              <a:prstGeom prst="rect">
                <a:avLst/>
              </a:prstGeom>
              <a:noFill/>
            </p:spPr>
            <p:txBody>
              <a:bodyPr wrap="square" rtlCol="0">
                <a:spAutoFit/>
              </a:bodyPr>
              <a:lstStyle/>
              <a:p>
                <a:r>
                  <a:rPr lang="en-GB" sz="4400" b="1" dirty="0">
                    <a:solidFill>
                      <a:srgbClr val="C00000"/>
                    </a:solidFill>
                  </a:rPr>
                  <a:t>C</a:t>
                </a:r>
                <a:r>
                  <a:rPr lang="vi-VN" sz="4400" b="1" dirty="0" err="1">
                    <a:solidFill>
                      <a:srgbClr val="C00000"/>
                    </a:solidFill>
                  </a:rPr>
                  <a:t>họn</a:t>
                </a:r>
                <a:r>
                  <a:rPr lang="vi-VN" sz="4400" b="1" dirty="0">
                    <a:solidFill>
                      <a:srgbClr val="C00000"/>
                    </a:solidFill>
                  </a:rPr>
                  <a:t> câu trả lời đúng</a:t>
                </a:r>
                <a:endParaRPr lang="vi-VN" sz="4400" dirty="0">
                  <a:solidFill>
                    <a:srgbClr val="C00000"/>
                  </a:solidFill>
                </a:endParaRPr>
              </a:p>
              <a:p>
                <a:r>
                  <a:rPr lang="vi-VN" sz="4400" dirty="0">
                    <a:solidFill>
                      <a:schemeClr val="tx2"/>
                    </a:solidFill>
                  </a:rPr>
                  <a:t>Hai bạn Nam và Việt cùng chạy thi trên một đoạn đường. Sau một phút, Nam chạy được </a:t>
                </a:r>
                <a14:m>
                  <m:oMath xmlns:m="http://schemas.openxmlformats.org/officeDocument/2006/math">
                    <m:f>
                      <m:fPr>
                        <m:ctrlPr>
                          <a:rPr lang="vi-VN" sz="4400" i="1" smtClean="0">
                            <a:solidFill>
                              <a:schemeClr val="tx2"/>
                            </a:solidFill>
                            <a:latin typeface="Cambria Math" panose="02040503050406030204" pitchFamily="18" charset="0"/>
                          </a:rPr>
                        </m:ctrlPr>
                      </m:fPr>
                      <m:num>
                        <m:r>
                          <a:rPr lang="en-GB" sz="4400" b="0" i="1" smtClean="0">
                            <a:solidFill>
                              <a:schemeClr val="tx2"/>
                            </a:solidFill>
                            <a:latin typeface="Cambria Math" panose="02040503050406030204" pitchFamily="18" charset="0"/>
                          </a:rPr>
                          <m:t>3</m:t>
                        </m:r>
                      </m:num>
                      <m:den>
                        <m:r>
                          <a:rPr lang="en-GB" sz="4400" b="0" i="1" smtClean="0">
                            <a:solidFill>
                              <a:schemeClr val="tx2"/>
                            </a:solidFill>
                            <a:latin typeface="Cambria Math" panose="02040503050406030204" pitchFamily="18" charset="0"/>
                          </a:rPr>
                          <m:t>5</m:t>
                        </m:r>
                      </m:den>
                    </m:f>
                  </m:oMath>
                </a14:m>
                <a:r>
                  <a:rPr lang="en-GB" sz="4400" dirty="0">
                    <a:solidFill>
                      <a:schemeClr val="tx2"/>
                    </a:solidFill>
                  </a:rPr>
                  <a:t> </a:t>
                </a:r>
                <a:r>
                  <a:rPr lang="vi-VN" sz="4400" dirty="0">
                    <a:solidFill>
                      <a:schemeClr val="tx2"/>
                    </a:solidFill>
                  </a:rPr>
                  <a:t>đoạn đường, Việt chạy được </a:t>
                </a:r>
                <a14:m>
                  <m:oMath xmlns:m="http://schemas.openxmlformats.org/officeDocument/2006/math">
                    <m:f>
                      <m:fPr>
                        <m:ctrlPr>
                          <a:rPr lang="vi-VN" sz="4400" i="1" smtClean="0">
                            <a:solidFill>
                              <a:schemeClr val="tx2"/>
                            </a:solidFill>
                            <a:latin typeface="Cambria Math" panose="02040503050406030204" pitchFamily="18" charset="0"/>
                          </a:rPr>
                        </m:ctrlPr>
                      </m:fPr>
                      <m:num>
                        <m:r>
                          <a:rPr lang="en-GB" sz="4400" b="0" i="1" smtClean="0">
                            <a:solidFill>
                              <a:schemeClr val="tx2"/>
                            </a:solidFill>
                            <a:latin typeface="Cambria Math" panose="02040503050406030204" pitchFamily="18" charset="0"/>
                          </a:rPr>
                          <m:t>7</m:t>
                        </m:r>
                      </m:num>
                      <m:den>
                        <m:r>
                          <a:rPr lang="en-GB" sz="4400" b="0" i="1" smtClean="0">
                            <a:solidFill>
                              <a:schemeClr val="tx2"/>
                            </a:solidFill>
                            <a:latin typeface="Cambria Math" panose="02040503050406030204" pitchFamily="18" charset="0"/>
                          </a:rPr>
                          <m:t>10</m:t>
                        </m:r>
                      </m:den>
                    </m:f>
                  </m:oMath>
                </a14:m>
                <a:r>
                  <a:rPr lang="en-GB" sz="4400" dirty="0">
                    <a:solidFill>
                      <a:schemeClr val="tx2"/>
                    </a:solidFill>
                  </a:rPr>
                  <a:t> </a:t>
                </a:r>
                <a:r>
                  <a:rPr lang="vi-VN" sz="4400" dirty="0">
                    <a:solidFill>
                      <a:schemeClr val="tx2"/>
                    </a:solidFill>
                  </a:rPr>
                  <a:t>đoạn đường.</a:t>
                </a:r>
              </a:p>
            </p:txBody>
          </p:sp>
        </mc:Choice>
        <mc:Fallback>
          <p:sp>
            <p:nvSpPr>
              <p:cNvPr id="11" name="TextBox 10">
                <a:extLst>
                  <a:ext uri="{FF2B5EF4-FFF2-40B4-BE49-F238E27FC236}">
                    <a16:creationId xmlns:a16="http://schemas.microsoft.com/office/drawing/2014/main" id="{0CE7374E-EBAB-9CF5-462D-2D33D3D01812}"/>
                  </a:ext>
                </a:extLst>
              </p:cNvPr>
              <p:cNvSpPr txBox="1">
                <a:spLocks noRot="1" noChangeAspect="1" noMove="1" noResize="1" noEditPoints="1" noAdjustHandles="1" noChangeArrowheads="1" noChangeShapeType="1" noTextEdit="1"/>
              </p:cNvSpPr>
              <p:nvPr/>
            </p:nvSpPr>
            <p:spPr>
              <a:xfrm>
                <a:off x="5171369" y="550090"/>
                <a:ext cx="13322470" cy="3366114"/>
              </a:xfrm>
              <a:prstGeom prst="rect">
                <a:avLst/>
              </a:prstGeom>
              <a:blipFill>
                <a:blip r:embed="rId3"/>
                <a:stretch>
                  <a:fillRect l="-1830" t="-4167" b="-3623"/>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7728A793-2F5C-FEFB-4FBE-38BBB73BB287}"/>
                  </a:ext>
                </a:extLst>
              </p:cNvPr>
              <p:cNvSpPr txBox="1"/>
              <p:nvPr/>
            </p:nvSpPr>
            <p:spPr>
              <a:xfrm>
                <a:off x="4572000" y="3916204"/>
                <a:ext cx="12505898" cy="5499519"/>
              </a:xfrm>
              <a:prstGeom prst="rect">
                <a:avLst/>
              </a:prstGeom>
              <a:noFill/>
            </p:spPr>
            <p:txBody>
              <a:bodyPr wrap="square">
                <a:spAutoFit/>
              </a:bodyPr>
              <a:lstStyle/>
              <a:p>
                <a:r>
                  <a:rPr lang="vi-VN" sz="4000" dirty="0"/>
                  <a:t>Vậy sau một phút:</a:t>
                </a:r>
              </a:p>
              <a:p>
                <a:endParaRPr lang="vi-VN" sz="4000" dirty="0"/>
              </a:p>
              <a:p>
                <a:r>
                  <a:rPr lang="vi-VN" sz="4000" dirty="0"/>
                  <a:t>A. Nam chạy nhiều hơn Việt </a:t>
                </a:r>
                <a14:m>
                  <m:oMath xmlns:m="http://schemas.openxmlformats.org/officeDocument/2006/math">
                    <m:f>
                      <m:fPr>
                        <m:ctrlPr>
                          <a:rPr kumimoji="0" lang="vi-VN"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m:t>
                        </m:r>
                      </m:num>
                      <m:den>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10</m:t>
                        </m:r>
                      </m:den>
                    </m:f>
                  </m:oMath>
                </a14:m>
                <a:r>
                  <a:rPr lang="en-GB" sz="4000" dirty="0"/>
                  <a:t> </a:t>
                </a:r>
                <a:r>
                  <a:rPr lang="vi-VN" sz="4000" dirty="0"/>
                  <a:t>đoạn đường.</a:t>
                </a:r>
              </a:p>
              <a:p>
                <a:endParaRPr lang="vi-VN" sz="4000" dirty="0"/>
              </a:p>
              <a:p>
                <a:r>
                  <a:rPr lang="vi-VN" sz="4000" dirty="0"/>
                  <a:t>B. Việt chạy nhiều hơn Nam </a:t>
                </a:r>
                <a14:m>
                  <m:oMath xmlns:m="http://schemas.openxmlformats.org/officeDocument/2006/math">
                    <m:f>
                      <m:fPr>
                        <m:ctrlPr>
                          <a:rPr kumimoji="0" lang="vi-VN"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4</m:t>
                        </m:r>
                      </m:num>
                      <m:den>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10</m:t>
                        </m:r>
                      </m:den>
                    </m:f>
                  </m:oMath>
                </a14:m>
                <a:r>
                  <a:rPr lang="en-GB" sz="4000" dirty="0"/>
                  <a:t> </a:t>
                </a:r>
                <a:r>
                  <a:rPr lang="vi-VN" sz="4000" dirty="0"/>
                  <a:t>đoạn đường.</a:t>
                </a:r>
              </a:p>
              <a:p>
                <a:endParaRPr lang="vi-VN" sz="4000" dirty="0"/>
              </a:p>
              <a:p>
                <a:r>
                  <a:rPr lang="vi-VN" sz="4000" dirty="0"/>
                  <a:t>C. Việt chạy nhiều hơn Nam</a:t>
                </a:r>
                <a:r>
                  <a:rPr kumimoji="0" lang="vi-VN" sz="4400" b="0"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 </a:t>
                </a:r>
                <a14:m>
                  <m:oMath xmlns:m="http://schemas.openxmlformats.org/officeDocument/2006/math">
                    <m:f>
                      <m:fPr>
                        <m:ctrlPr>
                          <a:rPr kumimoji="0" lang="vi-VN"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m:t>
                        </m:r>
                      </m:num>
                      <m:den>
                        <m:r>
                          <a:rPr kumimoji="0" lang="en-GB" sz="44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10</m:t>
                        </m:r>
                      </m:den>
                    </m:f>
                  </m:oMath>
                </a14:m>
                <a:r>
                  <a:rPr lang="vi-VN" sz="4000" dirty="0"/>
                  <a:t> đoạn đường.</a:t>
                </a:r>
              </a:p>
            </p:txBody>
          </p:sp>
        </mc:Choice>
        <mc:Fallback>
          <p:sp>
            <p:nvSpPr>
              <p:cNvPr id="10" name="TextBox 9">
                <a:extLst>
                  <a:ext uri="{FF2B5EF4-FFF2-40B4-BE49-F238E27FC236}">
                    <a16:creationId xmlns:a16="http://schemas.microsoft.com/office/drawing/2014/main" id="{7728A793-2F5C-FEFB-4FBE-38BBB73BB287}"/>
                  </a:ext>
                </a:extLst>
              </p:cNvPr>
              <p:cNvSpPr txBox="1">
                <a:spLocks noRot="1" noChangeAspect="1" noMove="1" noResize="1" noEditPoints="1" noAdjustHandles="1" noChangeArrowheads="1" noChangeShapeType="1" noTextEdit="1"/>
              </p:cNvSpPr>
              <p:nvPr/>
            </p:nvSpPr>
            <p:spPr>
              <a:xfrm>
                <a:off x="4572000" y="3916204"/>
                <a:ext cx="12505898" cy="5499519"/>
              </a:xfrm>
              <a:prstGeom prst="rect">
                <a:avLst/>
              </a:prstGeom>
              <a:blipFill>
                <a:blip r:embed="rId6"/>
                <a:stretch>
                  <a:fillRect l="-1706" t="-1993" b="-111"/>
                </a:stretch>
              </a:blipFill>
            </p:spPr>
            <p:txBody>
              <a:bodyPr/>
              <a:lstStyle/>
              <a:p>
                <a:r>
                  <a:rPr lang="vi-VN">
                    <a:noFill/>
                  </a:rPr>
                  <a:t> </a:t>
                </a:r>
              </a:p>
            </p:txBody>
          </p:sp>
        </mc:Fallback>
      </mc:AlternateContent>
    </p:spTree>
    <p:extLst>
      <p:ext uri="{BB962C8B-B14F-4D97-AF65-F5344CB8AC3E}">
        <p14:creationId xmlns:p14="http://schemas.microsoft.com/office/powerpoint/2010/main" val="1439298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Content Placeholder 14" descr="A street with a telephone booth and a telephone booth&#10;&#10;Description automatically generated">
            <a:extLst>
              <a:ext uri="{FF2B5EF4-FFF2-40B4-BE49-F238E27FC236}">
                <a16:creationId xmlns:a16="http://schemas.microsoft.com/office/drawing/2014/main" id="{AE667E5E-7D09-C0FC-8428-F82FF8F86E3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8780" y="-36830"/>
            <a:ext cx="18306780" cy="10741922"/>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3</a:t>
            </a:r>
            <a:endParaRPr lang="vi-VN" sz="6600" b="1" dirty="0"/>
          </a:p>
        </p:txBody>
      </p:sp>
      <p:sp>
        <p:nvSpPr>
          <p:cNvPr id="10" name="TextBox 9">
            <a:extLst>
              <a:ext uri="{FF2B5EF4-FFF2-40B4-BE49-F238E27FC236}">
                <a16:creationId xmlns:a16="http://schemas.microsoft.com/office/drawing/2014/main" id="{7728A793-2F5C-FEFB-4FBE-38BBB73BB287}"/>
              </a:ext>
            </a:extLst>
          </p:cNvPr>
          <p:cNvSpPr txBox="1"/>
          <p:nvPr/>
        </p:nvSpPr>
        <p:spPr>
          <a:xfrm>
            <a:off x="5235039" y="708991"/>
            <a:ext cx="12505898" cy="1015663"/>
          </a:xfrm>
          <a:prstGeom prst="rect">
            <a:avLst/>
          </a:prstGeom>
          <a:noFill/>
        </p:spPr>
        <p:txBody>
          <a:bodyPr wrap="square">
            <a:spAutoFit/>
          </a:bodyPr>
          <a:lstStyle/>
          <a:p>
            <a:r>
              <a:rPr lang="en-GB" sz="6000" b="1" dirty="0" err="1"/>
              <a:t>Hướng</a:t>
            </a:r>
            <a:r>
              <a:rPr lang="en-GB" sz="6000" b="1" dirty="0"/>
              <a:t> </a:t>
            </a:r>
            <a:r>
              <a:rPr lang="en-GB" sz="6000" b="1" dirty="0" err="1"/>
              <a:t>dẫn</a:t>
            </a:r>
            <a:r>
              <a:rPr lang="en-GB" sz="6000" b="1" dirty="0"/>
              <a:t> </a:t>
            </a:r>
            <a:endParaRPr lang="vi-VN" sz="6000" b="1" dirty="0"/>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4D934DE-0137-DB53-7D1A-4D3CBEC4E6CE}"/>
                  </a:ext>
                </a:extLst>
              </p:cNvPr>
              <p:cNvSpPr txBox="1"/>
              <p:nvPr/>
            </p:nvSpPr>
            <p:spPr>
              <a:xfrm>
                <a:off x="4648200" y="2302160"/>
                <a:ext cx="12725400" cy="1159228"/>
              </a:xfrm>
              <a:prstGeom prst="rect">
                <a:avLst/>
              </a:prstGeom>
              <a:noFill/>
            </p:spPr>
            <p:txBody>
              <a:bodyPr wrap="square">
                <a:spAutoFit/>
              </a:bodyPr>
              <a:lstStyle/>
              <a:p>
                <a:r>
                  <a:rPr lang="vi-VN" sz="4000" dirty="0"/>
                  <a:t>Nam chạy được:</a:t>
                </a:r>
                <a:r>
                  <a:rPr lang="en-GB" sz="4000" dirty="0"/>
                  <a:t> </a:t>
                </a:r>
                <a14:m>
                  <m:oMath xmlns:m="http://schemas.openxmlformats.org/officeDocument/2006/math">
                    <m:f>
                      <m:fPr>
                        <m:ctrlPr>
                          <a:rPr lang="vi-VN" sz="4800" b="1" i="1" smtClean="0">
                            <a:solidFill>
                              <a:schemeClr val="tx2"/>
                            </a:solidFill>
                            <a:latin typeface="Cambria Math" panose="02040503050406030204" pitchFamily="18" charset="0"/>
                          </a:rPr>
                        </m:ctrlPr>
                      </m:fPr>
                      <m:num>
                        <m:r>
                          <a:rPr lang="en-GB" sz="4800" b="1" i="1" smtClean="0">
                            <a:solidFill>
                              <a:schemeClr val="tx2"/>
                            </a:solidFill>
                            <a:latin typeface="Cambria Math" panose="02040503050406030204" pitchFamily="18" charset="0"/>
                          </a:rPr>
                          <m:t>𝟑</m:t>
                        </m:r>
                      </m:num>
                      <m:den>
                        <m:r>
                          <a:rPr lang="en-GB" sz="4800" b="1" i="1" smtClean="0">
                            <a:solidFill>
                              <a:schemeClr val="tx2"/>
                            </a:solidFill>
                            <a:latin typeface="Cambria Math" panose="02040503050406030204" pitchFamily="18" charset="0"/>
                          </a:rPr>
                          <m:t>𝟓</m:t>
                        </m:r>
                      </m:den>
                    </m:f>
                    <m:r>
                      <a:rPr lang="en-GB" sz="4800" b="1" i="1" smtClean="0">
                        <a:solidFill>
                          <a:schemeClr val="tx2"/>
                        </a:solidFill>
                        <a:latin typeface="Cambria Math" panose="02040503050406030204" pitchFamily="18" charset="0"/>
                      </a:rPr>
                      <m:t>= </m:t>
                    </m:r>
                    <m:f>
                      <m:fPr>
                        <m:ctrlPr>
                          <a:rPr lang="en-GB" sz="4800" b="1" i="1" smtClean="0">
                            <a:solidFill>
                              <a:schemeClr val="tx2"/>
                            </a:solidFill>
                            <a:latin typeface="Cambria Math" panose="02040503050406030204" pitchFamily="18" charset="0"/>
                          </a:rPr>
                        </m:ctrlPr>
                      </m:fPr>
                      <m:num>
                        <m:r>
                          <a:rPr lang="en-GB" sz="4800" b="1" i="1" smtClean="0">
                            <a:solidFill>
                              <a:schemeClr val="tx2"/>
                            </a:solidFill>
                            <a:latin typeface="Cambria Math" panose="02040503050406030204" pitchFamily="18" charset="0"/>
                          </a:rPr>
                          <m:t>𝟑</m:t>
                        </m:r>
                        <m:r>
                          <a:rPr lang="en-GB" sz="4800" b="1" i="1" smtClean="0">
                            <a:solidFill>
                              <a:schemeClr val="tx2"/>
                            </a:solidFill>
                            <a:latin typeface="Cambria Math" panose="02040503050406030204" pitchFamily="18" charset="0"/>
                          </a:rPr>
                          <m:t> ×</m:t>
                        </m:r>
                        <m:r>
                          <a:rPr lang="en-GB" sz="4800" b="1" i="1" smtClean="0">
                            <a:solidFill>
                              <a:schemeClr val="tx2"/>
                            </a:solidFill>
                            <a:latin typeface="Cambria Math" panose="02040503050406030204" pitchFamily="18" charset="0"/>
                            <a:ea typeface="Cambria Math" panose="02040503050406030204" pitchFamily="18" charset="0"/>
                          </a:rPr>
                          <m:t>𝟐</m:t>
                        </m:r>
                      </m:num>
                      <m:den>
                        <m:r>
                          <a:rPr lang="en-GB" sz="4800" b="1" i="1" smtClean="0">
                            <a:solidFill>
                              <a:schemeClr val="tx2"/>
                            </a:solidFill>
                            <a:latin typeface="Cambria Math" panose="02040503050406030204" pitchFamily="18" charset="0"/>
                          </a:rPr>
                          <m:t>𝟓</m:t>
                        </m:r>
                        <m:r>
                          <a:rPr lang="en-GB" sz="4800" b="1" i="1" smtClean="0">
                            <a:solidFill>
                              <a:schemeClr val="tx2"/>
                            </a:solidFill>
                            <a:latin typeface="Cambria Math" panose="02040503050406030204" pitchFamily="18" charset="0"/>
                          </a:rPr>
                          <m:t> ×</m:t>
                        </m:r>
                        <m:r>
                          <a:rPr lang="en-GB" sz="4800" b="1" i="1" smtClean="0">
                            <a:solidFill>
                              <a:schemeClr val="tx2"/>
                            </a:solidFill>
                            <a:latin typeface="Cambria Math" panose="02040503050406030204" pitchFamily="18" charset="0"/>
                            <a:ea typeface="Cambria Math" panose="02040503050406030204" pitchFamily="18" charset="0"/>
                          </a:rPr>
                          <m:t>𝟐</m:t>
                        </m:r>
                      </m:den>
                    </m:f>
                    <m:r>
                      <a:rPr lang="en-GB" sz="4800" b="1" i="1" smtClean="0">
                        <a:solidFill>
                          <a:schemeClr val="tx2"/>
                        </a:solidFill>
                        <a:latin typeface="Cambria Math" panose="02040503050406030204" pitchFamily="18" charset="0"/>
                      </a:rPr>
                      <m:t>= </m:t>
                    </m:r>
                    <m:f>
                      <m:fPr>
                        <m:ctrlPr>
                          <a:rPr lang="en-GB" sz="4800" b="1" i="1" smtClean="0">
                            <a:solidFill>
                              <a:schemeClr val="tx2"/>
                            </a:solidFill>
                            <a:latin typeface="Cambria Math" panose="02040503050406030204" pitchFamily="18" charset="0"/>
                          </a:rPr>
                        </m:ctrlPr>
                      </m:fPr>
                      <m:num>
                        <m:r>
                          <a:rPr lang="en-GB" sz="4800" b="1" i="1" smtClean="0">
                            <a:solidFill>
                              <a:schemeClr val="tx2"/>
                            </a:solidFill>
                            <a:latin typeface="Cambria Math" panose="02040503050406030204" pitchFamily="18" charset="0"/>
                          </a:rPr>
                          <m:t>𝟔</m:t>
                        </m:r>
                      </m:num>
                      <m:den>
                        <m:r>
                          <a:rPr lang="en-GB" sz="4800" b="1" i="1" smtClean="0">
                            <a:solidFill>
                              <a:schemeClr val="tx2"/>
                            </a:solidFill>
                            <a:latin typeface="Cambria Math" panose="02040503050406030204" pitchFamily="18" charset="0"/>
                          </a:rPr>
                          <m:t>𝟏𝟎</m:t>
                        </m:r>
                      </m:den>
                    </m:f>
                  </m:oMath>
                </a14:m>
                <a:r>
                  <a:rPr lang="en-GB" sz="4000" b="1" dirty="0"/>
                  <a:t> </a:t>
                </a:r>
                <a:r>
                  <a:rPr lang="en-GB" sz="4000" dirty="0" err="1"/>
                  <a:t>đoạn</a:t>
                </a:r>
                <a:r>
                  <a:rPr lang="en-GB" sz="4000" dirty="0"/>
                  <a:t> </a:t>
                </a:r>
                <a:r>
                  <a:rPr lang="en-GB" sz="4000" dirty="0" err="1"/>
                  <a:t>đường</a:t>
                </a:r>
                <a:endParaRPr lang="vi-VN" sz="4000" dirty="0"/>
              </a:p>
            </p:txBody>
          </p:sp>
        </mc:Choice>
        <mc:Fallback>
          <p:sp>
            <p:nvSpPr>
              <p:cNvPr id="3" name="TextBox 2">
                <a:extLst>
                  <a:ext uri="{FF2B5EF4-FFF2-40B4-BE49-F238E27FC236}">
                    <a16:creationId xmlns:a16="http://schemas.microsoft.com/office/drawing/2014/main" id="{84D934DE-0137-DB53-7D1A-4D3CBEC4E6CE}"/>
                  </a:ext>
                </a:extLst>
              </p:cNvPr>
              <p:cNvSpPr txBox="1">
                <a:spLocks noRot="1" noChangeAspect="1" noMove="1" noResize="1" noEditPoints="1" noAdjustHandles="1" noChangeArrowheads="1" noChangeShapeType="1" noTextEdit="1"/>
              </p:cNvSpPr>
              <p:nvPr/>
            </p:nvSpPr>
            <p:spPr>
              <a:xfrm>
                <a:off x="4648200" y="2302160"/>
                <a:ext cx="12725400" cy="1159228"/>
              </a:xfrm>
              <a:prstGeom prst="rect">
                <a:avLst/>
              </a:prstGeom>
              <a:blipFill>
                <a:blip r:embed="rId3"/>
                <a:stretch>
                  <a:fillRect l="-1725" b="-6316"/>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E3DF183-134F-FE73-1C26-207761F6D267}"/>
                  </a:ext>
                </a:extLst>
              </p:cNvPr>
              <p:cNvSpPr txBox="1"/>
              <p:nvPr/>
            </p:nvSpPr>
            <p:spPr>
              <a:xfrm>
                <a:off x="4648200" y="3663278"/>
                <a:ext cx="9144000" cy="1155701"/>
              </a:xfrm>
              <a:prstGeom prst="rect">
                <a:avLst/>
              </a:prstGeom>
              <a:noFill/>
            </p:spPr>
            <p:txBody>
              <a:bodyPr wrap="square">
                <a:spAutoFit/>
              </a:bodyPr>
              <a:lstStyle/>
              <a:p>
                <a:r>
                  <a:rPr lang="vi-VN" sz="4000" dirty="0"/>
                  <a:t>Việt chạy được:</a:t>
                </a:r>
                <a:r>
                  <a:rPr kumimoji="0" lang="en-GB" sz="4800" b="1" i="0" u="none" strike="noStrike" kern="1200" cap="none" spc="0" normalizeH="0" baseline="0" noProof="0" dirty="0">
                    <a:ln>
                      <a:noFill/>
                    </a:ln>
                    <a:solidFill>
                      <a:srgbClr val="1F497D"/>
                    </a:solidFill>
                    <a:effectLst/>
                    <a:uLnTx/>
                    <a:uFillTx/>
                    <a:latin typeface="Calibri"/>
                    <a:ea typeface="+mn-ea"/>
                    <a:cs typeface="+mn-cs"/>
                  </a:rPr>
                  <a:t> </a:t>
                </a:r>
                <a14:m>
                  <m:oMath xmlns:m="http://schemas.openxmlformats.org/officeDocument/2006/math">
                    <m:f>
                      <m:fPr>
                        <m:ctrlP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𝟕</m:t>
                        </m:r>
                      </m:num>
                      <m:den>
                        <m: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𝟏𝟎</m:t>
                        </m:r>
                      </m:den>
                    </m:f>
                  </m:oMath>
                </a14:m>
                <a:r>
                  <a:rPr kumimoji="0" lang="en-GB" sz="4000" b="1" i="0" u="none" strike="noStrike" kern="1200" cap="none" spc="0" normalizeH="0" baseline="0" noProof="0" dirty="0">
                    <a:ln>
                      <a:noFill/>
                    </a:ln>
                    <a:solidFill>
                      <a:prstClr val="black"/>
                    </a:solidFill>
                    <a:effectLst/>
                    <a:uLnTx/>
                    <a:uFillTx/>
                    <a:latin typeface="Calibri"/>
                    <a:ea typeface="+mn-ea"/>
                    <a:cs typeface="+mn-cs"/>
                  </a:rPr>
                  <a:t> </a:t>
                </a:r>
                <a:r>
                  <a:rPr kumimoji="0" lang="en-GB" sz="4000" b="0" i="0" u="none" strike="noStrike" kern="1200" cap="none" spc="0" normalizeH="0" baseline="0" noProof="0" dirty="0" err="1">
                    <a:ln>
                      <a:noFill/>
                    </a:ln>
                    <a:solidFill>
                      <a:prstClr val="black"/>
                    </a:solidFill>
                    <a:effectLst/>
                    <a:uLnTx/>
                    <a:uFillTx/>
                    <a:latin typeface="Calibri"/>
                    <a:ea typeface="+mn-ea"/>
                    <a:cs typeface="+mn-cs"/>
                  </a:rPr>
                  <a:t>đoạn</a:t>
                </a:r>
                <a:r>
                  <a:rPr kumimoji="0" lang="en-GB" sz="4000" b="0" i="0" u="none" strike="noStrike" kern="1200" cap="none" spc="0" normalizeH="0" baseline="0" noProof="0" dirty="0">
                    <a:ln>
                      <a:noFill/>
                    </a:ln>
                    <a:solidFill>
                      <a:prstClr val="black"/>
                    </a:solidFill>
                    <a:effectLst/>
                    <a:uLnTx/>
                    <a:uFillTx/>
                    <a:latin typeface="Calibri"/>
                    <a:ea typeface="+mn-ea"/>
                    <a:cs typeface="+mn-cs"/>
                  </a:rPr>
                  <a:t> </a:t>
                </a:r>
                <a:r>
                  <a:rPr kumimoji="0" lang="en-GB" sz="4000" b="0" i="0" u="none" strike="noStrike" kern="1200" cap="none" spc="0" normalizeH="0" baseline="0" noProof="0" dirty="0" err="1">
                    <a:ln>
                      <a:noFill/>
                    </a:ln>
                    <a:solidFill>
                      <a:prstClr val="black"/>
                    </a:solidFill>
                    <a:effectLst/>
                    <a:uLnTx/>
                    <a:uFillTx/>
                    <a:latin typeface="Calibri"/>
                    <a:ea typeface="+mn-ea"/>
                    <a:cs typeface="+mn-cs"/>
                  </a:rPr>
                  <a:t>đường</a:t>
                </a:r>
                <a:r>
                  <a:rPr lang="en-GB" sz="4000" dirty="0"/>
                  <a:t> </a:t>
                </a:r>
                <a:r>
                  <a:rPr lang="vi-VN" sz="4000" dirty="0"/>
                  <a:t> </a:t>
                </a:r>
                <a:endParaRPr lang="vi-VN" sz="4000" b="1" dirty="0"/>
              </a:p>
            </p:txBody>
          </p:sp>
        </mc:Choice>
        <mc:Fallback>
          <p:sp>
            <p:nvSpPr>
              <p:cNvPr id="4" name="TextBox 3">
                <a:extLst>
                  <a:ext uri="{FF2B5EF4-FFF2-40B4-BE49-F238E27FC236}">
                    <a16:creationId xmlns:a16="http://schemas.microsoft.com/office/drawing/2014/main" id="{DE3DF183-134F-FE73-1C26-207761F6D267}"/>
                  </a:ext>
                </a:extLst>
              </p:cNvPr>
              <p:cNvSpPr txBox="1">
                <a:spLocks noRot="1" noChangeAspect="1" noMove="1" noResize="1" noEditPoints="1" noAdjustHandles="1" noChangeArrowheads="1" noChangeShapeType="1" noTextEdit="1"/>
              </p:cNvSpPr>
              <p:nvPr/>
            </p:nvSpPr>
            <p:spPr>
              <a:xfrm>
                <a:off x="4648200" y="3663278"/>
                <a:ext cx="9144000" cy="1155701"/>
              </a:xfrm>
              <a:prstGeom prst="rect">
                <a:avLst/>
              </a:prstGeom>
              <a:blipFill>
                <a:blip r:embed="rId4"/>
                <a:stretch>
                  <a:fillRect l="-2400" b="-14211"/>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0E0A66F-8E3F-431E-7281-5743E2B3427D}"/>
                  </a:ext>
                </a:extLst>
              </p:cNvPr>
              <p:cNvSpPr txBox="1"/>
              <p:nvPr/>
            </p:nvSpPr>
            <p:spPr>
              <a:xfrm>
                <a:off x="4809699" y="4858678"/>
                <a:ext cx="9144000" cy="1159228"/>
              </a:xfrm>
              <a:prstGeom prst="rect">
                <a:avLst/>
              </a:prstGeom>
              <a:noFill/>
            </p:spPr>
            <p:txBody>
              <a:bodyPr wrap="square">
                <a:spAutoFit/>
              </a:bodyPr>
              <a:lstStyle/>
              <a:p>
                <a:r>
                  <a:rPr lang="en-GB" sz="4000" dirty="0"/>
                  <a:t>So </a:t>
                </a:r>
                <a:r>
                  <a:rPr lang="en-GB" sz="4000" dirty="0" err="1"/>
                  <a:t>sánh</a:t>
                </a:r>
                <a:r>
                  <a:rPr lang="en-GB" sz="4000" dirty="0"/>
                  <a:t>:</a:t>
                </a:r>
                <a:r>
                  <a:rPr kumimoji="0" lang="en-GB" sz="4800" b="1" i="0" u="none" strike="noStrike" kern="1200" cap="none" spc="0" normalizeH="0" baseline="0" noProof="0" dirty="0">
                    <a:ln>
                      <a:noFill/>
                    </a:ln>
                    <a:solidFill>
                      <a:srgbClr val="1F497D"/>
                    </a:solidFill>
                    <a:effectLst/>
                    <a:uLnTx/>
                    <a:uFillTx/>
                    <a:latin typeface="Calibri"/>
                    <a:ea typeface="+mn-ea"/>
                    <a:cs typeface="+mn-cs"/>
                  </a:rPr>
                  <a:t> </a:t>
                </a:r>
                <a14:m>
                  <m:oMath xmlns:m="http://schemas.openxmlformats.org/officeDocument/2006/math">
                    <m:f>
                      <m:fPr>
                        <m:ctrlP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𝟔</m:t>
                        </m:r>
                      </m:num>
                      <m:den>
                        <m:r>
                          <a:rPr kumimoji="0" lang="en-GB" sz="48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𝟏𝟎</m:t>
                        </m:r>
                      </m:den>
                    </m:f>
                  </m:oMath>
                </a14:m>
                <a:r>
                  <a:rPr lang="en-GB" sz="4000" dirty="0"/>
                  <a:t> &lt;</a:t>
                </a:r>
                <a:r>
                  <a:rPr lang="en-GB" sz="4800" b="1" dirty="0">
                    <a:solidFill>
                      <a:srgbClr val="1F497D"/>
                    </a:solidFill>
                  </a:rPr>
                  <a:t> </a:t>
                </a:r>
                <a14:m>
                  <m:oMath xmlns:m="http://schemas.openxmlformats.org/officeDocument/2006/math">
                    <m:f>
                      <m:fPr>
                        <m:ctrlPr>
                          <a:rPr lang="en-GB" sz="4800" b="1" i="1">
                            <a:solidFill>
                              <a:srgbClr val="1F497D"/>
                            </a:solidFill>
                            <a:latin typeface="Cambria Math" panose="02040503050406030204" pitchFamily="18" charset="0"/>
                          </a:rPr>
                        </m:ctrlPr>
                      </m:fPr>
                      <m:num>
                        <m:r>
                          <a:rPr lang="en-GB" sz="4800" b="1" i="1" smtClean="0">
                            <a:solidFill>
                              <a:srgbClr val="1F497D"/>
                            </a:solidFill>
                            <a:latin typeface="Cambria Math" panose="02040503050406030204" pitchFamily="18" charset="0"/>
                          </a:rPr>
                          <m:t>𝟕</m:t>
                        </m:r>
                      </m:num>
                      <m:den>
                        <m:r>
                          <a:rPr lang="en-GB" sz="4800" b="1" i="1">
                            <a:solidFill>
                              <a:srgbClr val="1F497D"/>
                            </a:solidFill>
                            <a:latin typeface="Cambria Math" panose="02040503050406030204" pitchFamily="18" charset="0"/>
                          </a:rPr>
                          <m:t>𝟏𝟎</m:t>
                        </m:r>
                      </m:den>
                    </m:f>
                  </m:oMath>
                </a14:m>
                <a:r>
                  <a:rPr lang="en-GB" sz="4000" dirty="0"/>
                  <a:t> </a:t>
                </a:r>
                <a:endParaRPr lang="vi-VN" sz="4000" b="1" dirty="0"/>
              </a:p>
            </p:txBody>
          </p:sp>
        </mc:Choice>
        <mc:Fallback>
          <p:sp>
            <p:nvSpPr>
              <p:cNvPr id="5" name="TextBox 4">
                <a:extLst>
                  <a:ext uri="{FF2B5EF4-FFF2-40B4-BE49-F238E27FC236}">
                    <a16:creationId xmlns:a16="http://schemas.microsoft.com/office/drawing/2014/main" id="{D0E0A66F-8E3F-431E-7281-5743E2B3427D}"/>
                  </a:ext>
                </a:extLst>
              </p:cNvPr>
              <p:cNvSpPr txBox="1">
                <a:spLocks noRot="1" noChangeAspect="1" noMove="1" noResize="1" noEditPoints="1" noAdjustHandles="1" noChangeArrowheads="1" noChangeShapeType="1" noTextEdit="1"/>
              </p:cNvSpPr>
              <p:nvPr/>
            </p:nvSpPr>
            <p:spPr>
              <a:xfrm>
                <a:off x="4809699" y="4858678"/>
                <a:ext cx="9144000" cy="1159228"/>
              </a:xfrm>
              <a:prstGeom prst="rect">
                <a:avLst/>
              </a:prstGeom>
              <a:blipFill>
                <a:blip r:embed="rId5"/>
                <a:stretch>
                  <a:fillRect l="-2400" b="-14211"/>
                </a:stretch>
              </a:blipFill>
            </p:spPr>
            <p:txBody>
              <a:bodyPr/>
              <a:lstStyle/>
              <a:p>
                <a:r>
                  <a:rPr lang="vi-VN">
                    <a:noFill/>
                  </a:rPr>
                  <a:t> </a:t>
                </a:r>
              </a:p>
            </p:txBody>
          </p:sp>
        </mc:Fallback>
      </mc:AlternateContent>
      <p:sp>
        <p:nvSpPr>
          <p:cNvPr id="13" name="TextBox 12">
            <a:extLst>
              <a:ext uri="{FF2B5EF4-FFF2-40B4-BE49-F238E27FC236}">
                <a16:creationId xmlns:a16="http://schemas.microsoft.com/office/drawing/2014/main" id="{EDBFFD4D-5B75-470D-545A-786A9CE1F926}"/>
              </a:ext>
            </a:extLst>
          </p:cNvPr>
          <p:cNvSpPr txBox="1"/>
          <p:nvPr/>
        </p:nvSpPr>
        <p:spPr>
          <a:xfrm>
            <a:off x="4809699" y="6169936"/>
            <a:ext cx="9144000" cy="707886"/>
          </a:xfrm>
          <a:prstGeom prst="rect">
            <a:avLst/>
          </a:prstGeom>
          <a:noFill/>
        </p:spPr>
        <p:txBody>
          <a:bodyPr wrap="square">
            <a:spAutoFit/>
          </a:bodyPr>
          <a:lstStyle/>
          <a:p>
            <a:r>
              <a:rPr lang="vi-VN" sz="4000" b="1" dirty="0"/>
              <a:t>Vậy Việt chạy nhiều hơn Nam:</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E7A7279-0B2C-80F3-7215-8352822FD607}"/>
                  </a:ext>
                </a:extLst>
              </p:cNvPr>
              <p:cNvSpPr txBox="1"/>
              <p:nvPr/>
            </p:nvSpPr>
            <p:spPr>
              <a:xfrm>
                <a:off x="6943299" y="7055825"/>
                <a:ext cx="9144000" cy="1423018"/>
              </a:xfrm>
              <a:prstGeom prst="rect">
                <a:avLst/>
              </a:prstGeom>
              <a:noFill/>
            </p:spPr>
            <p:txBody>
              <a:bodyPr wrap="square">
                <a:spAutoFit/>
              </a:bodyPr>
              <a:lstStyle/>
              <a:p>
                <a14:m>
                  <m:oMath xmlns:m="http://schemas.openxmlformats.org/officeDocument/2006/math">
                    <m:f>
                      <m:fPr>
                        <m:ctrlPr>
                          <a:rPr kumimoji="0" lang="en-GB" sz="60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6000" b="1"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𝟕</m:t>
                        </m:r>
                      </m:num>
                      <m:den>
                        <m:r>
                          <a:rPr kumimoji="0" lang="en-GB" sz="6000" b="1" i="1" u="none" strike="noStrike" kern="1200" cap="none" spc="0" normalizeH="0" baseline="0" noProof="0">
                            <a:ln>
                              <a:noFill/>
                            </a:ln>
                            <a:solidFill>
                              <a:srgbClr val="1F497D"/>
                            </a:solidFill>
                            <a:effectLst/>
                            <a:uLnTx/>
                            <a:uFillTx/>
                            <a:latin typeface="Cambria Math" panose="02040503050406030204" pitchFamily="18" charset="0"/>
                            <a:ea typeface="+mn-ea"/>
                            <a:cs typeface="+mn-cs"/>
                          </a:rPr>
                          <m:t>𝟏𝟎</m:t>
                        </m:r>
                      </m:den>
                    </m:f>
                    <m:r>
                      <a:rPr kumimoji="0" lang="en-GB" sz="6000" b="0" i="0"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m:t>
                    </m:r>
                    <m:f>
                      <m:fPr>
                        <m:ctrlP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6</m:t>
                        </m:r>
                      </m:num>
                      <m:den>
                        <m: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10</m:t>
                        </m:r>
                      </m:den>
                    </m:f>
                    <m: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m:t>
                    </m:r>
                    <m:f>
                      <m:fPr>
                        <m:ctrlP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ctrlPr>
                      </m:fPr>
                      <m:num>
                        <m: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m:t>
                        </m:r>
                      </m:num>
                      <m:den>
                        <m:r>
                          <a:rPr kumimoji="0" lang="en-GB" sz="6000" b="0" i="1" u="none" strike="noStrike" kern="1200" cap="none" spc="0" normalizeH="0" baseline="0" noProof="0" smtClean="0">
                            <a:ln>
                              <a:noFill/>
                            </a:ln>
                            <a:solidFill>
                              <a:srgbClr val="1F497D"/>
                            </a:solidFill>
                            <a:effectLst/>
                            <a:uLnTx/>
                            <a:uFillTx/>
                            <a:latin typeface="Cambria Math" panose="02040503050406030204" pitchFamily="18" charset="0"/>
                            <a:ea typeface="+mn-ea"/>
                            <a:cs typeface="+mn-cs"/>
                          </a:rPr>
                          <m:t>10</m:t>
                        </m:r>
                      </m:den>
                    </m:f>
                  </m:oMath>
                </a14:m>
                <a:r>
                  <a:rPr kumimoji="0" lang="en-GB" sz="4800" b="0" i="0" u="none" strike="noStrike" kern="1200" cap="none" spc="0" normalizeH="0" baseline="0" noProof="0" dirty="0">
                    <a:ln>
                      <a:noFill/>
                    </a:ln>
                    <a:solidFill>
                      <a:prstClr val="black"/>
                    </a:solidFill>
                    <a:effectLst/>
                    <a:uLnTx/>
                    <a:uFillTx/>
                    <a:latin typeface="Calibri"/>
                    <a:ea typeface="+mn-ea"/>
                    <a:cs typeface="+mn-cs"/>
                  </a:rPr>
                  <a:t> </a:t>
                </a:r>
                <a:r>
                  <a:rPr kumimoji="0" lang="en-GB" sz="4800" b="0" i="0" u="none" strike="noStrike" kern="1200" cap="none" spc="0" normalizeH="0" baseline="0" noProof="0" dirty="0" err="1">
                    <a:ln>
                      <a:noFill/>
                    </a:ln>
                    <a:solidFill>
                      <a:prstClr val="black"/>
                    </a:solidFill>
                    <a:effectLst/>
                    <a:uLnTx/>
                    <a:uFillTx/>
                    <a:latin typeface="Calibri"/>
                    <a:ea typeface="+mn-ea"/>
                    <a:cs typeface="+mn-cs"/>
                  </a:rPr>
                  <a:t>đoạn</a:t>
                </a:r>
                <a:r>
                  <a:rPr kumimoji="0" lang="en-GB" sz="4800" b="0" i="0" u="none" strike="noStrike" kern="1200" cap="none" spc="0" normalizeH="0" noProof="0" dirty="0">
                    <a:ln>
                      <a:noFill/>
                    </a:ln>
                    <a:solidFill>
                      <a:prstClr val="black"/>
                    </a:solidFill>
                    <a:effectLst/>
                    <a:uLnTx/>
                    <a:uFillTx/>
                    <a:latin typeface="Calibri"/>
                    <a:ea typeface="+mn-ea"/>
                    <a:cs typeface="+mn-cs"/>
                  </a:rPr>
                  <a:t> </a:t>
                </a:r>
                <a:r>
                  <a:rPr kumimoji="0" lang="en-GB" sz="4800" b="0" i="0" u="none" strike="noStrike" kern="1200" cap="none" spc="0" normalizeH="0" noProof="0" dirty="0" err="1">
                    <a:ln>
                      <a:noFill/>
                    </a:ln>
                    <a:solidFill>
                      <a:prstClr val="black"/>
                    </a:solidFill>
                    <a:effectLst/>
                    <a:uLnTx/>
                    <a:uFillTx/>
                    <a:latin typeface="Calibri"/>
                    <a:ea typeface="+mn-ea"/>
                    <a:cs typeface="+mn-cs"/>
                  </a:rPr>
                  <a:t>đường</a:t>
                </a:r>
                <a:r>
                  <a:rPr kumimoji="0" lang="en-GB" sz="4800" b="0" i="0" u="none" strike="noStrike" kern="1200" cap="none" spc="0" normalizeH="0" baseline="0" noProof="0" dirty="0">
                    <a:ln>
                      <a:noFill/>
                    </a:ln>
                    <a:solidFill>
                      <a:prstClr val="black"/>
                    </a:solidFill>
                    <a:effectLst/>
                    <a:uLnTx/>
                    <a:uFillTx/>
                    <a:latin typeface="Calibri"/>
                    <a:ea typeface="+mn-ea"/>
                    <a:cs typeface="+mn-cs"/>
                  </a:rPr>
                  <a:t> </a:t>
                </a:r>
                <a:endParaRPr lang="vi-VN" sz="2400" dirty="0"/>
              </a:p>
            </p:txBody>
          </p:sp>
        </mc:Choice>
        <mc:Fallback>
          <p:sp>
            <p:nvSpPr>
              <p:cNvPr id="15" name="TextBox 14">
                <a:extLst>
                  <a:ext uri="{FF2B5EF4-FFF2-40B4-BE49-F238E27FC236}">
                    <a16:creationId xmlns:a16="http://schemas.microsoft.com/office/drawing/2014/main" id="{9E7A7279-0B2C-80F3-7215-8352822FD607}"/>
                  </a:ext>
                </a:extLst>
              </p:cNvPr>
              <p:cNvSpPr txBox="1">
                <a:spLocks noRot="1" noChangeAspect="1" noMove="1" noResize="1" noEditPoints="1" noAdjustHandles="1" noChangeArrowheads="1" noChangeShapeType="1" noTextEdit="1"/>
              </p:cNvSpPr>
              <p:nvPr/>
            </p:nvSpPr>
            <p:spPr>
              <a:xfrm>
                <a:off x="6943299" y="7055825"/>
                <a:ext cx="9144000" cy="1423018"/>
              </a:xfrm>
              <a:prstGeom prst="rect">
                <a:avLst/>
              </a:prstGeom>
              <a:blipFill>
                <a:blip r:embed="rId6"/>
                <a:stretch>
                  <a:fillRect b="-5556"/>
                </a:stretch>
              </a:blipFill>
            </p:spPr>
            <p:txBody>
              <a:bodyPr/>
              <a:lstStyle/>
              <a:p>
                <a:r>
                  <a:rPr lang="vi-VN">
                    <a:noFill/>
                  </a:rPr>
                  <a:t> </a:t>
                </a:r>
              </a:p>
            </p:txBody>
          </p:sp>
        </mc:Fallback>
      </mc:AlternateContent>
      <p:sp>
        <p:nvSpPr>
          <p:cNvPr id="16" name="TextBox 15">
            <a:extLst>
              <a:ext uri="{FF2B5EF4-FFF2-40B4-BE49-F238E27FC236}">
                <a16:creationId xmlns:a16="http://schemas.microsoft.com/office/drawing/2014/main" id="{ACDCA100-EE4C-91A0-E37F-CFDA0554DBFE}"/>
              </a:ext>
            </a:extLst>
          </p:cNvPr>
          <p:cNvSpPr txBox="1"/>
          <p:nvPr/>
        </p:nvSpPr>
        <p:spPr>
          <a:xfrm>
            <a:off x="5029200" y="8754481"/>
            <a:ext cx="9144000" cy="923330"/>
          </a:xfrm>
          <a:prstGeom prst="rect">
            <a:avLst/>
          </a:prstGeom>
          <a:noFill/>
        </p:spPr>
        <p:txBody>
          <a:bodyPr wrap="square">
            <a:spAutoFit/>
          </a:bodyPr>
          <a:lstStyle/>
          <a:p>
            <a:r>
              <a:rPr lang="en-GB" sz="5400" b="1" dirty="0">
                <a:solidFill>
                  <a:srgbClr val="FF0000"/>
                </a:solidFill>
              </a:rPr>
              <a:t>=&gt; </a:t>
            </a:r>
            <a:r>
              <a:rPr lang="en-GB" sz="5400" b="1" dirty="0" err="1">
                <a:solidFill>
                  <a:srgbClr val="FF0000"/>
                </a:solidFill>
              </a:rPr>
              <a:t>Chọn</a:t>
            </a:r>
            <a:r>
              <a:rPr lang="en-GB" sz="5400" b="1" dirty="0">
                <a:solidFill>
                  <a:srgbClr val="FF0000"/>
                </a:solidFill>
              </a:rPr>
              <a:t> </a:t>
            </a:r>
            <a:r>
              <a:rPr lang="en-GB" sz="5400" b="1" dirty="0" err="1">
                <a:solidFill>
                  <a:srgbClr val="FF0000"/>
                </a:solidFill>
              </a:rPr>
              <a:t>đáp</a:t>
            </a:r>
            <a:r>
              <a:rPr lang="en-GB" sz="5400" b="1" dirty="0">
                <a:solidFill>
                  <a:srgbClr val="FF0000"/>
                </a:solidFill>
              </a:rPr>
              <a:t> </a:t>
            </a:r>
            <a:r>
              <a:rPr lang="en-GB" sz="5400" b="1" dirty="0" err="1">
                <a:solidFill>
                  <a:srgbClr val="FF0000"/>
                </a:solidFill>
              </a:rPr>
              <a:t>án</a:t>
            </a:r>
            <a:r>
              <a:rPr lang="en-GB" sz="5400" b="1" dirty="0">
                <a:solidFill>
                  <a:srgbClr val="FF0000"/>
                </a:solidFill>
              </a:rPr>
              <a:t> C</a:t>
            </a:r>
            <a:endParaRPr lang="vi-VN" sz="5400" b="1" dirty="0">
              <a:solidFill>
                <a:srgbClr val="FF0000"/>
              </a:solidFill>
            </a:endParaRPr>
          </a:p>
        </p:txBody>
      </p:sp>
      <p:sp>
        <p:nvSpPr>
          <p:cNvPr id="18" name="Content Placeholder 17">
            <a:extLst>
              <a:ext uri="{FF2B5EF4-FFF2-40B4-BE49-F238E27FC236}">
                <a16:creationId xmlns:a16="http://schemas.microsoft.com/office/drawing/2014/main" id="{1E40D841-B81D-4366-1F97-2E6CF81CFEDB}"/>
              </a:ext>
            </a:extLst>
          </p:cNvPr>
          <p:cNvSpPr>
            <a:spLocks noGrp="1"/>
          </p:cNvSpPr>
          <p:nvPr>
            <p:ph idx="1"/>
          </p:nvPr>
        </p:nvSpPr>
        <p:spPr/>
        <p:txBody>
          <a:bodyPr/>
          <a:lstStyle/>
          <a:p>
            <a:endParaRPr lang="vi-VN"/>
          </a:p>
        </p:txBody>
      </p:sp>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extLst>
      <p:ext uri="{BB962C8B-B14F-4D97-AF65-F5344CB8AC3E}">
        <p14:creationId xmlns:p14="http://schemas.microsoft.com/office/powerpoint/2010/main" val="22792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1.80556E-6 1.11022E-16 L 0.98429 -0.02207 " pathEditMode="relative" rAng="0" ptsTypes="AA">
                                      <p:cBhvr>
                                        <p:cTn id="32" dur="2000" fill="hold"/>
                                        <p:tgtEl>
                                          <p:spTgt spid="6"/>
                                        </p:tgtEl>
                                        <p:attrNameLst>
                                          <p:attrName>ppt_x</p:attrName>
                                          <p:attrName>ppt_y</p:attrName>
                                        </p:attrNameLst>
                                      </p:cBhvr>
                                      <p:rCtr x="49210"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5" grpId="0"/>
      <p:bldP spid="16"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building with awnings and a sidewalk&#10;&#10;Description automatically generated">
            <a:extLst>
              <a:ext uri="{FF2B5EF4-FFF2-40B4-BE49-F238E27FC236}">
                <a16:creationId xmlns:a16="http://schemas.microsoft.com/office/drawing/2014/main" id="{338AFB09-14C8-4CC6-0F73-735506CAF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364200" cy="10287000"/>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08991"/>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4</a:t>
            </a:r>
            <a:endParaRPr lang="vi-VN" sz="6600" b="1" dirty="0"/>
          </a:p>
        </p:txBody>
      </p:sp>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7728A793-2F5C-FEFB-4FBE-38BBB73BB287}"/>
                  </a:ext>
                </a:extLst>
              </p:cNvPr>
              <p:cNvSpPr txBox="1"/>
              <p:nvPr/>
            </p:nvSpPr>
            <p:spPr>
              <a:xfrm>
                <a:off x="5235039" y="708991"/>
                <a:ext cx="12505898" cy="4001095"/>
              </a:xfrm>
              <a:prstGeom prst="rect">
                <a:avLst/>
              </a:prstGeom>
              <a:noFill/>
            </p:spPr>
            <p:txBody>
              <a:bodyPr wrap="square">
                <a:spAutoFit/>
              </a:bodyPr>
              <a:lstStyle/>
              <a:p>
                <a:r>
                  <a:rPr lang="vi-VN" sz="4400" b="1" dirty="0"/>
                  <a:t>Thư viện của Trường Tiểu học Nguyễn Du có </a:t>
                </a:r>
                <a14:m>
                  <m:oMath xmlns:m="http://schemas.openxmlformats.org/officeDocument/2006/math">
                    <m:f>
                      <m:fPr>
                        <m:ctrlPr>
                          <a:rPr lang="vi-VN" sz="5400" b="1" i="1" smtClean="0">
                            <a:latin typeface="Cambria Math" panose="02040503050406030204" pitchFamily="18" charset="0"/>
                          </a:rPr>
                        </m:ctrlPr>
                      </m:fPr>
                      <m:num>
                        <m:r>
                          <a:rPr lang="en-GB" sz="5400" b="1" i="1" smtClean="0">
                            <a:latin typeface="Cambria Math" panose="02040503050406030204" pitchFamily="18" charset="0"/>
                          </a:rPr>
                          <m:t>𝟐</m:t>
                        </m:r>
                      </m:num>
                      <m:den>
                        <m:r>
                          <a:rPr lang="en-GB" sz="5400" b="1" i="1" smtClean="0">
                            <a:latin typeface="Cambria Math" panose="02040503050406030204" pitchFamily="18" charset="0"/>
                          </a:rPr>
                          <m:t>𝟑</m:t>
                        </m:r>
                      </m:den>
                    </m:f>
                    <m:r>
                      <a:rPr lang="en-GB" sz="5400" b="1" i="1" smtClean="0">
                        <a:latin typeface="Cambria Math" panose="02040503050406030204" pitchFamily="18" charset="0"/>
                      </a:rPr>
                      <m:t> </m:t>
                    </m:r>
                  </m:oMath>
                </a14:m>
                <a:r>
                  <a:rPr lang="vi-VN" sz="4400" b="1" dirty="0"/>
                  <a:t>số sách là sách giáo khoa, </a:t>
                </a:r>
                <a14:m>
                  <m:oMath xmlns:m="http://schemas.openxmlformats.org/officeDocument/2006/math">
                    <m:f>
                      <m:fPr>
                        <m:ctrlPr>
                          <a:rPr lang="vi-VN" sz="5400" b="1" i="1" smtClean="0">
                            <a:latin typeface="Cambria Math" panose="02040503050406030204" pitchFamily="18" charset="0"/>
                          </a:rPr>
                        </m:ctrlPr>
                      </m:fPr>
                      <m:num>
                        <m:r>
                          <a:rPr lang="en-GB" sz="5400" b="1" i="1" smtClean="0">
                            <a:latin typeface="Cambria Math" panose="02040503050406030204" pitchFamily="18" charset="0"/>
                          </a:rPr>
                          <m:t>𝟐</m:t>
                        </m:r>
                      </m:num>
                      <m:den>
                        <m:r>
                          <a:rPr lang="en-GB" sz="5400" b="1" i="1" smtClean="0">
                            <a:latin typeface="Cambria Math" panose="02040503050406030204" pitchFamily="18" charset="0"/>
                          </a:rPr>
                          <m:t>𝟗</m:t>
                        </m:r>
                      </m:den>
                    </m:f>
                  </m:oMath>
                </a14:m>
                <a:r>
                  <a:rPr lang="en-GB" sz="5400" b="1" dirty="0"/>
                  <a:t> </a:t>
                </a:r>
                <a:r>
                  <a:rPr lang="vi-VN" sz="4400" b="1" dirty="0"/>
                  <a:t>số sách là sách tham khảo, còn lại là truyện thiếu nhi và tạp chí. Tìm phân số chỉ số truyện thiếu nhi và tạp chí trong thư viện của trường đó.</a:t>
                </a:r>
              </a:p>
            </p:txBody>
          </p:sp>
        </mc:Choice>
        <mc:Fallback>
          <p:sp>
            <p:nvSpPr>
              <p:cNvPr id="10" name="TextBox 9">
                <a:extLst>
                  <a:ext uri="{FF2B5EF4-FFF2-40B4-BE49-F238E27FC236}">
                    <a16:creationId xmlns:a16="http://schemas.microsoft.com/office/drawing/2014/main" id="{7728A793-2F5C-FEFB-4FBE-38BBB73BB287}"/>
                  </a:ext>
                </a:extLst>
              </p:cNvPr>
              <p:cNvSpPr txBox="1">
                <a:spLocks noRot="1" noChangeAspect="1" noMove="1" noResize="1" noEditPoints="1" noAdjustHandles="1" noChangeArrowheads="1" noChangeShapeType="1" noTextEdit="1"/>
              </p:cNvSpPr>
              <p:nvPr/>
            </p:nvSpPr>
            <p:spPr>
              <a:xfrm>
                <a:off x="5235039" y="708991"/>
                <a:ext cx="12505898" cy="4001095"/>
              </a:xfrm>
              <a:prstGeom prst="rect">
                <a:avLst/>
              </a:prstGeom>
              <a:blipFill>
                <a:blip r:embed="rId5"/>
                <a:stretch>
                  <a:fillRect l="-1999" t="-3196" r="-3072" b="-6088"/>
                </a:stretch>
              </a:blipFill>
            </p:spPr>
            <p:txBody>
              <a:bodyPr/>
              <a:lstStyle/>
              <a:p>
                <a:r>
                  <a:rPr lang="vi-VN">
                    <a:noFill/>
                  </a:rPr>
                  <a:t> </a:t>
                </a:r>
              </a:p>
            </p:txBody>
          </p:sp>
        </mc:Fallback>
      </mc:AlternateContent>
      <p:sp>
        <p:nvSpPr>
          <p:cNvPr id="14" name="Speech Bubble: Rectangle 13">
            <a:extLst>
              <a:ext uri="{FF2B5EF4-FFF2-40B4-BE49-F238E27FC236}">
                <a16:creationId xmlns:a16="http://schemas.microsoft.com/office/drawing/2014/main" id="{B485FFD4-D2EC-90C0-6A8F-3B620C7FB85A}"/>
              </a:ext>
            </a:extLst>
          </p:cNvPr>
          <p:cNvSpPr/>
          <p:nvPr/>
        </p:nvSpPr>
        <p:spPr>
          <a:xfrm>
            <a:off x="9372600" y="5448300"/>
            <a:ext cx="7825839" cy="2758109"/>
          </a:xfrm>
          <a:prstGeom prst="wedgeRectCallout">
            <a:avLst>
              <a:gd name="adj1" fmla="val 63080"/>
              <a:gd name="adj2" fmla="val 63552"/>
            </a:avLst>
          </a:prstGeom>
          <a:solidFill>
            <a:srgbClr val="CCFFFF"/>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Muốn tìm phân số chỉ số </a:t>
            </a:r>
            <a:r>
              <a:rPr lang="vi-VN" sz="4000" dirty="0" err="1">
                <a:solidFill>
                  <a:schemeClr val="tx1"/>
                </a:solidFill>
              </a:rPr>
              <a:t>truyện</a:t>
            </a:r>
            <a:r>
              <a:rPr lang="vi-VN" sz="4000" dirty="0">
                <a:solidFill>
                  <a:schemeClr val="tx1"/>
                </a:solidFill>
              </a:rPr>
              <a:t> thiếu nhi và tạp chí trong thư </a:t>
            </a:r>
            <a:r>
              <a:rPr lang="vi-VN" sz="4000" dirty="0" err="1">
                <a:solidFill>
                  <a:schemeClr val="tx1"/>
                </a:solidFill>
              </a:rPr>
              <a:t>viện</a:t>
            </a:r>
            <a:r>
              <a:rPr lang="vi-VN" sz="4000" dirty="0">
                <a:solidFill>
                  <a:schemeClr val="tx1"/>
                </a:solidFill>
              </a:rPr>
              <a:t> của </a:t>
            </a:r>
            <a:r>
              <a:rPr lang="vi-VN" sz="4000" dirty="0" err="1">
                <a:solidFill>
                  <a:schemeClr val="tx1"/>
                </a:solidFill>
              </a:rPr>
              <a:t>trường</a:t>
            </a:r>
            <a:r>
              <a:rPr lang="vi-VN" sz="4000" dirty="0">
                <a:solidFill>
                  <a:schemeClr val="tx1"/>
                </a:solidFill>
              </a:rPr>
              <a:t> đó</a:t>
            </a:r>
            <a:r>
              <a:rPr lang="en-GB" sz="4000" dirty="0">
                <a:solidFill>
                  <a:schemeClr val="tx1"/>
                </a:solidFill>
              </a:rPr>
              <a:t> </a:t>
            </a:r>
            <a:r>
              <a:rPr lang="vi-VN" sz="4000" dirty="0">
                <a:solidFill>
                  <a:schemeClr val="tx1"/>
                </a:solidFill>
              </a:rPr>
              <a:t>ta phải làm như thế nào?</a:t>
            </a:r>
          </a:p>
        </p:txBody>
      </p:sp>
      <p:sp>
        <p:nvSpPr>
          <p:cNvPr id="17" name="Speech Bubble: Rectangle 16">
            <a:extLst>
              <a:ext uri="{FF2B5EF4-FFF2-40B4-BE49-F238E27FC236}">
                <a16:creationId xmlns:a16="http://schemas.microsoft.com/office/drawing/2014/main" id="{26233B23-EE71-8330-0964-8E31E63C2A9A}"/>
              </a:ext>
            </a:extLst>
          </p:cNvPr>
          <p:cNvSpPr/>
          <p:nvPr/>
        </p:nvSpPr>
        <p:spPr>
          <a:xfrm>
            <a:off x="9405257" y="6061744"/>
            <a:ext cx="7825839" cy="2758109"/>
          </a:xfrm>
          <a:prstGeom prst="wedgeRectCallout">
            <a:avLst>
              <a:gd name="adj1" fmla="val 63080"/>
              <a:gd name="adj2" fmla="val 63552"/>
            </a:avLst>
          </a:prstGeom>
          <a:solidFill>
            <a:srgbClr val="CCFFFF"/>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rPr>
              <a:t>Ta l</a:t>
            </a:r>
            <a:r>
              <a:rPr lang="vi-VN" sz="5400" dirty="0" err="1">
                <a:solidFill>
                  <a:schemeClr val="tx1"/>
                </a:solidFill>
              </a:rPr>
              <a:t>àm</a:t>
            </a:r>
            <a:r>
              <a:rPr lang="vi-VN" sz="5400" dirty="0">
                <a:solidFill>
                  <a:schemeClr val="tx1"/>
                </a:solidFill>
              </a:rPr>
              <a:t> phép tính gì? </a:t>
            </a:r>
          </a:p>
        </p:txBody>
      </p:sp>
    </p:spTree>
    <p:extLst>
      <p:ext uri="{BB962C8B-B14F-4D97-AF65-F5344CB8AC3E}">
        <p14:creationId xmlns:p14="http://schemas.microsoft.com/office/powerpoint/2010/main" val="1378929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animBg="1"/>
      <p:bldP spid="14" grpId="1"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uilding with awnings and a sidewalk&#10;&#10;Description automatically generated">
            <a:extLst>
              <a:ext uri="{FF2B5EF4-FFF2-40B4-BE49-F238E27FC236}">
                <a16:creationId xmlns:a16="http://schemas.microsoft.com/office/drawing/2014/main" id="{900D878A-66CD-7AA2-6B73-8023AA9D0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8364200" cy="10287000"/>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08991"/>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4</a:t>
            </a:r>
            <a:endParaRPr lang="vi-VN" sz="6600" b="1" dirty="0"/>
          </a:p>
        </p:txBody>
      </p:sp>
      <p:sp>
        <p:nvSpPr>
          <p:cNvPr id="10" name="TextBox 9">
            <a:extLst>
              <a:ext uri="{FF2B5EF4-FFF2-40B4-BE49-F238E27FC236}">
                <a16:creationId xmlns:a16="http://schemas.microsoft.com/office/drawing/2014/main" id="{7728A793-2F5C-FEFB-4FBE-38BBB73BB287}"/>
              </a:ext>
            </a:extLst>
          </p:cNvPr>
          <p:cNvSpPr txBox="1"/>
          <p:nvPr/>
        </p:nvSpPr>
        <p:spPr>
          <a:xfrm>
            <a:off x="10134600" y="1202052"/>
            <a:ext cx="12505898" cy="1107996"/>
          </a:xfrm>
          <a:prstGeom prst="rect">
            <a:avLst/>
          </a:prstGeom>
          <a:noFill/>
        </p:spPr>
        <p:txBody>
          <a:bodyPr wrap="square">
            <a:spAutoFit/>
          </a:bodyPr>
          <a:lstStyle/>
          <a:p>
            <a:r>
              <a:rPr lang="en-GB" sz="6600" b="1" dirty="0" err="1"/>
              <a:t>Bài</a:t>
            </a:r>
            <a:r>
              <a:rPr lang="en-GB" sz="6600" b="1" dirty="0"/>
              <a:t> </a:t>
            </a:r>
            <a:r>
              <a:rPr lang="en-GB" sz="6600" b="1" dirty="0" err="1"/>
              <a:t>giải</a:t>
            </a:r>
            <a:r>
              <a:rPr lang="en-GB" sz="6600" b="1" dirty="0"/>
              <a:t>:</a:t>
            </a:r>
            <a:endParaRPr lang="vi-VN" sz="6600" b="1" dirty="0"/>
          </a:p>
        </p:txBody>
      </p:sp>
      <p:sp>
        <p:nvSpPr>
          <p:cNvPr id="3" name="TextBox 2">
            <a:extLst>
              <a:ext uri="{FF2B5EF4-FFF2-40B4-BE49-F238E27FC236}">
                <a16:creationId xmlns:a16="http://schemas.microsoft.com/office/drawing/2014/main" id="{4D4EE57C-6900-C7DC-DE8B-652562ED8FF0}"/>
              </a:ext>
            </a:extLst>
          </p:cNvPr>
          <p:cNvSpPr txBox="1"/>
          <p:nvPr/>
        </p:nvSpPr>
        <p:spPr>
          <a:xfrm>
            <a:off x="4323418" y="2607438"/>
            <a:ext cx="12973982" cy="1754326"/>
          </a:xfrm>
          <a:prstGeom prst="rect">
            <a:avLst/>
          </a:prstGeom>
          <a:noFill/>
        </p:spPr>
        <p:txBody>
          <a:bodyPr wrap="square">
            <a:spAutoFit/>
          </a:bodyPr>
          <a:lstStyle/>
          <a:p>
            <a:r>
              <a:rPr lang="vi-VN" sz="5400" i="1" dirty="0">
                <a:latin typeface="Calibri" panose="020F0502020204030204" pitchFamily="34" charset="0"/>
                <a:ea typeface="Calibri" panose="020F0502020204030204" pitchFamily="34" charset="0"/>
                <a:cs typeface="Calibri" panose="020F0502020204030204" pitchFamily="34" charset="0"/>
              </a:rPr>
              <a:t>Phân số chỉ số truyện thiếu nhi và tạp chí trong thư viện của trường là:</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D2DFC33-98E4-8E0F-C2CC-4B8DD803C042}"/>
                  </a:ext>
                </a:extLst>
              </p:cNvPr>
              <p:cNvSpPr txBox="1"/>
              <p:nvPr/>
            </p:nvSpPr>
            <p:spPr>
              <a:xfrm>
                <a:off x="6649332" y="4966583"/>
                <a:ext cx="11400970" cy="1559401"/>
              </a:xfrm>
              <a:prstGeom prst="rect">
                <a:avLst/>
              </a:prstGeom>
              <a:noFill/>
            </p:spPr>
            <p:txBody>
              <a:bodyPr wrap="square">
                <a:spAutoFit/>
              </a:bodyPr>
              <a:lstStyle/>
              <a:p>
                <a:pPr/>
                <a14:m>
                  <m:oMath xmlns:m="http://schemas.openxmlformats.org/officeDocument/2006/math">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𝟏</m:t>
                    </m:r>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𝟐</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𝟑</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𝟐</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𝟗</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𝟏</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rPr>
                          <m:t>𝟗</m:t>
                        </m:r>
                      </m:den>
                    </m:f>
                  </m:oMath>
                </a14:m>
                <a:r>
                  <a:rPr lang="en-GB" sz="6600" dirty="0"/>
                  <a:t> ( </a:t>
                </a:r>
                <a:r>
                  <a:rPr lang="en-GB" sz="6600" dirty="0" err="1"/>
                  <a:t>số</a:t>
                </a:r>
                <a:r>
                  <a:rPr lang="en-GB" sz="6600" dirty="0"/>
                  <a:t> </a:t>
                </a:r>
                <a:r>
                  <a:rPr lang="en-GB" sz="6600" dirty="0" err="1"/>
                  <a:t>sách</a:t>
                </a:r>
                <a:r>
                  <a:rPr lang="en-GB" sz="6600" dirty="0"/>
                  <a:t>)</a:t>
                </a:r>
                <a:endParaRPr lang="vi-VN" sz="6600" dirty="0"/>
              </a:p>
            </p:txBody>
          </p:sp>
        </mc:Choice>
        <mc:Fallback>
          <p:sp>
            <p:nvSpPr>
              <p:cNvPr id="5" name="TextBox 4">
                <a:extLst>
                  <a:ext uri="{FF2B5EF4-FFF2-40B4-BE49-F238E27FC236}">
                    <a16:creationId xmlns:a16="http://schemas.microsoft.com/office/drawing/2014/main" id="{DD2DFC33-98E4-8E0F-C2CC-4B8DD803C042}"/>
                  </a:ext>
                </a:extLst>
              </p:cNvPr>
              <p:cNvSpPr txBox="1">
                <a:spLocks noRot="1" noChangeAspect="1" noMove="1" noResize="1" noEditPoints="1" noAdjustHandles="1" noChangeArrowheads="1" noChangeShapeType="1" noTextEdit="1"/>
              </p:cNvSpPr>
              <p:nvPr/>
            </p:nvSpPr>
            <p:spPr>
              <a:xfrm>
                <a:off x="6649332" y="4966583"/>
                <a:ext cx="11400970" cy="1559401"/>
              </a:xfrm>
              <a:prstGeom prst="rect">
                <a:avLst/>
              </a:prstGeom>
              <a:blipFill>
                <a:blip r:embed="rId3"/>
                <a:stretch>
                  <a:fillRect b="-15625"/>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2832149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0556E-6 1.11022E-16 L 1.05929 0.0037 " pathEditMode="relative" rAng="0" ptsTypes="AA">
                                      <p:cBhvr>
                                        <p:cTn id="14" dur="2000" fill="hold"/>
                                        <p:tgtEl>
                                          <p:spTgt spid="6"/>
                                        </p:tgtEl>
                                        <p:attrNameLst>
                                          <p:attrName>ppt_x</p:attrName>
                                          <p:attrName>ppt_y</p:attrName>
                                        </p:attrNameLst>
                                      </p:cBhvr>
                                      <p:rCtr x="5296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F308-AC61-7620-80D8-3C4622A8C21C}"/>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8636082-5B4B-8A37-98C5-E54AF05CAD7D}"/>
              </a:ext>
            </a:extLst>
          </p:cNvPr>
          <p:cNvSpPr>
            <a:spLocks noGrp="1"/>
          </p:cNvSpPr>
          <p:nvPr>
            <p:ph type="subTitle" idx="1"/>
          </p:nvPr>
        </p:nvSpPr>
        <p:spPr/>
        <p:txBody>
          <a:bodyPr/>
          <a:lstStyle/>
          <a:p>
            <a:endParaRPr lang="vi-VN"/>
          </a:p>
        </p:txBody>
      </p:sp>
      <p:pic>
        <p:nvPicPr>
          <p:cNvPr id="5" name="Picture 4" descr="A group of kids standing on the street&#10;&#10;Description automatically generated">
            <a:extLst>
              <a:ext uri="{FF2B5EF4-FFF2-40B4-BE49-F238E27FC236}">
                <a16:creationId xmlns:a16="http://schemas.microsoft.com/office/drawing/2014/main" id="{895DA45E-7B88-AA13-76ED-264DFA6C6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8"/>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1D1143E3-671E-8F8F-D87A-774CFA4BC5A8}"/>
              </a:ext>
            </a:extLst>
          </p:cNvPr>
          <p:cNvPicPr>
            <a:picLocks noChangeAspect="1"/>
          </p:cNvPicPr>
          <p:nvPr/>
        </p:nvPicPr>
        <p:blipFill>
          <a:blip r:embed="rId3"/>
          <a:stretch>
            <a:fillRect/>
          </a:stretch>
        </p:blipFill>
        <p:spPr>
          <a:xfrm>
            <a:off x="3276600" y="952500"/>
            <a:ext cx="11963400" cy="3393000"/>
          </a:xfrm>
          <a:prstGeom prst="rect">
            <a:avLst/>
          </a:prstGeom>
        </p:spPr>
      </p:pic>
    </p:spTree>
    <p:extLst>
      <p:ext uri="{BB962C8B-B14F-4D97-AF65-F5344CB8AC3E}">
        <p14:creationId xmlns:p14="http://schemas.microsoft.com/office/powerpoint/2010/main" val="39623773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rectangle with clouds&#10;&#10;Description automatically generated">
            <a:extLst>
              <a:ext uri="{FF2B5EF4-FFF2-40B4-BE49-F238E27FC236}">
                <a16:creationId xmlns:a16="http://schemas.microsoft.com/office/drawing/2014/main" id="{AC7C317E-067C-8D42-13A7-7DE24A156C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3022" b="3246"/>
          <a:stretch/>
        </p:blipFill>
        <p:spPr>
          <a:xfrm>
            <a:off x="20" y="1923"/>
            <a:ext cx="18287980" cy="10285077"/>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01D71DB-B91B-DB3C-9756-CFC20F9C59BF}"/>
                  </a:ext>
                </a:extLst>
              </p:cNvPr>
              <p:cNvSpPr txBox="1"/>
              <p:nvPr/>
            </p:nvSpPr>
            <p:spPr>
              <a:xfrm>
                <a:off x="5867400" y="1943100"/>
                <a:ext cx="7271927" cy="331526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vi-VN" sz="11500" b="1" i="1" smtClean="0">
                              <a:latin typeface="Cambria Math" panose="02040503050406030204" pitchFamily="18" charset="0"/>
                            </a:rPr>
                          </m:ctrlPr>
                        </m:fPr>
                        <m:num>
                          <m:r>
                            <a:rPr lang="en-GB" sz="11500" b="1" i="1" smtClean="0">
                              <a:latin typeface="Cambria Math" panose="02040503050406030204" pitchFamily="18" charset="0"/>
                            </a:rPr>
                            <m:t>𝟑</m:t>
                          </m:r>
                        </m:num>
                        <m:den>
                          <m:r>
                            <a:rPr lang="en-GB" sz="11500" b="1" i="1" smtClean="0">
                              <a:latin typeface="Cambria Math" panose="02040503050406030204" pitchFamily="18" charset="0"/>
                            </a:rPr>
                            <m:t>𝟕</m:t>
                          </m:r>
                        </m:den>
                      </m:f>
                      <m:r>
                        <a:rPr lang="en-GB" sz="11500" b="1" i="1" smtClean="0">
                          <a:latin typeface="Cambria Math" panose="02040503050406030204" pitchFamily="18" charset="0"/>
                        </a:rPr>
                        <m:t>+ </m:t>
                      </m:r>
                      <m:f>
                        <m:fPr>
                          <m:ctrlPr>
                            <a:rPr lang="en-GB" sz="11500" b="1" i="1" smtClean="0">
                              <a:latin typeface="Cambria Math" panose="02040503050406030204" pitchFamily="18" charset="0"/>
                            </a:rPr>
                          </m:ctrlPr>
                        </m:fPr>
                        <m:num>
                          <m:r>
                            <a:rPr lang="en-GB" sz="11500" b="1" i="1" smtClean="0">
                              <a:latin typeface="Cambria Math" panose="02040503050406030204" pitchFamily="18" charset="0"/>
                            </a:rPr>
                            <m:t>𝟏𝟐</m:t>
                          </m:r>
                        </m:num>
                        <m:den>
                          <m:r>
                            <a:rPr lang="en-GB" sz="11500" b="1" i="1" smtClean="0">
                              <a:latin typeface="Cambria Math" panose="02040503050406030204" pitchFamily="18" charset="0"/>
                            </a:rPr>
                            <m:t>𝟕</m:t>
                          </m:r>
                        </m:den>
                      </m:f>
                      <m:r>
                        <a:rPr lang="en-GB" sz="11500" b="1" i="1" smtClean="0">
                          <a:latin typeface="Cambria Math" panose="02040503050406030204" pitchFamily="18" charset="0"/>
                        </a:rPr>
                        <m:t>=?</m:t>
                      </m:r>
                    </m:oMath>
                  </m:oMathPara>
                </a14:m>
                <a:endParaRPr lang="vi-VN" sz="11500" b="1" dirty="0"/>
              </a:p>
            </p:txBody>
          </p:sp>
        </mc:Choice>
        <mc:Fallback>
          <p:sp>
            <p:nvSpPr>
              <p:cNvPr id="2" name="TextBox 1">
                <a:extLst>
                  <a:ext uri="{FF2B5EF4-FFF2-40B4-BE49-F238E27FC236}">
                    <a16:creationId xmlns:a16="http://schemas.microsoft.com/office/drawing/2014/main" id="{601D71DB-B91B-DB3C-9756-CFC20F9C59BF}"/>
                  </a:ext>
                </a:extLst>
              </p:cNvPr>
              <p:cNvSpPr txBox="1">
                <a:spLocks noRot="1" noChangeAspect="1" noMove="1" noResize="1" noEditPoints="1" noAdjustHandles="1" noChangeArrowheads="1" noChangeShapeType="1" noTextEdit="1"/>
              </p:cNvSpPr>
              <p:nvPr/>
            </p:nvSpPr>
            <p:spPr>
              <a:xfrm>
                <a:off x="5867400" y="1943100"/>
                <a:ext cx="7271927" cy="3315267"/>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BABFE49-7399-B11D-D03A-12902DBDF392}"/>
                  </a:ext>
                </a:extLst>
              </p:cNvPr>
              <p:cNvSpPr txBox="1"/>
              <p:nvPr/>
            </p:nvSpPr>
            <p:spPr>
              <a:xfrm>
                <a:off x="5867400" y="5448300"/>
                <a:ext cx="7162800" cy="3183115"/>
              </a:xfrm>
              <a:prstGeom prst="rect">
                <a:avLst/>
              </a:prstGeom>
              <a:noFill/>
            </p:spPr>
            <p:txBody>
              <a:bodyPr wrap="square" rtlCol="0">
                <a:spAutoFit/>
              </a:bodyPr>
              <a:lstStyle/>
              <a:p>
                <a:r>
                  <a:rPr lang="en-GB" sz="8800" dirty="0">
                    <a:solidFill>
                      <a:srgbClr val="C00000"/>
                    </a:solidFill>
                  </a:rPr>
                  <a:t>Đáp </a:t>
                </a:r>
                <a:r>
                  <a:rPr lang="en-GB" sz="8800" dirty="0" err="1">
                    <a:solidFill>
                      <a:srgbClr val="C00000"/>
                    </a:solidFill>
                  </a:rPr>
                  <a:t>án</a:t>
                </a:r>
                <a:r>
                  <a:rPr lang="en-GB" sz="8800" dirty="0">
                    <a:solidFill>
                      <a:srgbClr val="C00000"/>
                    </a:solidFill>
                  </a:rPr>
                  <a:t>: </a:t>
                </a:r>
                <a14:m>
                  <m:oMath xmlns:m="http://schemas.openxmlformats.org/officeDocument/2006/math">
                    <m:f>
                      <m:fPr>
                        <m:ctrlPr>
                          <a:rPr lang="en-GB" sz="13800" b="1" i="1" smtClean="0">
                            <a:solidFill>
                              <a:srgbClr val="C00000"/>
                            </a:solidFill>
                            <a:latin typeface="Cambria Math" panose="02040503050406030204" pitchFamily="18" charset="0"/>
                          </a:rPr>
                        </m:ctrlPr>
                      </m:fPr>
                      <m:num>
                        <m:r>
                          <a:rPr lang="en-GB" sz="13800" b="1" i="1" smtClean="0">
                            <a:solidFill>
                              <a:srgbClr val="C00000"/>
                            </a:solidFill>
                            <a:latin typeface="Cambria Math" panose="02040503050406030204" pitchFamily="18" charset="0"/>
                          </a:rPr>
                          <m:t>𝟏𝟓</m:t>
                        </m:r>
                      </m:num>
                      <m:den>
                        <m:r>
                          <a:rPr lang="en-GB" sz="13800" b="1" i="1" smtClean="0">
                            <a:solidFill>
                              <a:srgbClr val="C00000"/>
                            </a:solidFill>
                            <a:latin typeface="Cambria Math" panose="02040503050406030204" pitchFamily="18" charset="0"/>
                          </a:rPr>
                          <m:t>𝟕</m:t>
                        </m:r>
                      </m:den>
                    </m:f>
                  </m:oMath>
                </a14:m>
                <a:endParaRPr lang="vi-VN" sz="8800" b="1" dirty="0">
                  <a:solidFill>
                    <a:srgbClr val="C00000"/>
                  </a:solidFill>
                </a:endParaRPr>
              </a:p>
            </p:txBody>
          </p:sp>
        </mc:Choice>
        <mc:Fallback>
          <p:sp>
            <p:nvSpPr>
              <p:cNvPr id="8" name="TextBox 7">
                <a:extLst>
                  <a:ext uri="{FF2B5EF4-FFF2-40B4-BE49-F238E27FC236}">
                    <a16:creationId xmlns:a16="http://schemas.microsoft.com/office/drawing/2014/main" id="{8BABFE49-7399-B11D-D03A-12902DBDF392}"/>
                  </a:ext>
                </a:extLst>
              </p:cNvPr>
              <p:cNvSpPr txBox="1">
                <a:spLocks noRot="1" noChangeAspect="1" noMove="1" noResize="1" noEditPoints="1" noAdjustHandles="1" noChangeArrowheads="1" noChangeShapeType="1" noTextEdit="1"/>
              </p:cNvSpPr>
              <p:nvPr/>
            </p:nvSpPr>
            <p:spPr>
              <a:xfrm>
                <a:off x="5867400" y="5448300"/>
                <a:ext cx="7162800" cy="3183115"/>
              </a:xfrm>
              <a:prstGeom prst="rect">
                <a:avLst/>
              </a:prstGeom>
              <a:blipFill>
                <a:blip r:embed="rId4"/>
                <a:stretch>
                  <a:fillRect l="-8170" b="-192"/>
                </a:stretch>
              </a:blipFill>
            </p:spPr>
            <p:txBody>
              <a:bodyPr/>
              <a:lstStyle/>
              <a:p>
                <a:r>
                  <a:rPr lang="vi-VN">
                    <a:noFill/>
                  </a:rPr>
                  <a:t> </a:t>
                </a:r>
              </a:p>
            </p:txBody>
          </p:sp>
        </mc:Fallback>
      </mc:AlternateContent>
    </p:spTree>
    <p:extLst>
      <p:ext uri="{BB962C8B-B14F-4D97-AF65-F5344CB8AC3E}">
        <p14:creationId xmlns:p14="http://schemas.microsoft.com/office/powerpoint/2010/main" val="1979268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F308-AC61-7620-80D8-3C4622A8C21C}"/>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8636082-5B4B-8A37-98C5-E54AF05CAD7D}"/>
              </a:ext>
            </a:extLst>
          </p:cNvPr>
          <p:cNvSpPr>
            <a:spLocks noGrp="1"/>
          </p:cNvSpPr>
          <p:nvPr>
            <p:ph type="subTitle" idx="1"/>
          </p:nvPr>
        </p:nvSpPr>
        <p:spPr/>
        <p:txBody>
          <a:bodyPr/>
          <a:lstStyle/>
          <a:p>
            <a:endParaRPr lang="vi-VN"/>
          </a:p>
        </p:txBody>
      </p:sp>
      <p:pic>
        <p:nvPicPr>
          <p:cNvPr id="5" name="Picture 4" descr="A group of kids standing on the street&#10;&#10;Description automatically generated">
            <a:extLst>
              <a:ext uri="{FF2B5EF4-FFF2-40B4-BE49-F238E27FC236}">
                <a16:creationId xmlns:a16="http://schemas.microsoft.com/office/drawing/2014/main" id="{895DA45E-7B88-AA13-76ED-264DFA6C6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8"/>
          <a:stretch/>
        </p:blipFill>
        <p:spPr>
          <a:xfrm>
            <a:off x="0" y="0"/>
            <a:ext cx="18288000" cy="10287000"/>
          </a:xfrm>
          <a:prstGeom prst="rect">
            <a:avLst/>
          </a:prstGeom>
        </p:spPr>
      </p:pic>
      <p:pic>
        <p:nvPicPr>
          <p:cNvPr id="9" name="Picture 8">
            <a:extLst>
              <a:ext uri="{FF2B5EF4-FFF2-40B4-BE49-F238E27FC236}">
                <a16:creationId xmlns:a16="http://schemas.microsoft.com/office/drawing/2014/main" id="{1D5EE302-56CD-0ECB-5E67-B63745AD805B}"/>
              </a:ext>
            </a:extLst>
          </p:cNvPr>
          <p:cNvPicPr>
            <a:picLocks noChangeAspect="1"/>
          </p:cNvPicPr>
          <p:nvPr/>
        </p:nvPicPr>
        <p:blipFill>
          <a:blip r:embed="rId3"/>
          <a:stretch>
            <a:fillRect/>
          </a:stretch>
        </p:blipFill>
        <p:spPr>
          <a:xfrm>
            <a:off x="7467600" y="-82292"/>
            <a:ext cx="4209895" cy="2114995"/>
          </a:xfrm>
          <a:prstGeom prst="rect">
            <a:avLst/>
          </a:prstGeom>
        </p:spPr>
      </p:pic>
      <p:pic>
        <p:nvPicPr>
          <p:cNvPr id="11" name="Picture 10">
            <a:extLst>
              <a:ext uri="{FF2B5EF4-FFF2-40B4-BE49-F238E27FC236}">
                <a16:creationId xmlns:a16="http://schemas.microsoft.com/office/drawing/2014/main" id="{952929F8-B90A-181E-A894-8A38BCA7C84B}"/>
              </a:ext>
            </a:extLst>
          </p:cNvPr>
          <p:cNvPicPr>
            <a:picLocks noChangeAspect="1"/>
          </p:cNvPicPr>
          <p:nvPr/>
        </p:nvPicPr>
        <p:blipFill>
          <a:blip r:embed="rId4"/>
          <a:stretch>
            <a:fillRect/>
          </a:stretch>
        </p:blipFill>
        <p:spPr>
          <a:xfrm>
            <a:off x="1659250" y="1502339"/>
            <a:ext cx="15223031" cy="3231160"/>
          </a:xfrm>
          <a:prstGeom prst="rect">
            <a:avLst/>
          </a:prstGeom>
        </p:spPr>
      </p:pic>
      <p:grpSp>
        <p:nvGrpSpPr>
          <p:cNvPr id="15" name="Group 14">
            <a:extLst>
              <a:ext uri="{FF2B5EF4-FFF2-40B4-BE49-F238E27FC236}">
                <a16:creationId xmlns:a16="http://schemas.microsoft.com/office/drawing/2014/main" id="{1490B346-B0D4-AC1A-30B6-6A1733099589}"/>
              </a:ext>
            </a:extLst>
          </p:cNvPr>
          <p:cNvGrpSpPr/>
          <p:nvPr/>
        </p:nvGrpSpPr>
        <p:grpSpPr>
          <a:xfrm>
            <a:off x="13182600" y="4815790"/>
            <a:ext cx="2719014" cy="1323440"/>
            <a:chOff x="13182600" y="4815790"/>
            <a:chExt cx="2719014" cy="1323440"/>
          </a:xfrm>
        </p:grpSpPr>
        <p:sp>
          <p:nvSpPr>
            <p:cNvPr id="13" name="TextBox 12">
              <a:extLst>
                <a:ext uri="{FF2B5EF4-FFF2-40B4-BE49-F238E27FC236}">
                  <a16:creationId xmlns:a16="http://schemas.microsoft.com/office/drawing/2014/main" id="{48B2C6F4-E193-5F06-8C12-A216F9FD99D7}"/>
                </a:ext>
              </a:extLst>
            </p:cNvPr>
            <p:cNvSpPr txBox="1"/>
            <p:nvPr/>
          </p:nvSpPr>
          <p:spPr>
            <a:xfrm>
              <a:off x="13182600" y="4815791"/>
              <a:ext cx="2719014" cy="1323439"/>
            </a:xfrm>
            <a:prstGeom prst="rect">
              <a:avLst/>
            </a:prstGeom>
            <a:noFill/>
          </p:spPr>
          <p:txBody>
            <a:bodyPr wrap="none" rtlCol="0">
              <a:spAutoFit/>
            </a:bodyPr>
            <a:lstStyle/>
            <a:p>
              <a:r>
                <a:rPr lang="en-GB" sz="8000" dirty="0">
                  <a:ln w="190500">
                    <a:solidFill>
                      <a:schemeClr val="bg1"/>
                    </a:solidFill>
                  </a:ln>
                  <a:solidFill>
                    <a:schemeClr val="accent2"/>
                  </a:solidFill>
                  <a:latin typeface="#9Slide03 SVNHarabaras" panose="02040603050506020204" pitchFamily="18" charset="0"/>
                </a:rPr>
                <a:t>(</a:t>
              </a:r>
              <a:r>
                <a:rPr lang="en-GB" sz="8000" dirty="0" err="1">
                  <a:ln w="190500">
                    <a:solidFill>
                      <a:schemeClr val="bg1"/>
                    </a:solidFill>
                  </a:ln>
                  <a:solidFill>
                    <a:schemeClr val="accent2"/>
                  </a:solidFill>
                  <a:latin typeface="#9Slide03 SVNHarabaras" panose="02040603050506020204" pitchFamily="18" charset="0"/>
                </a:rPr>
                <a:t>Tiết</a:t>
              </a:r>
              <a:r>
                <a:rPr lang="en-GB" sz="8000" dirty="0">
                  <a:ln w="190500">
                    <a:solidFill>
                      <a:schemeClr val="bg1"/>
                    </a:solidFill>
                  </a:ln>
                  <a:solidFill>
                    <a:schemeClr val="accent2"/>
                  </a:solidFill>
                  <a:latin typeface="#9Slide03 SVNHarabaras" panose="02040603050506020204" pitchFamily="18" charset="0"/>
                </a:rPr>
                <a:t> 1)</a:t>
              </a:r>
              <a:endParaRPr lang="vi-VN" sz="8000" dirty="0">
                <a:ln w="190500">
                  <a:solidFill>
                    <a:schemeClr val="bg1"/>
                  </a:solidFill>
                </a:ln>
                <a:solidFill>
                  <a:schemeClr val="accent2"/>
                </a:solidFill>
              </a:endParaRPr>
            </a:p>
          </p:txBody>
        </p:sp>
        <p:sp>
          <p:nvSpPr>
            <p:cNvPr id="14" name="TextBox 13">
              <a:extLst>
                <a:ext uri="{FF2B5EF4-FFF2-40B4-BE49-F238E27FC236}">
                  <a16:creationId xmlns:a16="http://schemas.microsoft.com/office/drawing/2014/main" id="{6E613AA5-A103-5581-9A67-B812EFB0E351}"/>
                </a:ext>
              </a:extLst>
            </p:cNvPr>
            <p:cNvSpPr txBox="1"/>
            <p:nvPr/>
          </p:nvSpPr>
          <p:spPr>
            <a:xfrm>
              <a:off x="13182600" y="4815790"/>
              <a:ext cx="2719014" cy="1323439"/>
            </a:xfrm>
            <a:prstGeom prst="rect">
              <a:avLst/>
            </a:prstGeom>
            <a:noFill/>
          </p:spPr>
          <p:txBody>
            <a:bodyPr wrap="none" rtlCol="0">
              <a:spAutoFit/>
            </a:bodyPr>
            <a:lstStyle/>
            <a:p>
              <a:r>
                <a:rPr lang="en-GB" sz="8000" dirty="0">
                  <a:solidFill>
                    <a:schemeClr val="accent2"/>
                  </a:solidFill>
                  <a:latin typeface="#9Slide03 SVNHarabaras" panose="02040603050506020204" pitchFamily="18" charset="0"/>
                </a:rPr>
                <a:t>(</a:t>
              </a:r>
              <a:r>
                <a:rPr lang="en-GB" sz="8000" dirty="0" err="1">
                  <a:solidFill>
                    <a:schemeClr val="accent2"/>
                  </a:solidFill>
                  <a:latin typeface="#9Slide03 SVNHarabaras" panose="02040603050506020204" pitchFamily="18" charset="0"/>
                </a:rPr>
                <a:t>Tiết</a:t>
              </a:r>
              <a:r>
                <a:rPr lang="en-GB" sz="8000" dirty="0">
                  <a:solidFill>
                    <a:schemeClr val="accent2"/>
                  </a:solidFill>
                  <a:latin typeface="#9Slide03 SVNHarabaras" panose="02040603050506020204" pitchFamily="18" charset="0"/>
                </a:rPr>
                <a:t> 1)</a:t>
              </a:r>
              <a:endParaRPr lang="vi-VN" sz="8000" dirty="0">
                <a:solidFill>
                  <a:schemeClr val="accent2"/>
                </a:solidFill>
              </a:endParaRPr>
            </a:p>
          </p:txBody>
        </p:sp>
      </p:grpSp>
    </p:spTree>
    <p:extLst>
      <p:ext uri="{BB962C8B-B14F-4D97-AF65-F5344CB8AC3E}">
        <p14:creationId xmlns:p14="http://schemas.microsoft.com/office/powerpoint/2010/main" val="3627237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2A1D7CF-72EC-363A-09E8-961DF23932EC}"/>
              </a:ext>
            </a:extLst>
          </p:cNvPr>
          <p:cNvSpPr/>
          <p:nvPr/>
        </p:nvSpPr>
        <p:spPr>
          <a:xfrm>
            <a:off x="0" y="-131280"/>
            <a:ext cx="18364200" cy="104182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Freeform 8">
            <a:extLst>
              <a:ext uri="{FF2B5EF4-FFF2-40B4-BE49-F238E27FC236}">
                <a16:creationId xmlns:a16="http://schemas.microsoft.com/office/drawing/2014/main" id="{AB70BBF7-388C-EA7C-F3EB-7EF5D4157F1B}"/>
              </a:ext>
            </a:extLst>
          </p:cNvPr>
          <p:cNvSpPr/>
          <p:nvPr/>
        </p:nvSpPr>
        <p:spPr>
          <a:xfrm>
            <a:off x="2438400" y="22178"/>
            <a:ext cx="13271740" cy="10418280"/>
          </a:xfrm>
          <a:custGeom>
            <a:avLst/>
            <a:gdLst/>
            <a:ahLst/>
            <a:cxnLst/>
            <a:rect l="l" t="t" r="r" b="b"/>
            <a:pathLst>
              <a:path w="2769551" h="2752242">
                <a:moveTo>
                  <a:pt x="0" y="0"/>
                </a:moveTo>
                <a:lnTo>
                  <a:pt x="2769552" y="0"/>
                </a:lnTo>
                <a:lnTo>
                  <a:pt x="2769552" y="2752242"/>
                </a:lnTo>
                <a:lnTo>
                  <a:pt x="0" y="2752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11">
            <a:extLst>
              <a:ext uri="{FF2B5EF4-FFF2-40B4-BE49-F238E27FC236}">
                <a16:creationId xmlns:a16="http://schemas.microsoft.com/office/drawing/2014/main" id="{A39BD811-3503-2C04-6598-FFF716BA1501}"/>
              </a:ext>
            </a:extLst>
          </p:cNvPr>
          <p:cNvSpPr/>
          <p:nvPr/>
        </p:nvSpPr>
        <p:spPr>
          <a:xfrm>
            <a:off x="2593782" y="59055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10" name="Picture 9">
            <a:extLst>
              <a:ext uri="{FF2B5EF4-FFF2-40B4-BE49-F238E27FC236}">
                <a16:creationId xmlns:a16="http://schemas.microsoft.com/office/drawing/2014/main" id="{0C41430F-7BF5-CDF2-9764-28779191544B}"/>
              </a:ext>
            </a:extLst>
          </p:cNvPr>
          <p:cNvPicPr>
            <a:picLocks noChangeAspect="1"/>
          </p:cNvPicPr>
          <p:nvPr/>
        </p:nvPicPr>
        <p:blipFill>
          <a:blip r:embed="rId6"/>
          <a:stretch>
            <a:fillRect/>
          </a:stretch>
        </p:blipFill>
        <p:spPr>
          <a:xfrm>
            <a:off x="12459269" y="-32413"/>
            <a:ext cx="3213340" cy="2737513"/>
          </a:xfrm>
          <a:prstGeom prst="rect">
            <a:avLst/>
          </a:prstGeom>
        </p:spPr>
      </p:pic>
      <p:sp>
        <p:nvSpPr>
          <p:cNvPr id="11" name="Freeform 13">
            <a:extLst>
              <a:ext uri="{FF2B5EF4-FFF2-40B4-BE49-F238E27FC236}">
                <a16:creationId xmlns:a16="http://schemas.microsoft.com/office/drawing/2014/main" id="{CE4BA3C6-7F97-88B2-1B63-7D00843C7542}"/>
              </a:ext>
            </a:extLst>
          </p:cNvPr>
          <p:cNvSpPr/>
          <p:nvPr/>
        </p:nvSpPr>
        <p:spPr>
          <a:xfrm>
            <a:off x="8376533" y="4229100"/>
            <a:ext cx="1534934" cy="1524000"/>
          </a:xfrm>
          <a:custGeom>
            <a:avLst/>
            <a:gdLst/>
            <a:ahLst/>
            <a:cxnLst/>
            <a:rect l="l" t="t" r="r" b="b"/>
            <a:pathLst>
              <a:path w="1241067" h="1272889">
                <a:moveTo>
                  <a:pt x="0" y="0"/>
                </a:moveTo>
                <a:lnTo>
                  <a:pt x="1241067" y="0"/>
                </a:lnTo>
                <a:lnTo>
                  <a:pt x="1241067" y="1272889"/>
                </a:lnTo>
                <a:lnTo>
                  <a:pt x="0" y="127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2" name="Freeform 13">
            <a:extLst>
              <a:ext uri="{FF2B5EF4-FFF2-40B4-BE49-F238E27FC236}">
                <a16:creationId xmlns:a16="http://schemas.microsoft.com/office/drawing/2014/main" id="{DF37CA05-1F04-5A4E-4D0F-53C3DD992200}"/>
              </a:ext>
            </a:extLst>
          </p:cNvPr>
          <p:cNvSpPr/>
          <p:nvPr/>
        </p:nvSpPr>
        <p:spPr>
          <a:xfrm>
            <a:off x="4038600" y="114300"/>
            <a:ext cx="1534934" cy="1524000"/>
          </a:xfrm>
          <a:custGeom>
            <a:avLst/>
            <a:gdLst/>
            <a:ahLst/>
            <a:cxnLst/>
            <a:rect l="l" t="t" r="r" b="b"/>
            <a:pathLst>
              <a:path w="1241067" h="1272889">
                <a:moveTo>
                  <a:pt x="0" y="0"/>
                </a:moveTo>
                <a:lnTo>
                  <a:pt x="1241067" y="0"/>
                </a:lnTo>
                <a:lnTo>
                  <a:pt x="1241067" y="1272889"/>
                </a:lnTo>
                <a:lnTo>
                  <a:pt x="0" y="127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3" name="Freeform 13">
            <a:extLst>
              <a:ext uri="{FF2B5EF4-FFF2-40B4-BE49-F238E27FC236}">
                <a16:creationId xmlns:a16="http://schemas.microsoft.com/office/drawing/2014/main" id="{2925F325-0C58-77CA-2563-6F4A521504A1}"/>
              </a:ext>
            </a:extLst>
          </p:cNvPr>
          <p:cNvSpPr/>
          <p:nvPr/>
        </p:nvSpPr>
        <p:spPr>
          <a:xfrm>
            <a:off x="12192000" y="6819901"/>
            <a:ext cx="1534934" cy="1524000"/>
          </a:xfrm>
          <a:custGeom>
            <a:avLst/>
            <a:gdLst/>
            <a:ahLst/>
            <a:cxnLst/>
            <a:rect l="l" t="t" r="r" b="b"/>
            <a:pathLst>
              <a:path w="1241067" h="1272889">
                <a:moveTo>
                  <a:pt x="0" y="0"/>
                </a:moveTo>
                <a:lnTo>
                  <a:pt x="1241067" y="0"/>
                </a:lnTo>
                <a:lnTo>
                  <a:pt x="1241067" y="1272889"/>
                </a:lnTo>
                <a:lnTo>
                  <a:pt x="0" y="127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4" name="Freeform 13">
            <a:extLst>
              <a:ext uri="{FF2B5EF4-FFF2-40B4-BE49-F238E27FC236}">
                <a16:creationId xmlns:a16="http://schemas.microsoft.com/office/drawing/2014/main" id="{9C1A513A-21CE-9001-E0E1-25ACA58D93E0}"/>
              </a:ext>
            </a:extLst>
          </p:cNvPr>
          <p:cNvSpPr/>
          <p:nvPr/>
        </p:nvSpPr>
        <p:spPr>
          <a:xfrm>
            <a:off x="9441327" y="8195481"/>
            <a:ext cx="1534934" cy="1524000"/>
          </a:xfrm>
          <a:custGeom>
            <a:avLst/>
            <a:gdLst/>
            <a:ahLst/>
            <a:cxnLst/>
            <a:rect l="l" t="t" r="r" b="b"/>
            <a:pathLst>
              <a:path w="1241067" h="1272889">
                <a:moveTo>
                  <a:pt x="0" y="0"/>
                </a:moveTo>
                <a:lnTo>
                  <a:pt x="1241067" y="0"/>
                </a:lnTo>
                <a:lnTo>
                  <a:pt x="1241067" y="1272889"/>
                </a:lnTo>
                <a:lnTo>
                  <a:pt x="0" y="1272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6" name="Oval 15">
            <a:extLst>
              <a:ext uri="{FF2B5EF4-FFF2-40B4-BE49-F238E27FC236}">
                <a16:creationId xmlns:a16="http://schemas.microsoft.com/office/drawing/2014/main" id="{99723CE2-98E8-188D-710A-6FDC889B5283}"/>
              </a:ext>
            </a:extLst>
          </p:cNvPr>
          <p:cNvSpPr/>
          <p:nvPr/>
        </p:nvSpPr>
        <p:spPr>
          <a:xfrm>
            <a:off x="9830527" y="8801100"/>
            <a:ext cx="756533" cy="727312"/>
          </a:xfrm>
          <a:prstGeom prst="ellipse">
            <a:avLst/>
          </a:prstGeom>
          <a:solidFill>
            <a:schemeClr val="bg1"/>
          </a:solidFill>
          <a:ln>
            <a:solidFill>
              <a:srgbClr val="F66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C00000"/>
                </a:solidFill>
                <a:latin typeface="#9Slide03 SVNHarabaras" panose="02040603050506020204" pitchFamily="18" charset="0"/>
              </a:rPr>
              <a:t>3</a:t>
            </a:r>
            <a:endParaRPr lang="vi-VN" sz="4400" b="1" dirty="0">
              <a:solidFill>
                <a:srgbClr val="C00000"/>
              </a:solidFill>
            </a:endParaRPr>
          </a:p>
        </p:txBody>
      </p:sp>
      <p:sp>
        <p:nvSpPr>
          <p:cNvPr id="17" name="Oval 16">
            <a:extLst>
              <a:ext uri="{FF2B5EF4-FFF2-40B4-BE49-F238E27FC236}">
                <a16:creationId xmlns:a16="http://schemas.microsoft.com/office/drawing/2014/main" id="{E6D3806E-37B4-6D06-AB99-ACA8111EB09F}"/>
              </a:ext>
            </a:extLst>
          </p:cNvPr>
          <p:cNvSpPr/>
          <p:nvPr/>
        </p:nvSpPr>
        <p:spPr>
          <a:xfrm>
            <a:off x="12581200" y="7253785"/>
            <a:ext cx="756533" cy="727312"/>
          </a:xfrm>
          <a:prstGeom prst="ellipse">
            <a:avLst/>
          </a:prstGeom>
          <a:solidFill>
            <a:schemeClr val="bg1"/>
          </a:solidFill>
          <a:ln>
            <a:solidFill>
              <a:srgbClr val="F66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C00000"/>
                </a:solidFill>
                <a:latin typeface="#9Slide03 SVNHarabaras" panose="02040603050506020204" pitchFamily="18" charset="0"/>
              </a:rPr>
              <a:t>4</a:t>
            </a:r>
            <a:endParaRPr lang="vi-VN" sz="4400" b="1" dirty="0">
              <a:solidFill>
                <a:srgbClr val="C00000"/>
              </a:solidFill>
            </a:endParaRPr>
          </a:p>
        </p:txBody>
      </p:sp>
      <p:sp>
        <p:nvSpPr>
          <p:cNvPr id="15" name="Oval 14">
            <a:extLst>
              <a:ext uri="{FF2B5EF4-FFF2-40B4-BE49-F238E27FC236}">
                <a16:creationId xmlns:a16="http://schemas.microsoft.com/office/drawing/2014/main" id="{CCF294CD-82D1-65D8-7D74-3A0620C2E334}"/>
              </a:ext>
            </a:extLst>
          </p:cNvPr>
          <p:cNvSpPr/>
          <p:nvPr/>
        </p:nvSpPr>
        <p:spPr>
          <a:xfrm>
            <a:off x="4417345" y="624061"/>
            <a:ext cx="764255" cy="727312"/>
          </a:xfrm>
          <a:prstGeom prst="ellipse">
            <a:avLst/>
          </a:prstGeom>
          <a:solidFill>
            <a:schemeClr val="bg1"/>
          </a:solidFill>
          <a:ln>
            <a:solidFill>
              <a:srgbClr val="F66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C00000"/>
                </a:solidFill>
                <a:latin typeface="#9Slide03 SVNHarabaras" panose="02040603050506020204" pitchFamily="18" charset="0"/>
              </a:rPr>
              <a:t>1</a:t>
            </a:r>
            <a:endParaRPr lang="vi-VN" sz="4400" b="1" dirty="0">
              <a:solidFill>
                <a:srgbClr val="C00000"/>
              </a:solidFill>
            </a:endParaRPr>
          </a:p>
        </p:txBody>
      </p:sp>
      <p:sp>
        <p:nvSpPr>
          <p:cNvPr id="22" name="TextBox 21">
            <a:extLst>
              <a:ext uri="{FF2B5EF4-FFF2-40B4-BE49-F238E27FC236}">
                <a16:creationId xmlns:a16="http://schemas.microsoft.com/office/drawing/2014/main" id="{019D5C2D-BAFF-3AD4-C4CB-02471D88A931}"/>
              </a:ext>
            </a:extLst>
          </p:cNvPr>
          <p:cNvSpPr txBox="1"/>
          <p:nvPr/>
        </p:nvSpPr>
        <p:spPr>
          <a:xfrm>
            <a:off x="335326" y="1310701"/>
            <a:ext cx="5573739" cy="5509200"/>
          </a:xfrm>
          <a:prstGeom prst="rect">
            <a:avLst/>
          </a:prstGeom>
          <a:noFill/>
        </p:spPr>
        <p:txBody>
          <a:bodyPr wrap="square" rtlCol="0">
            <a:spAutoFit/>
          </a:bodyPr>
          <a:lstStyle/>
          <a:p>
            <a:r>
              <a:rPr lang="en-GB" sz="8800" dirty="0">
                <a:ln w="317500">
                  <a:solidFill>
                    <a:schemeClr val="bg1"/>
                  </a:solidFill>
                </a:ln>
                <a:effectLst>
                  <a:outerShdw blurRad="50800" dist="38100" dir="2700000" algn="tl" rotWithShape="0">
                    <a:prstClr val="black">
                      <a:alpha val="40000"/>
                    </a:prstClr>
                  </a:outerShdw>
                </a:effectLst>
                <a:latin typeface="iCiel Gotham Ultra" pitchFamily="50" charset="-93"/>
                <a:cs typeface="iCiel Gotham Ultra" pitchFamily="50" charset="-93"/>
              </a:rPr>
              <a:t>VƯỢT CHƯỚNG NGẠI VẬT</a:t>
            </a:r>
            <a:endParaRPr lang="vi-VN" sz="8800" dirty="0">
              <a:ln w="317500">
                <a:solidFill>
                  <a:schemeClr val="bg1"/>
                </a:solidFill>
              </a:ln>
              <a:effectLst>
                <a:outerShdw blurRad="50800" dist="38100" dir="2700000" algn="tl" rotWithShape="0">
                  <a:prstClr val="black">
                    <a:alpha val="40000"/>
                  </a:prstClr>
                </a:outerShdw>
              </a:effectLst>
              <a:latin typeface="iCiel Gotham Ultra" pitchFamily="50" charset="-93"/>
              <a:cs typeface="iCiel Gotham Ultra" pitchFamily="50" charset="-93"/>
            </a:endParaRPr>
          </a:p>
        </p:txBody>
      </p:sp>
      <p:sp>
        <p:nvSpPr>
          <p:cNvPr id="21" name="TextBox 20">
            <a:extLst>
              <a:ext uri="{FF2B5EF4-FFF2-40B4-BE49-F238E27FC236}">
                <a16:creationId xmlns:a16="http://schemas.microsoft.com/office/drawing/2014/main" id="{91E47671-410D-58B8-2943-7750A21CECCB}"/>
              </a:ext>
            </a:extLst>
          </p:cNvPr>
          <p:cNvSpPr txBox="1"/>
          <p:nvPr/>
        </p:nvSpPr>
        <p:spPr>
          <a:xfrm>
            <a:off x="321526" y="1263787"/>
            <a:ext cx="5573739" cy="5509200"/>
          </a:xfrm>
          <a:prstGeom prst="rect">
            <a:avLst/>
          </a:prstGeom>
          <a:noFill/>
        </p:spPr>
        <p:txBody>
          <a:bodyPr wrap="square" rtlCol="0">
            <a:spAutoFit/>
          </a:bodyPr>
          <a:lstStyle/>
          <a:p>
            <a:r>
              <a:rPr lang="en-GB" sz="8800" dirty="0">
                <a:solidFill>
                  <a:srgbClr val="C00000"/>
                </a:solidFill>
                <a:latin typeface="iCiel Gotham Ultra" pitchFamily="50" charset="-93"/>
                <a:cs typeface="iCiel Gotham Ultra" pitchFamily="50" charset="-93"/>
              </a:rPr>
              <a:t>VƯỢT CHƯỚNG NGẠI VẬT</a:t>
            </a:r>
            <a:endParaRPr lang="vi-VN" sz="8800" dirty="0">
              <a:solidFill>
                <a:srgbClr val="C00000"/>
              </a:solidFill>
              <a:latin typeface="iCiel Gotham Ultra" pitchFamily="50" charset="-93"/>
              <a:cs typeface="iCiel Gotham Ultra" pitchFamily="50" charset="-93"/>
            </a:endParaRPr>
          </a:p>
        </p:txBody>
      </p:sp>
    </p:spTree>
    <p:extLst>
      <p:ext uri="{BB962C8B-B14F-4D97-AF65-F5344CB8AC3E}">
        <p14:creationId xmlns:p14="http://schemas.microsoft.com/office/powerpoint/2010/main" val="47586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reet with shops and trees&#10;&#10;Description automatically generated">
            <a:extLst>
              <a:ext uri="{FF2B5EF4-FFF2-40B4-BE49-F238E27FC236}">
                <a16:creationId xmlns:a16="http://schemas.microsoft.com/office/drawing/2014/main" id="{CC83C964-4791-9B61-361B-8FB808BE4FEB}"/>
              </a:ext>
            </a:extLst>
          </p:cNvPr>
          <p:cNvPicPr>
            <a:picLocks noGrp="1" noRot="1" noChangeAspect="1" noMove="1" noResize="1" noEditPoints="1" noAdjustHandles="1" noChangeArrowheads="1" noChangeShapeType="1" noCrop="1"/>
          </p:cNvPicPr>
          <p:nvPr>
            <p:ph idx="1"/>
          </p:nvPr>
        </p:nvPicPr>
        <p:blipFill>
          <a:blip r:embed="rId3" cstate="print">
            <a:extLst>
              <a:ext uri="{28A0092B-C50C-407E-A947-70E740481C1C}">
                <a14:useLocalDpi xmlns:a14="http://schemas.microsoft.com/office/drawing/2010/main" val="0"/>
              </a:ext>
            </a:extLst>
          </a:blip>
          <a:srcRect t="1967" r="1" b="6247"/>
          <a:stretch/>
        </p:blipFill>
        <p:spPr>
          <a:xfrm>
            <a:off x="-9882" y="10"/>
            <a:ext cx="18297882" cy="10286990"/>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1</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887055" cy="1107996"/>
          </a:xfrm>
          <a:prstGeom prst="rect">
            <a:avLst/>
          </a:prstGeom>
          <a:noFill/>
        </p:spPr>
        <p:txBody>
          <a:bodyPr wrap="none" rtlCol="0">
            <a:spAutoFit/>
          </a:bodyPr>
          <a:lstStyle/>
          <a:p>
            <a:r>
              <a:rPr lang="en-GB" sz="6600" dirty="0" err="1">
                <a:solidFill>
                  <a:srgbClr val="C00000"/>
                </a:solidFill>
                <a:latin typeface="#9Slide03 AllRoundGothic" panose="020B0703020202020104" pitchFamily="34" charset="-93"/>
              </a:rPr>
              <a:t>Tính</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7FA66A7-53BE-EB0A-333F-D01B47861FF4}"/>
                  </a:ext>
                </a:extLst>
              </p:cNvPr>
              <p:cNvSpPr txBox="1"/>
              <p:nvPr/>
            </p:nvSpPr>
            <p:spPr>
              <a:xfrm>
                <a:off x="5029200" y="1950313"/>
                <a:ext cx="2948949" cy="1908086"/>
              </a:xfrm>
              <a:prstGeom prst="rect">
                <a:avLst/>
              </a:prstGeom>
              <a:solidFill>
                <a:schemeClr val="accent6">
                  <a:lumMod val="20000"/>
                  <a:lumOff val="80000"/>
                </a:schemeClr>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𝟔</m:t>
                          </m:r>
                        </m:num>
                        <m:den>
                          <m:r>
                            <a:rPr lang="en-GB" sz="6600" b="1" i="1" smtClean="0">
                              <a:latin typeface="Cambria Math" panose="02040503050406030204" pitchFamily="18" charset="0"/>
                            </a:rPr>
                            <m:t>𝟓</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𝟕</m:t>
                          </m:r>
                        </m:num>
                        <m:den>
                          <m:r>
                            <a:rPr lang="en-GB" sz="6600" b="1" i="1" smtClean="0">
                              <a:latin typeface="Cambria Math" panose="02040503050406030204" pitchFamily="18" charset="0"/>
                            </a:rPr>
                            <m:t>𝟏𝟓</m:t>
                          </m:r>
                        </m:den>
                      </m:f>
                    </m:oMath>
                  </m:oMathPara>
                </a14:m>
                <a:endParaRPr lang="vi-VN" sz="6600" b="1" dirty="0"/>
              </a:p>
            </p:txBody>
          </p:sp>
        </mc:Choice>
        <mc:Fallback>
          <p:sp>
            <p:nvSpPr>
              <p:cNvPr id="12" name="TextBox 11">
                <a:extLst>
                  <a:ext uri="{FF2B5EF4-FFF2-40B4-BE49-F238E27FC236}">
                    <a16:creationId xmlns:a16="http://schemas.microsoft.com/office/drawing/2014/main" id="{F7FA66A7-53BE-EB0A-333F-D01B47861FF4}"/>
                  </a:ext>
                </a:extLst>
              </p:cNvPr>
              <p:cNvSpPr txBox="1">
                <a:spLocks noRot="1" noChangeAspect="1" noMove="1" noResize="1" noEditPoints="1" noAdjustHandles="1" noChangeArrowheads="1" noChangeShapeType="1" noTextEdit="1"/>
              </p:cNvSpPr>
              <p:nvPr/>
            </p:nvSpPr>
            <p:spPr>
              <a:xfrm>
                <a:off x="5029200" y="1950313"/>
                <a:ext cx="2948949" cy="1908086"/>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BDB33E-EC8C-C229-B18F-93BD8024F977}"/>
                  </a:ext>
                </a:extLst>
              </p:cNvPr>
              <p:cNvSpPr txBox="1"/>
              <p:nvPr/>
            </p:nvSpPr>
            <p:spPr>
              <a:xfrm>
                <a:off x="11814491" y="1901914"/>
                <a:ext cx="2948949" cy="1928733"/>
              </a:xfrm>
              <a:prstGeom prst="rect">
                <a:avLst/>
              </a:prstGeom>
              <a:solidFill>
                <a:schemeClr val="accent6">
                  <a:lumMod val="20000"/>
                  <a:lumOff val="80000"/>
                </a:schemeClr>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𝟏𝟓</m:t>
                          </m:r>
                        </m:num>
                        <m:den>
                          <m:r>
                            <a:rPr lang="en-GB" sz="6600" b="1" i="1" smtClean="0">
                              <a:latin typeface="Cambria Math" panose="02040503050406030204" pitchFamily="18" charset="0"/>
                            </a:rPr>
                            <m:t>𝟏𝟔</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𝟒</m:t>
                          </m:r>
                        </m:den>
                      </m:f>
                    </m:oMath>
                  </m:oMathPara>
                </a14:m>
                <a:endParaRPr lang="vi-VN" sz="6600" b="1" dirty="0"/>
              </a:p>
            </p:txBody>
          </p:sp>
        </mc:Choice>
        <mc:Fallback>
          <p:sp>
            <p:nvSpPr>
              <p:cNvPr id="13" name="TextBox 12">
                <a:extLst>
                  <a:ext uri="{FF2B5EF4-FFF2-40B4-BE49-F238E27FC236}">
                    <a16:creationId xmlns:a16="http://schemas.microsoft.com/office/drawing/2014/main" id="{BDBDB33E-EC8C-C229-B18F-93BD8024F977}"/>
                  </a:ext>
                </a:extLst>
              </p:cNvPr>
              <p:cNvSpPr txBox="1">
                <a:spLocks noRot="1" noChangeAspect="1" noMove="1" noResize="1" noEditPoints="1" noAdjustHandles="1" noChangeArrowheads="1" noChangeShapeType="1" noTextEdit="1"/>
              </p:cNvSpPr>
              <p:nvPr/>
            </p:nvSpPr>
            <p:spPr>
              <a:xfrm>
                <a:off x="11814491" y="1901914"/>
                <a:ext cx="2948949" cy="1928733"/>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E611C0B-5A8E-BC5D-F090-AE26F15D8096}"/>
                  </a:ext>
                </a:extLst>
              </p:cNvPr>
              <p:cNvSpPr txBox="1"/>
              <p:nvPr/>
            </p:nvSpPr>
            <p:spPr>
              <a:xfrm>
                <a:off x="5029199" y="4402088"/>
                <a:ext cx="2948949" cy="1908536"/>
              </a:xfrm>
              <a:prstGeom prst="rect">
                <a:avLst/>
              </a:prstGeom>
              <a:solidFill>
                <a:schemeClr val="accent6">
                  <a:lumMod val="20000"/>
                  <a:lumOff val="80000"/>
                </a:schemeClr>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𝟖</m:t>
                          </m:r>
                        </m:den>
                      </m:f>
                      <m:r>
                        <a:rPr lang="en-GB" sz="6600" b="1" i="1" smtClean="0">
                          <a:latin typeface="Cambria Math" panose="02040503050406030204" pitchFamily="18" charset="0"/>
                        </a:rPr>
                        <m:t>+</m:t>
                      </m:r>
                      <m:r>
                        <a:rPr lang="en-GB" sz="6600" b="1" i="1" smtClean="0">
                          <a:latin typeface="Cambria Math" panose="02040503050406030204" pitchFamily="18" charset="0"/>
                        </a:rPr>
                        <m:t>𝟒</m:t>
                      </m:r>
                    </m:oMath>
                  </m:oMathPara>
                </a14:m>
                <a:endParaRPr lang="vi-VN" sz="6600" b="1" dirty="0"/>
              </a:p>
            </p:txBody>
          </p:sp>
        </mc:Choice>
        <mc:Fallback>
          <p:sp>
            <p:nvSpPr>
              <p:cNvPr id="14" name="TextBox 13">
                <a:extLst>
                  <a:ext uri="{FF2B5EF4-FFF2-40B4-BE49-F238E27FC236}">
                    <a16:creationId xmlns:a16="http://schemas.microsoft.com/office/drawing/2014/main" id="{1E611C0B-5A8E-BC5D-F090-AE26F15D8096}"/>
                  </a:ext>
                </a:extLst>
              </p:cNvPr>
              <p:cNvSpPr txBox="1">
                <a:spLocks noRot="1" noChangeAspect="1" noMove="1" noResize="1" noEditPoints="1" noAdjustHandles="1" noChangeArrowheads="1" noChangeShapeType="1" noTextEdit="1"/>
              </p:cNvSpPr>
              <p:nvPr/>
            </p:nvSpPr>
            <p:spPr>
              <a:xfrm>
                <a:off x="5029199" y="4402088"/>
                <a:ext cx="2948949" cy="1908536"/>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7C6F217-9B6D-DE1E-AE80-7CB9EFD19078}"/>
                  </a:ext>
                </a:extLst>
              </p:cNvPr>
              <p:cNvSpPr txBox="1"/>
              <p:nvPr/>
            </p:nvSpPr>
            <p:spPr>
              <a:xfrm>
                <a:off x="11814491" y="4409141"/>
                <a:ext cx="2948949" cy="1901483"/>
              </a:xfrm>
              <a:prstGeom prst="rect">
                <a:avLst/>
              </a:prstGeom>
              <a:solidFill>
                <a:schemeClr val="accent6">
                  <a:lumMod val="20000"/>
                  <a:lumOff val="80000"/>
                </a:schemeClr>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6600" b="1" i="1" smtClean="0">
                          <a:latin typeface="Cambria Math" panose="02040503050406030204" pitchFamily="18" charset="0"/>
                        </a:rPr>
                        <m:t>𝟑</m:t>
                      </m:r>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𝟏𝟔</m:t>
                          </m:r>
                        </m:num>
                        <m:den>
                          <m:r>
                            <a:rPr lang="en-GB" sz="6600" b="1" i="1" smtClean="0">
                              <a:latin typeface="Cambria Math" panose="02040503050406030204" pitchFamily="18" charset="0"/>
                            </a:rPr>
                            <m:t>𝟕</m:t>
                          </m:r>
                        </m:den>
                      </m:f>
                    </m:oMath>
                  </m:oMathPara>
                </a14:m>
                <a:endParaRPr lang="vi-VN" sz="6600" b="1" dirty="0"/>
              </a:p>
            </p:txBody>
          </p:sp>
        </mc:Choice>
        <mc:Fallback>
          <p:sp>
            <p:nvSpPr>
              <p:cNvPr id="15" name="TextBox 14">
                <a:extLst>
                  <a:ext uri="{FF2B5EF4-FFF2-40B4-BE49-F238E27FC236}">
                    <a16:creationId xmlns:a16="http://schemas.microsoft.com/office/drawing/2014/main" id="{D7C6F217-9B6D-DE1E-AE80-7CB9EFD19078}"/>
                  </a:ext>
                </a:extLst>
              </p:cNvPr>
              <p:cNvSpPr txBox="1">
                <a:spLocks noRot="1" noChangeAspect="1" noMove="1" noResize="1" noEditPoints="1" noAdjustHandles="1" noChangeArrowheads="1" noChangeShapeType="1" noTextEdit="1"/>
              </p:cNvSpPr>
              <p:nvPr/>
            </p:nvSpPr>
            <p:spPr>
              <a:xfrm>
                <a:off x="11814491" y="4409141"/>
                <a:ext cx="2948949" cy="1901483"/>
              </a:xfrm>
              <a:prstGeom prst="rect">
                <a:avLst/>
              </a:prstGeom>
              <a:blipFill>
                <a:blip r:embed="rId7"/>
                <a:stretch>
                  <a:fillRect/>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6" name="Freeform 23">
            <a:extLst>
              <a:ext uri="{FF2B5EF4-FFF2-40B4-BE49-F238E27FC236}">
                <a16:creationId xmlns:a16="http://schemas.microsoft.com/office/drawing/2014/main" id="{DB1535C8-808D-820B-FB2E-D02A4F9BC49E}"/>
              </a:ext>
            </a:extLst>
          </p:cNvPr>
          <p:cNvSpPr/>
          <p:nvPr/>
        </p:nvSpPr>
        <p:spPr>
          <a:xfrm>
            <a:off x="13769795" y="6803936"/>
            <a:ext cx="4042808" cy="316230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Speech Bubble: Rectangle with Corners Rounded 16">
            <a:extLst>
              <a:ext uri="{FF2B5EF4-FFF2-40B4-BE49-F238E27FC236}">
                <a16:creationId xmlns:a16="http://schemas.microsoft.com/office/drawing/2014/main" id="{83F2E93E-235C-FFA6-30BF-394F06C10E7B}"/>
              </a:ext>
            </a:extLst>
          </p:cNvPr>
          <p:cNvSpPr/>
          <p:nvPr/>
        </p:nvSpPr>
        <p:spPr>
          <a:xfrm>
            <a:off x="9601200" y="6889118"/>
            <a:ext cx="3814941" cy="2286000"/>
          </a:xfrm>
          <a:prstGeom prst="wedgeRoundRectCallout">
            <a:avLst>
              <a:gd name="adj1" fmla="val 62522"/>
              <a:gd name="adj2" fmla="val 38619"/>
              <a:gd name="adj3" fmla="val 16667"/>
            </a:avLst>
          </a:prstGeom>
          <a:solidFill>
            <a:srgbClr val="12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bg1"/>
                </a:solidFill>
                <a:latin typeface="#9Slide03 SVNHarabaras" panose="02040603050506020204" pitchFamily="18" charset="0"/>
              </a:rPr>
              <a:t>Thực</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hiện</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cá</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nhân</a:t>
            </a:r>
            <a:endParaRPr lang="vi-VN" sz="6000" dirty="0">
              <a:solidFill>
                <a:schemeClr val="bg1"/>
              </a:solidFill>
            </a:endParaRPr>
          </a:p>
        </p:txBody>
      </p:sp>
    </p:spTree>
    <p:extLst>
      <p:ext uri="{BB962C8B-B14F-4D97-AF65-F5344CB8AC3E}">
        <p14:creationId xmlns:p14="http://schemas.microsoft.com/office/powerpoint/2010/main" val="1239024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reet with shops and trees&#10;&#10;Description automatically generated">
            <a:extLst>
              <a:ext uri="{FF2B5EF4-FFF2-40B4-BE49-F238E27FC236}">
                <a16:creationId xmlns:a16="http://schemas.microsoft.com/office/drawing/2014/main" id="{CC83C964-4791-9B61-361B-8FB808BE4FEB}"/>
              </a:ext>
            </a:extLst>
          </p:cNvPr>
          <p:cNvPicPr>
            <a:picLocks noGrp="1" noRot="1" noChangeAspect="1" noMove="1" noResize="1" noEditPoints="1" noAdjustHandles="1" noChangeArrowheads="1" noChangeShapeType="1" noCrop="1"/>
          </p:cNvPicPr>
          <p:nvPr>
            <p:ph idx="1"/>
          </p:nvPr>
        </p:nvPicPr>
        <p:blipFill>
          <a:blip r:embed="rId2" cstate="print">
            <a:extLst>
              <a:ext uri="{28A0092B-C50C-407E-A947-70E740481C1C}">
                <a14:useLocalDpi xmlns:a14="http://schemas.microsoft.com/office/drawing/2010/main" val="0"/>
              </a:ext>
            </a:extLst>
          </a:blip>
          <a:srcRect t="1967" r="1" b="6247"/>
          <a:stretch/>
        </p:blipFill>
        <p:spPr>
          <a:xfrm>
            <a:off x="-9882" y="10"/>
            <a:ext cx="18297882" cy="10286990"/>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1</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887055" cy="1107996"/>
          </a:xfrm>
          <a:prstGeom prst="rect">
            <a:avLst/>
          </a:prstGeom>
          <a:noFill/>
        </p:spPr>
        <p:txBody>
          <a:bodyPr wrap="none" rtlCol="0">
            <a:spAutoFit/>
          </a:bodyPr>
          <a:lstStyle/>
          <a:p>
            <a:r>
              <a:rPr lang="en-GB" sz="6600" dirty="0" err="1">
                <a:solidFill>
                  <a:srgbClr val="C00000"/>
                </a:solidFill>
                <a:latin typeface="#9Slide03 AllRoundGothic" panose="020B0703020202020104" pitchFamily="34" charset="-93"/>
              </a:rPr>
              <a:t>Tính</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7FA66A7-53BE-EB0A-333F-D01B47861FF4}"/>
                  </a:ext>
                </a:extLst>
              </p:cNvPr>
              <p:cNvSpPr txBox="1"/>
              <p:nvPr/>
            </p:nvSpPr>
            <p:spPr>
              <a:xfrm>
                <a:off x="5029200" y="1950313"/>
                <a:ext cx="12268200" cy="1995675"/>
              </a:xfrm>
              <a:prstGeom prst="rect">
                <a:avLst/>
              </a:prstGeom>
              <a:solidFill>
                <a:schemeClr val="accent6">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𝟔</m:t>
                          </m:r>
                        </m:num>
                        <m:den>
                          <m:r>
                            <a:rPr lang="en-GB" sz="6600" b="1" i="1" smtClean="0">
                              <a:latin typeface="Cambria Math" panose="02040503050406030204" pitchFamily="18" charset="0"/>
                            </a:rPr>
                            <m:t>𝟓</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𝟕</m:t>
                          </m:r>
                        </m:num>
                        <m:den>
                          <m:r>
                            <a:rPr lang="en-GB" sz="6600" b="1" i="1" smtClean="0">
                              <a:latin typeface="Cambria Math" panose="02040503050406030204" pitchFamily="18" charset="0"/>
                            </a:rPr>
                            <m:t>𝟏𝟓</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𝟏𝟖</m:t>
                          </m:r>
                        </m:num>
                        <m:den>
                          <m:r>
                            <a:rPr lang="en-GB" sz="6600" b="1" i="1" smtClean="0">
                              <a:latin typeface="Cambria Math" panose="02040503050406030204" pitchFamily="18" charset="0"/>
                            </a:rPr>
                            <m:t>𝟏𝟓</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𝟕</m:t>
                          </m:r>
                        </m:num>
                        <m:den>
                          <m:r>
                            <a:rPr lang="en-GB" sz="6600" b="1" i="1" smtClean="0">
                              <a:latin typeface="Cambria Math" panose="02040503050406030204" pitchFamily="18" charset="0"/>
                            </a:rPr>
                            <m:t>𝟏𝟓</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𝟐𝟓</m:t>
                          </m:r>
                        </m:num>
                        <m:den>
                          <m:r>
                            <a:rPr lang="en-GB" sz="6600" b="1" i="1" smtClean="0">
                              <a:latin typeface="Cambria Math" panose="02040503050406030204" pitchFamily="18" charset="0"/>
                            </a:rPr>
                            <m:t>𝟏𝟓</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𝟓</m:t>
                          </m:r>
                        </m:num>
                        <m:den>
                          <m:r>
                            <a:rPr lang="en-GB" sz="6600" b="1" i="1" smtClean="0">
                              <a:latin typeface="Cambria Math" panose="02040503050406030204" pitchFamily="18" charset="0"/>
                            </a:rPr>
                            <m:t>𝟑</m:t>
                          </m:r>
                        </m:den>
                      </m:f>
                    </m:oMath>
                  </m:oMathPara>
                </a14:m>
                <a:endParaRPr lang="vi-VN" sz="6600" b="1" dirty="0"/>
              </a:p>
            </p:txBody>
          </p:sp>
        </mc:Choice>
        <mc:Fallback>
          <p:sp>
            <p:nvSpPr>
              <p:cNvPr id="12" name="TextBox 11">
                <a:extLst>
                  <a:ext uri="{FF2B5EF4-FFF2-40B4-BE49-F238E27FC236}">
                    <a16:creationId xmlns:a16="http://schemas.microsoft.com/office/drawing/2014/main" id="{F7FA66A7-53BE-EB0A-333F-D01B47861FF4}"/>
                  </a:ext>
                </a:extLst>
              </p:cNvPr>
              <p:cNvSpPr txBox="1">
                <a:spLocks noRot="1" noChangeAspect="1" noMove="1" noResize="1" noEditPoints="1" noAdjustHandles="1" noChangeArrowheads="1" noChangeShapeType="1" noTextEdit="1"/>
              </p:cNvSpPr>
              <p:nvPr/>
            </p:nvSpPr>
            <p:spPr>
              <a:xfrm>
                <a:off x="5029200" y="1950313"/>
                <a:ext cx="12268200" cy="1995675"/>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BDB33E-EC8C-C229-B18F-93BD8024F977}"/>
                  </a:ext>
                </a:extLst>
              </p:cNvPr>
              <p:cNvSpPr txBox="1"/>
              <p:nvPr/>
            </p:nvSpPr>
            <p:spPr>
              <a:xfrm>
                <a:off x="5022376" y="5401001"/>
                <a:ext cx="12268200" cy="1995675"/>
              </a:xfrm>
              <a:prstGeom prst="rect">
                <a:avLst/>
              </a:prstGeom>
              <a:solidFill>
                <a:schemeClr val="accent6">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𝟏𝟓</m:t>
                          </m:r>
                        </m:num>
                        <m:den>
                          <m:r>
                            <a:rPr lang="en-GB" sz="6600" b="1" i="1" smtClean="0">
                              <a:latin typeface="Cambria Math" panose="02040503050406030204" pitchFamily="18" charset="0"/>
                            </a:rPr>
                            <m:t>𝟏𝟔</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𝟒</m:t>
                          </m:r>
                        </m:den>
                      </m:f>
                      <m:r>
                        <a:rPr lang="en-GB" sz="6600" b="1" i="0"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𝟏𝟓</m:t>
                          </m:r>
                        </m:num>
                        <m:den>
                          <m:r>
                            <a:rPr lang="en-GB" sz="6600" b="1" i="1" smtClean="0">
                              <a:latin typeface="Cambria Math" panose="02040503050406030204" pitchFamily="18" charset="0"/>
                            </a:rPr>
                            <m:t>𝟏𝟔</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𝟏𝟐</m:t>
                          </m:r>
                        </m:num>
                        <m:den>
                          <m:r>
                            <a:rPr lang="en-GB" sz="6600" b="1" i="1" smtClean="0">
                              <a:latin typeface="Cambria Math" panose="02040503050406030204" pitchFamily="18" charset="0"/>
                            </a:rPr>
                            <m:t>𝟏𝟔</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𝟏𝟔</m:t>
                          </m:r>
                        </m:den>
                      </m:f>
                    </m:oMath>
                  </m:oMathPara>
                </a14:m>
                <a:endParaRPr lang="vi-VN" sz="6600" b="1" dirty="0"/>
              </a:p>
            </p:txBody>
          </p:sp>
        </mc:Choice>
        <mc:Fallback>
          <p:sp>
            <p:nvSpPr>
              <p:cNvPr id="13" name="TextBox 12">
                <a:extLst>
                  <a:ext uri="{FF2B5EF4-FFF2-40B4-BE49-F238E27FC236}">
                    <a16:creationId xmlns:a16="http://schemas.microsoft.com/office/drawing/2014/main" id="{BDBDB33E-EC8C-C229-B18F-93BD8024F977}"/>
                  </a:ext>
                </a:extLst>
              </p:cNvPr>
              <p:cNvSpPr txBox="1">
                <a:spLocks noRot="1" noChangeAspect="1" noMove="1" noResize="1" noEditPoints="1" noAdjustHandles="1" noChangeArrowheads="1" noChangeShapeType="1" noTextEdit="1"/>
              </p:cNvSpPr>
              <p:nvPr/>
            </p:nvSpPr>
            <p:spPr>
              <a:xfrm>
                <a:off x="5022376" y="5401001"/>
                <a:ext cx="12268200" cy="1995675"/>
              </a:xfrm>
              <a:prstGeom prst="rect">
                <a:avLst/>
              </a:prstGeom>
              <a:blipFill>
                <a:blip r:embed="rId4"/>
                <a:stretch>
                  <a:fillRect l="-50"/>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3726181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reet with shops and trees&#10;&#10;Description automatically generated">
            <a:extLst>
              <a:ext uri="{FF2B5EF4-FFF2-40B4-BE49-F238E27FC236}">
                <a16:creationId xmlns:a16="http://schemas.microsoft.com/office/drawing/2014/main" id="{CC83C964-4791-9B61-361B-8FB808BE4FEB}"/>
              </a:ext>
            </a:extLst>
          </p:cNvPr>
          <p:cNvPicPr>
            <a:picLocks noGrp="1" noRot="1" noChangeAspect="1" noMove="1" noResize="1" noEditPoints="1" noAdjustHandles="1" noChangeArrowheads="1" noChangeShapeType="1" noCrop="1"/>
          </p:cNvPicPr>
          <p:nvPr>
            <p:ph idx="1"/>
          </p:nvPr>
        </p:nvPicPr>
        <p:blipFill>
          <a:blip r:embed="rId2" cstate="print">
            <a:extLst>
              <a:ext uri="{28A0092B-C50C-407E-A947-70E740481C1C}">
                <a14:useLocalDpi xmlns:a14="http://schemas.microsoft.com/office/drawing/2010/main" val="0"/>
              </a:ext>
            </a:extLst>
          </a:blip>
          <a:srcRect t="1967" r="1" b="6247"/>
          <a:stretch/>
        </p:blipFill>
        <p:spPr>
          <a:xfrm>
            <a:off x="-9882" y="10"/>
            <a:ext cx="18297882" cy="10286990"/>
          </a:xfrm>
          <a:prstGeom prst="rect">
            <a:avLst/>
          </a:prstGeo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1</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887055" cy="1107996"/>
          </a:xfrm>
          <a:prstGeom prst="rect">
            <a:avLst/>
          </a:prstGeom>
          <a:noFill/>
        </p:spPr>
        <p:txBody>
          <a:bodyPr wrap="none" rtlCol="0">
            <a:spAutoFit/>
          </a:bodyPr>
          <a:lstStyle/>
          <a:p>
            <a:r>
              <a:rPr lang="en-GB" sz="6600" dirty="0" err="1">
                <a:solidFill>
                  <a:srgbClr val="C00000"/>
                </a:solidFill>
                <a:latin typeface="#9Slide03 AllRoundGothic" panose="020B0703020202020104" pitchFamily="34" charset="-93"/>
              </a:rPr>
              <a:t>Tính</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7FA66A7-53BE-EB0A-333F-D01B47861FF4}"/>
                  </a:ext>
                </a:extLst>
              </p:cNvPr>
              <p:cNvSpPr txBox="1"/>
              <p:nvPr/>
            </p:nvSpPr>
            <p:spPr>
              <a:xfrm>
                <a:off x="5029200" y="1950313"/>
                <a:ext cx="12268200" cy="1996124"/>
              </a:xfrm>
              <a:prstGeom prst="rect">
                <a:avLst/>
              </a:prstGeom>
              <a:solidFill>
                <a:schemeClr val="accent6">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
                        <m:fPr>
                          <m:ctrlPr>
                            <a:rPr lang="vi-VN"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𝟖</m:t>
                          </m:r>
                        </m:den>
                      </m:f>
                      <m:r>
                        <a:rPr lang="en-GB" sz="6600" b="1" i="1" smtClean="0">
                          <a:latin typeface="Cambria Math" panose="02040503050406030204" pitchFamily="18" charset="0"/>
                        </a:rPr>
                        <m:t>+</m:t>
                      </m:r>
                      <m:r>
                        <a:rPr lang="en-GB" sz="6600" b="1" i="1" smtClean="0">
                          <a:latin typeface="Cambria Math" panose="02040503050406030204" pitchFamily="18" charset="0"/>
                        </a:rPr>
                        <m:t>𝟒</m:t>
                      </m:r>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m:t>
                          </m:r>
                        </m:num>
                        <m:den>
                          <m:r>
                            <a:rPr lang="en-GB" sz="6600" b="1" i="1" smtClean="0">
                              <a:latin typeface="Cambria Math" panose="02040503050406030204" pitchFamily="18" charset="0"/>
                            </a:rPr>
                            <m:t>𝟖</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𝟑𝟐</m:t>
                          </m:r>
                        </m:num>
                        <m:den>
                          <m:r>
                            <a:rPr lang="en-GB" sz="6600" b="1" i="1" smtClean="0">
                              <a:latin typeface="Cambria Math" panose="02040503050406030204" pitchFamily="18" charset="0"/>
                            </a:rPr>
                            <m:t>𝟖</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𝟑𝟓</m:t>
                          </m:r>
                        </m:num>
                        <m:den>
                          <m:r>
                            <a:rPr lang="en-GB" sz="6600" b="1" i="1" smtClean="0">
                              <a:latin typeface="Cambria Math" panose="02040503050406030204" pitchFamily="18" charset="0"/>
                            </a:rPr>
                            <m:t>𝟖</m:t>
                          </m:r>
                        </m:den>
                      </m:f>
                    </m:oMath>
                  </m:oMathPara>
                </a14:m>
                <a:endParaRPr lang="vi-VN" sz="6600" b="1" dirty="0"/>
              </a:p>
            </p:txBody>
          </p:sp>
        </mc:Choice>
        <mc:Fallback>
          <p:sp>
            <p:nvSpPr>
              <p:cNvPr id="12" name="TextBox 11">
                <a:extLst>
                  <a:ext uri="{FF2B5EF4-FFF2-40B4-BE49-F238E27FC236}">
                    <a16:creationId xmlns:a16="http://schemas.microsoft.com/office/drawing/2014/main" id="{F7FA66A7-53BE-EB0A-333F-D01B47861FF4}"/>
                  </a:ext>
                </a:extLst>
              </p:cNvPr>
              <p:cNvSpPr txBox="1">
                <a:spLocks noRot="1" noChangeAspect="1" noMove="1" noResize="1" noEditPoints="1" noAdjustHandles="1" noChangeArrowheads="1" noChangeShapeType="1" noTextEdit="1"/>
              </p:cNvSpPr>
              <p:nvPr/>
            </p:nvSpPr>
            <p:spPr>
              <a:xfrm>
                <a:off x="5029200" y="1950313"/>
                <a:ext cx="12268200" cy="1996124"/>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BDB33E-EC8C-C229-B18F-93BD8024F977}"/>
                  </a:ext>
                </a:extLst>
              </p:cNvPr>
              <p:cNvSpPr txBox="1"/>
              <p:nvPr/>
            </p:nvSpPr>
            <p:spPr>
              <a:xfrm>
                <a:off x="5022376" y="5401001"/>
                <a:ext cx="12268200" cy="1995675"/>
              </a:xfrm>
              <a:prstGeom prst="rect">
                <a:avLst/>
              </a:prstGeom>
              <a:solidFill>
                <a:schemeClr val="accent6">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GB" sz="6600" b="1" i="1" smtClean="0">
                          <a:latin typeface="Cambria Math" panose="02040503050406030204" pitchFamily="18" charset="0"/>
                        </a:rPr>
                        <m:t>𝟑</m:t>
                      </m:r>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𝟏𝟔</m:t>
                          </m:r>
                        </m:num>
                        <m:den>
                          <m:r>
                            <a:rPr lang="en-GB" sz="6600" b="1" i="1" smtClean="0">
                              <a:latin typeface="Cambria Math" panose="02040503050406030204" pitchFamily="18" charset="0"/>
                            </a:rPr>
                            <m:t>𝟕</m:t>
                          </m:r>
                        </m:den>
                      </m:f>
                      <m:r>
                        <a:rPr lang="en-GB" sz="6600" b="1" i="0"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𝟐𝟏</m:t>
                          </m:r>
                        </m:num>
                        <m:den>
                          <m:r>
                            <a:rPr lang="en-GB" sz="6600" b="1" i="1" smtClean="0">
                              <a:latin typeface="Cambria Math" panose="02040503050406030204" pitchFamily="18" charset="0"/>
                            </a:rPr>
                            <m:t>𝟕</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𝟏𝟔</m:t>
                          </m:r>
                        </m:num>
                        <m:den>
                          <m:r>
                            <a:rPr lang="en-GB" sz="6600" b="1" i="1" smtClean="0">
                              <a:latin typeface="Cambria Math" panose="02040503050406030204" pitchFamily="18" charset="0"/>
                            </a:rPr>
                            <m:t>𝟕</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𝟓</m:t>
                          </m:r>
                        </m:num>
                        <m:den>
                          <m:r>
                            <a:rPr lang="en-GB" sz="6600" b="1" i="1" smtClean="0">
                              <a:latin typeface="Cambria Math" panose="02040503050406030204" pitchFamily="18" charset="0"/>
                            </a:rPr>
                            <m:t>𝟕</m:t>
                          </m:r>
                        </m:den>
                      </m:f>
                    </m:oMath>
                  </m:oMathPara>
                </a14:m>
                <a:endParaRPr lang="vi-VN" sz="6600" b="1" dirty="0"/>
              </a:p>
            </p:txBody>
          </p:sp>
        </mc:Choice>
        <mc:Fallback>
          <p:sp>
            <p:nvSpPr>
              <p:cNvPr id="13" name="TextBox 12">
                <a:extLst>
                  <a:ext uri="{FF2B5EF4-FFF2-40B4-BE49-F238E27FC236}">
                    <a16:creationId xmlns:a16="http://schemas.microsoft.com/office/drawing/2014/main" id="{BDBDB33E-EC8C-C229-B18F-93BD8024F977}"/>
                  </a:ext>
                </a:extLst>
              </p:cNvPr>
              <p:cNvSpPr txBox="1">
                <a:spLocks noRot="1" noChangeAspect="1" noMove="1" noResize="1" noEditPoints="1" noAdjustHandles="1" noChangeArrowheads="1" noChangeShapeType="1" noTextEdit="1"/>
              </p:cNvSpPr>
              <p:nvPr/>
            </p:nvSpPr>
            <p:spPr>
              <a:xfrm>
                <a:off x="5022376" y="5401001"/>
                <a:ext cx="12268200" cy="1995675"/>
              </a:xfrm>
              <a:prstGeom prst="rect">
                <a:avLst/>
              </a:prstGeom>
              <a:blipFill>
                <a:blip r:embed="rId4"/>
                <a:stretch>
                  <a:fillRect/>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4135408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80556E-6 1.11022E-16 L 0.97596 0.01034 " pathEditMode="relative" rAng="0" ptsTypes="AA">
                                      <p:cBhvr>
                                        <p:cTn id="16" dur="2000" fill="hold"/>
                                        <p:tgtEl>
                                          <p:spTgt spid="6"/>
                                        </p:tgtEl>
                                        <p:attrNameLst>
                                          <p:attrName>ppt_x</p:attrName>
                                          <p:attrName>ppt_y</p:attrName>
                                        </p:attrNameLst>
                                      </p:cBhvr>
                                      <p:rCtr x="48793"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building with windows and a lamp&#10;&#10;Description automatically generated">
            <a:extLst>
              <a:ext uri="{FF2B5EF4-FFF2-40B4-BE49-F238E27FC236}">
                <a16:creationId xmlns:a16="http://schemas.microsoft.com/office/drawing/2014/main" id="{8FC7DC90-A353-BFA0-52F8-AB718A006CA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4300"/>
            <a:ext cx="18288000" cy="12169470"/>
          </a:xfr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2</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0644261" cy="1107996"/>
          </a:xfrm>
          <a:prstGeom prst="rect">
            <a:avLst/>
          </a:prstGeom>
          <a:noFill/>
        </p:spPr>
        <p:txBody>
          <a:bodyPr wrap="none" rtlCol="0">
            <a:spAutoFit/>
          </a:bodyPr>
          <a:lstStyle/>
          <a:p>
            <a:r>
              <a:rPr lang="en-GB" sz="6600" dirty="0" err="1">
                <a:solidFill>
                  <a:srgbClr val="C00000"/>
                </a:solidFill>
                <a:latin typeface="#9Slide03 AllRoundGothic" panose="020B0703020202020104" pitchFamily="34" charset="-93"/>
              </a:rPr>
              <a:t>Tính</a:t>
            </a:r>
            <a:r>
              <a:rPr lang="en-GB" sz="6600" dirty="0">
                <a:solidFill>
                  <a:srgbClr val="C00000"/>
                </a:solidFill>
                <a:latin typeface="#9Slide03 AllRoundGothic" panose="020B0703020202020104" pitchFamily="34" charset="-93"/>
              </a:rPr>
              <a:t> </a:t>
            </a:r>
            <a:r>
              <a:rPr lang="en-GB" sz="6600" dirty="0" err="1">
                <a:solidFill>
                  <a:srgbClr val="C00000"/>
                </a:solidFill>
                <a:latin typeface="#9Slide03 AllRoundGothic" panose="020B0703020202020104" pitchFamily="34" charset="-93"/>
              </a:rPr>
              <a:t>giá</a:t>
            </a:r>
            <a:r>
              <a:rPr lang="en-GB" sz="6600" dirty="0">
                <a:solidFill>
                  <a:srgbClr val="C00000"/>
                </a:solidFill>
                <a:latin typeface="#9Slide03 AllRoundGothic" panose="020B0703020202020104" pitchFamily="34" charset="-93"/>
              </a:rPr>
              <a:t> </a:t>
            </a:r>
            <a:r>
              <a:rPr lang="en-GB" sz="6600" dirty="0" err="1">
                <a:solidFill>
                  <a:srgbClr val="C00000"/>
                </a:solidFill>
                <a:latin typeface="#9Slide03 AllRoundGothic" panose="020B0703020202020104" pitchFamily="34" charset="-93"/>
              </a:rPr>
              <a:t>trị</a:t>
            </a:r>
            <a:r>
              <a:rPr lang="en-GB" sz="6600" dirty="0">
                <a:solidFill>
                  <a:srgbClr val="C00000"/>
                </a:solidFill>
                <a:latin typeface="#9Slide03 AllRoundGothic" panose="020B0703020202020104" pitchFamily="34" charset="-93"/>
              </a:rPr>
              <a:t> </a:t>
            </a:r>
            <a:r>
              <a:rPr lang="en-GB" sz="6600" dirty="0" err="1">
                <a:solidFill>
                  <a:srgbClr val="C00000"/>
                </a:solidFill>
                <a:latin typeface="#9Slide03 AllRoundGothic" panose="020B0703020202020104" pitchFamily="34" charset="-93"/>
              </a:rPr>
              <a:t>của</a:t>
            </a:r>
            <a:r>
              <a:rPr lang="en-GB" sz="6600" dirty="0">
                <a:solidFill>
                  <a:srgbClr val="C00000"/>
                </a:solidFill>
                <a:latin typeface="#9Slide03 AllRoundGothic" panose="020B0703020202020104" pitchFamily="34" charset="-93"/>
              </a:rPr>
              <a:t> </a:t>
            </a:r>
            <a:r>
              <a:rPr lang="en-GB" sz="6600" dirty="0" err="1">
                <a:solidFill>
                  <a:srgbClr val="C00000"/>
                </a:solidFill>
                <a:latin typeface="#9Slide03 AllRoundGothic" panose="020B0703020202020104" pitchFamily="34" charset="-93"/>
              </a:rPr>
              <a:t>biểu</a:t>
            </a:r>
            <a:r>
              <a:rPr lang="en-GB" sz="6600" dirty="0">
                <a:solidFill>
                  <a:srgbClr val="C00000"/>
                </a:solidFill>
                <a:latin typeface="#9Slide03 AllRoundGothic" panose="020B0703020202020104" pitchFamily="34" charset="-93"/>
              </a:rPr>
              <a:t> </a:t>
            </a:r>
            <a:r>
              <a:rPr lang="en-GB" sz="6600" dirty="0" err="1">
                <a:solidFill>
                  <a:srgbClr val="C00000"/>
                </a:solidFill>
                <a:latin typeface="#9Slide03 AllRoundGothic" panose="020B0703020202020104" pitchFamily="34" charset="-93"/>
              </a:rPr>
              <a:t>thức</a:t>
            </a:r>
            <a:r>
              <a:rPr lang="en-GB" sz="6600" dirty="0">
                <a:solidFill>
                  <a:srgbClr val="C00000"/>
                </a:solidFill>
                <a:latin typeface="#9Slide03 AllRoundGothic" panose="020B0703020202020104" pitchFamily="34" charset="-93"/>
              </a:rPr>
              <a:t>:</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7FA66A7-53BE-EB0A-333F-D01B47861FF4}"/>
                  </a:ext>
                </a:extLst>
              </p:cNvPr>
              <p:cNvSpPr txBox="1"/>
              <p:nvPr/>
            </p:nvSpPr>
            <p:spPr>
              <a:xfrm>
                <a:off x="5029200" y="1950312"/>
                <a:ext cx="6629400" cy="1923347"/>
              </a:xfrm>
              <a:prstGeom prst="rect">
                <a:avLst/>
              </a:prstGeom>
              <a:solidFill>
                <a:schemeClr val="accent5">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GB" sz="6600" b="1" i="1" smtClean="0">
                          <a:latin typeface="Cambria Math" panose="02040503050406030204" pitchFamily="18" charset="0"/>
                        </a:rPr>
                        <m:t>𝒂</m:t>
                      </m:r>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𝟒</m:t>
                          </m:r>
                        </m:num>
                        <m:den>
                          <m:r>
                            <a:rPr lang="en-GB" sz="6600" b="1" i="1" smtClean="0">
                              <a:latin typeface="Cambria Math" panose="02040503050406030204" pitchFamily="18" charset="0"/>
                            </a:rPr>
                            <m:t>𝟕</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𝟗</m:t>
                          </m:r>
                        </m:num>
                        <m:den>
                          <m:r>
                            <a:rPr lang="en-GB" sz="6600" b="1" i="1" smtClean="0">
                              <a:latin typeface="Cambria Math" panose="02040503050406030204" pitchFamily="18" charset="0"/>
                            </a:rPr>
                            <m:t>𝟏𝟒</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𝟓</m:t>
                          </m:r>
                        </m:num>
                        <m:den>
                          <m:r>
                            <a:rPr lang="en-GB" sz="6600" b="1" i="1" smtClean="0">
                              <a:latin typeface="Cambria Math" panose="02040503050406030204" pitchFamily="18" charset="0"/>
                            </a:rPr>
                            <m:t>𝟕</m:t>
                          </m:r>
                        </m:den>
                      </m:f>
                    </m:oMath>
                  </m:oMathPara>
                </a14:m>
                <a:endParaRPr lang="vi-VN" sz="6600" b="1" dirty="0"/>
              </a:p>
            </p:txBody>
          </p:sp>
        </mc:Choice>
        <mc:Fallback>
          <p:sp>
            <p:nvSpPr>
              <p:cNvPr id="12" name="TextBox 11">
                <a:extLst>
                  <a:ext uri="{FF2B5EF4-FFF2-40B4-BE49-F238E27FC236}">
                    <a16:creationId xmlns:a16="http://schemas.microsoft.com/office/drawing/2014/main" id="{F7FA66A7-53BE-EB0A-333F-D01B47861FF4}"/>
                  </a:ext>
                </a:extLst>
              </p:cNvPr>
              <p:cNvSpPr txBox="1">
                <a:spLocks noRot="1" noChangeAspect="1" noMove="1" noResize="1" noEditPoints="1" noAdjustHandles="1" noChangeArrowheads="1" noChangeShapeType="1" noTextEdit="1"/>
              </p:cNvSpPr>
              <p:nvPr/>
            </p:nvSpPr>
            <p:spPr>
              <a:xfrm>
                <a:off x="5029200" y="1950312"/>
                <a:ext cx="6629400" cy="1923347"/>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DBDB33E-EC8C-C229-B18F-93BD8024F977}"/>
                  </a:ext>
                </a:extLst>
              </p:cNvPr>
              <p:cNvSpPr txBox="1"/>
              <p:nvPr/>
            </p:nvSpPr>
            <p:spPr>
              <a:xfrm>
                <a:off x="5022376" y="5401000"/>
                <a:ext cx="7474424" cy="1949701"/>
              </a:xfrm>
              <a:prstGeom prst="rect">
                <a:avLst/>
              </a:prstGeom>
              <a:solidFill>
                <a:schemeClr val="accent6">
                  <a:lumMod val="20000"/>
                  <a:lumOff val="80000"/>
                </a:schemeClr>
              </a:solidFill>
            </p:spPr>
            <p:txBody>
              <a:bodyPr wrap="square" lIns="0" tIns="0" rIns="0" bIns="0" rtlCol="0">
                <a:spAutoFit/>
              </a:bodyPr>
              <a:lstStyle/>
              <a:p>
                <a:pPr/>
                <a:r>
                  <a:rPr lang="en-GB" sz="8800" b="1" dirty="0"/>
                  <a:t>b) </a:t>
                </a:r>
                <a14:m>
                  <m:oMath xmlns:m="http://schemas.openxmlformats.org/officeDocument/2006/math">
                    <m:f>
                      <m:fPr>
                        <m:ctrlPr>
                          <a:rPr lang="en-GB" sz="8800" b="1" i="1" smtClean="0">
                            <a:latin typeface="Cambria Math" panose="02040503050406030204" pitchFamily="18" charset="0"/>
                          </a:rPr>
                        </m:ctrlPr>
                      </m:fPr>
                      <m:num>
                        <m:r>
                          <a:rPr lang="en-GB" sz="8800" b="1" i="1" smtClean="0">
                            <a:latin typeface="Cambria Math" panose="02040503050406030204" pitchFamily="18" charset="0"/>
                          </a:rPr>
                          <m:t>𝟐</m:t>
                        </m:r>
                        <m:r>
                          <a:rPr lang="en-GB" sz="8800" b="1" i="1" smtClean="0">
                            <a:latin typeface="Cambria Math" panose="02040503050406030204" pitchFamily="18" charset="0"/>
                          </a:rPr>
                          <m:t>𝟗</m:t>
                        </m:r>
                      </m:num>
                      <m:den>
                        <m:r>
                          <a:rPr lang="en-GB" sz="8800" b="1" i="1" smtClean="0">
                            <a:latin typeface="Cambria Math" panose="02040503050406030204" pitchFamily="18" charset="0"/>
                          </a:rPr>
                          <m:t>𝟏𝟐</m:t>
                        </m:r>
                      </m:den>
                    </m:f>
                    <m:r>
                      <a:rPr lang="en-GB" sz="8800" b="1" i="1" smtClean="0">
                        <a:latin typeface="Cambria Math" panose="02040503050406030204" pitchFamily="18" charset="0"/>
                      </a:rPr>
                      <m:t>−</m:t>
                    </m:r>
                    <m:r>
                      <a:rPr lang="en-GB" sz="8800" b="1" i="1" smtClean="0">
                        <a:latin typeface="Cambria Math" panose="02040503050406030204" pitchFamily="18" charset="0"/>
                      </a:rPr>
                      <m:t>(</m:t>
                    </m:r>
                    <m:r>
                      <a:rPr lang="en-GB" sz="8800" b="1" i="1" smtClean="0">
                        <a:latin typeface="Cambria Math" panose="02040503050406030204" pitchFamily="18" charset="0"/>
                      </a:rPr>
                      <m:t>𝟐</m:t>
                    </m:r>
                    <m:r>
                      <a:rPr lang="en-GB" sz="8800" b="1" i="1" smtClean="0">
                        <a:latin typeface="Cambria Math" panose="02040503050406030204" pitchFamily="18" charset="0"/>
                      </a:rPr>
                      <m:t>+ </m:t>
                    </m:r>
                    <m:f>
                      <m:fPr>
                        <m:ctrlPr>
                          <a:rPr lang="en-GB" sz="8800" b="1" i="1" smtClean="0">
                            <a:latin typeface="Cambria Math" panose="02040503050406030204" pitchFamily="18" charset="0"/>
                          </a:rPr>
                        </m:ctrlPr>
                      </m:fPr>
                      <m:num>
                        <m:r>
                          <a:rPr lang="en-GB" sz="8800" b="1" i="1" smtClean="0">
                            <a:latin typeface="Cambria Math" panose="02040503050406030204" pitchFamily="18" charset="0"/>
                          </a:rPr>
                          <m:t>𝟏</m:t>
                        </m:r>
                      </m:num>
                      <m:den>
                        <m:r>
                          <a:rPr lang="en-GB" sz="8800" b="1" i="1" smtClean="0">
                            <a:latin typeface="Cambria Math" panose="02040503050406030204" pitchFamily="18" charset="0"/>
                          </a:rPr>
                          <m:t>𝟒</m:t>
                        </m:r>
                      </m:den>
                    </m:f>
                    <m:r>
                      <a:rPr lang="en-GB" sz="8800" b="1" i="1" smtClean="0">
                        <a:latin typeface="Cambria Math" panose="02040503050406030204" pitchFamily="18" charset="0"/>
                      </a:rPr>
                      <m:t>)</m:t>
                    </m:r>
                  </m:oMath>
                </a14:m>
                <a:endParaRPr lang="vi-VN" sz="8800" b="1" dirty="0"/>
              </a:p>
            </p:txBody>
          </p:sp>
        </mc:Choice>
        <mc:Fallback>
          <p:sp>
            <p:nvSpPr>
              <p:cNvPr id="13" name="TextBox 12">
                <a:extLst>
                  <a:ext uri="{FF2B5EF4-FFF2-40B4-BE49-F238E27FC236}">
                    <a16:creationId xmlns:a16="http://schemas.microsoft.com/office/drawing/2014/main" id="{BDBDB33E-EC8C-C229-B18F-93BD8024F977}"/>
                  </a:ext>
                </a:extLst>
              </p:cNvPr>
              <p:cNvSpPr txBox="1">
                <a:spLocks noRot="1" noChangeAspect="1" noMove="1" noResize="1" noEditPoints="1" noAdjustHandles="1" noChangeArrowheads="1" noChangeShapeType="1" noTextEdit="1"/>
              </p:cNvSpPr>
              <p:nvPr/>
            </p:nvSpPr>
            <p:spPr>
              <a:xfrm>
                <a:off x="5022376" y="5401000"/>
                <a:ext cx="7474424" cy="1949701"/>
              </a:xfrm>
              <a:prstGeom prst="rect">
                <a:avLst/>
              </a:prstGeom>
              <a:blipFill>
                <a:blip r:embed="rId4"/>
                <a:stretch>
                  <a:fillRect l="-9054" t="-938" b="-19688"/>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10" name="Picture 2" descr="Kids discuss homework Premium Vector">
            <a:extLst>
              <a:ext uri="{FF2B5EF4-FFF2-40B4-BE49-F238E27FC236}">
                <a16:creationId xmlns:a16="http://schemas.microsoft.com/office/drawing/2014/main" id="{62324712-19EA-4B8E-648E-4B350E58B6D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12596832" y="6722234"/>
            <a:ext cx="5453469" cy="312746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89CB0A7B-2775-35DE-B2E7-130252F8B213}"/>
              </a:ext>
            </a:extLst>
          </p:cNvPr>
          <p:cNvSpPr/>
          <p:nvPr/>
        </p:nvSpPr>
        <p:spPr>
          <a:xfrm>
            <a:off x="13247231" y="4827435"/>
            <a:ext cx="3814941" cy="2286000"/>
          </a:xfrm>
          <a:prstGeom prst="wedgeRoundRectCallout">
            <a:avLst>
              <a:gd name="adj1" fmla="val 6356"/>
              <a:gd name="adj2" fmla="val 73246"/>
              <a:gd name="adj3" fmla="val 16667"/>
            </a:avLst>
          </a:prstGeom>
          <a:solidFill>
            <a:srgbClr val="12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bg1"/>
                </a:solidFill>
                <a:latin typeface="#9Slide03 SVNHarabaras" panose="02040603050506020204" pitchFamily="18" charset="0"/>
              </a:rPr>
              <a:t>Thảo</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luận</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nhóm</a:t>
            </a:r>
            <a:r>
              <a:rPr lang="en-GB" sz="6000" dirty="0">
                <a:solidFill>
                  <a:schemeClr val="bg1"/>
                </a:solidFill>
                <a:latin typeface="#9Slide03 SVNHarabaras" panose="02040603050506020204" pitchFamily="18" charset="0"/>
              </a:rPr>
              <a:t> </a:t>
            </a:r>
            <a:r>
              <a:rPr lang="en-GB" sz="6000" dirty="0" err="1">
                <a:solidFill>
                  <a:schemeClr val="bg1"/>
                </a:solidFill>
                <a:latin typeface="#9Slide03 SVNHarabaras" panose="02040603050506020204" pitchFamily="18" charset="0"/>
              </a:rPr>
              <a:t>bốn</a:t>
            </a:r>
            <a:endParaRPr lang="vi-VN" sz="6000" dirty="0">
              <a:solidFill>
                <a:schemeClr val="bg1"/>
              </a:solidFill>
            </a:endParaRPr>
          </a:p>
        </p:txBody>
      </p:sp>
    </p:spTree>
    <p:extLst>
      <p:ext uri="{BB962C8B-B14F-4D97-AF65-F5344CB8AC3E}">
        <p14:creationId xmlns:p14="http://schemas.microsoft.com/office/powerpoint/2010/main" val="29149897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building with windows and a lamp&#10;&#10;Description automatically generated">
            <a:extLst>
              <a:ext uri="{FF2B5EF4-FFF2-40B4-BE49-F238E27FC236}">
                <a16:creationId xmlns:a16="http://schemas.microsoft.com/office/drawing/2014/main" id="{8FC7DC90-A353-BFA0-52F8-AB718A006C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
            <a:ext cx="18288000" cy="12169470"/>
          </a:xfrm>
        </p:spPr>
      </p:pic>
      <p:sp>
        <p:nvSpPr>
          <p:cNvPr id="7" name="Rectangle: Rounded Corners 6">
            <a:extLst>
              <a:ext uri="{FF2B5EF4-FFF2-40B4-BE49-F238E27FC236}">
                <a16:creationId xmlns:a16="http://schemas.microsoft.com/office/drawing/2014/main" id="{6E33C136-D2B0-BB83-DB25-80917B920541}"/>
              </a:ext>
            </a:extLst>
          </p:cNvPr>
          <p:cNvSpPr/>
          <p:nvPr/>
        </p:nvSpPr>
        <p:spPr>
          <a:xfrm>
            <a:off x="3908961" y="495300"/>
            <a:ext cx="13903642" cy="9334500"/>
          </a:xfrm>
          <a:prstGeom prst="roundRect">
            <a:avLst>
              <a:gd name="adj" fmla="val 9087"/>
            </a:avLst>
          </a:prstGeom>
          <a:solidFill>
            <a:schemeClr val="bg1"/>
          </a:solidFill>
          <a:ln w="571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DEC711A-8FC9-4F4C-83EB-DAE5BB80DEBD}"/>
              </a:ext>
            </a:extLst>
          </p:cNvPr>
          <p:cNvSpPr/>
          <p:nvPr/>
        </p:nvSpPr>
        <p:spPr>
          <a:xfrm>
            <a:off x="4114800" y="72390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b="1" dirty="0">
                <a:latin typeface="#9Slide03 SVNHarabaras" panose="02040603050506020204" pitchFamily="18" charset="0"/>
              </a:rPr>
              <a:t>2</a:t>
            </a:r>
            <a:endParaRPr lang="vi-VN" sz="6600" b="1" dirty="0"/>
          </a:p>
        </p:txBody>
      </p:sp>
      <p:sp>
        <p:nvSpPr>
          <p:cNvPr id="11" name="TextBox 10">
            <a:extLst>
              <a:ext uri="{FF2B5EF4-FFF2-40B4-BE49-F238E27FC236}">
                <a16:creationId xmlns:a16="http://schemas.microsoft.com/office/drawing/2014/main" id="{0CE7374E-EBAB-9CF5-462D-2D33D3D01812}"/>
              </a:ext>
            </a:extLst>
          </p:cNvPr>
          <p:cNvSpPr txBox="1"/>
          <p:nvPr/>
        </p:nvSpPr>
        <p:spPr>
          <a:xfrm>
            <a:off x="5252099" y="627102"/>
            <a:ext cx="10644261" cy="1107996"/>
          </a:xfrm>
          <a:prstGeom prst="rect">
            <a:avLst/>
          </a:prstGeom>
          <a:noFill/>
        </p:spPr>
        <p:txBody>
          <a:bodyPr wrap="none" rtlCol="0">
            <a:spAutoFit/>
          </a:bodyPr>
          <a:lstStyle/>
          <a:p>
            <a:r>
              <a:rPr lang="en-GB" sz="6600">
                <a:solidFill>
                  <a:srgbClr val="C00000"/>
                </a:solidFill>
                <a:latin typeface="#9Slide03 AllRoundGothic" panose="020B0703020202020104" pitchFamily="34" charset="-93"/>
              </a:rPr>
              <a:t>Tính giá trị của biểu thức:</a:t>
            </a:r>
            <a:endParaRPr lang="vi-VN" sz="6600" dirty="0">
              <a:solidFill>
                <a:srgbClr val="C00000"/>
              </a:solidFill>
              <a:latin typeface="#9Slide03 AllRoundGothic" panose="020B0703020202020104" pitchFamily="34" charset="-93"/>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7FA66A7-53BE-EB0A-333F-D01B47861FF4}"/>
                  </a:ext>
                </a:extLst>
              </p:cNvPr>
              <p:cNvSpPr txBox="1"/>
              <p:nvPr/>
            </p:nvSpPr>
            <p:spPr>
              <a:xfrm>
                <a:off x="5029200" y="1950312"/>
                <a:ext cx="6629400" cy="1923347"/>
              </a:xfrm>
              <a:prstGeom prst="rect">
                <a:avLst/>
              </a:prstGeom>
              <a:solidFill>
                <a:schemeClr val="accent5">
                  <a:lumMod val="20000"/>
                  <a:lumOff val="80000"/>
                </a:schemeClr>
              </a:solid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GB" sz="6600" b="1" i="1" smtClean="0">
                          <a:latin typeface="Cambria Math" panose="02040503050406030204" pitchFamily="18" charset="0"/>
                        </a:rPr>
                        <m:t>𝒂</m:t>
                      </m:r>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𝟒</m:t>
                          </m:r>
                        </m:num>
                        <m:den>
                          <m:r>
                            <a:rPr lang="en-GB" sz="6600" b="1" i="1" smtClean="0">
                              <a:latin typeface="Cambria Math" panose="02040503050406030204" pitchFamily="18" charset="0"/>
                            </a:rPr>
                            <m:t>𝟕</m:t>
                          </m:r>
                        </m:den>
                      </m:f>
                      <m:r>
                        <a:rPr lang="en-GB" sz="6600" b="1" i="1" smtClean="0">
                          <a:latin typeface="Cambria Math" panose="02040503050406030204" pitchFamily="18" charset="0"/>
                        </a:rPr>
                        <m:t>+</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𝟗</m:t>
                          </m:r>
                        </m:num>
                        <m:den>
                          <m:r>
                            <a:rPr lang="en-GB" sz="6600" b="1" i="1" smtClean="0">
                              <a:latin typeface="Cambria Math" panose="02040503050406030204" pitchFamily="18" charset="0"/>
                            </a:rPr>
                            <m:t>𝟏𝟒</m:t>
                          </m:r>
                        </m:den>
                      </m:f>
                      <m:r>
                        <a:rPr lang="en-GB" sz="6600" b="1" i="1" smtClean="0">
                          <a:latin typeface="Cambria Math" panose="02040503050406030204" pitchFamily="18" charset="0"/>
                        </a:rPr>
                        <m:t>− </m:t>
                      </m:r>
                      <m:f>
                        <m:fPr>
                          <m:ctrlPr>
                            <a:rPr lang="en-GB" sz="6600" b="1" i="1" smtClean="0">
                              <a:latin typeface="Cambria Math" panose="02040503050406030204" pitchFamily="18" charset="0"/>
                            </a:rPr>
                          </m:ctrlPr>
                        </m:fPr>
                        <m:num>
                          <m:r>
                            <a:rPr lang="en-GB" sz="6600" b="1" i="1" smtClean="0">
                              <a:latin typeface="Cambria Math" panose="02040503050406030204" pitchFamily="18" charset="0"/>
                            </a:rPr>
                            <m:t>𝟓</m:t>
                          </m:r>
                        </m:num>
                        <m:den>
                          <m:r>
                            <a:rPr lang="en-GB" sz="6600" b="1" i="1" smtClean="0">
                              <a:latin typeface="Cambria Math" panose="02040503050406030204" pitchFamily="18" charset="0"/>
                            </a:rPr>
                            <m:t>𝟕</m:t>
                          </m:r>
                        </m:den>
                      </m:f>
                    </m:oMath>
                  </m:oMathPara>
                </a14:m>
                <a:endParaRPr lang="vi-VN" sz="6600" b="1" dirty="0"/>
              </a:p>
            </p:txBody>
          </p:sp>
        </mc:Choice>
        <mc:Fallback>
          <p:sp>
            <p:nvSpPr>
              <p:cNvPr id="12" name="TextBox 11">
                <a:extLst>
                  <a:ext uri="{FF2B5EF4-FFF2-40B4-BE49-F238E27FC236}">
                    <a16:creationId xmlns:a16="http://schemas.microsoft.com/office/drawing/2014/main" id="{F7FA66A7-53BE-EB0A-333F-D01B47861FF4}"/>
                  </a:ext>
                </a:extLst>
              </p:cNvPr>
              <p:cNvSpPr txBox="1">
                <a:spLocks noRot="1" noChangeAspect="1" noMove="1" noResize="1" noEditPoints="1" noAdjustHandles="1" noChangeArrowheads="1" noChangeShapeType="1" noTextEdit="1"/>
              </p:cNvSpPr>
              <p:nvPr/>
            </p:nvSpPr>
            <p:spPr>
              <a:xfrm>
                <a:off x="5029200" y="1950312"/>
                <a:ext cx="6629400" cy="1923347"/>
              </a:xfrm>
              <a:prstGeom prst="rect">
                <a:avLst/>
              </a:prstGeom>
              <a:blipFill>
                <a:blip r:embed="rId3"/>
                <a:stretch>
                  <a:fillRect/>
                </a:stretch>
              </a:blipFill>
            </p:spPr>
            <p:txBody>
              <a:bodyPr/>
              <a:lstStyle/>
              <a:p>
                <a:r>
                  <a:rPr lang="vi-VN">
                    <a:noFill/>
                  </a:rPr>
                  <a:t> </a:t>
                </a:r>
              </a:p>
            </p:txBody>
          </p:sp>
        </mc:Fallback>
      </mc:AlternateContent>
      <p:sp>
        <p:nvSpPr>
          <p:cNvPr id="6" name="Freeform 11">
            <a:extLst>
              <a:ext uri="{FF2B5EF4-FFF2-40B4-BE49-F238E27FC236}">
                <a16:creationId xmlns:a16="http://schemas.microsoft.com/office/drawing/2014/main" id="{D62F146E-427C-D58F-8F5A-10E6E672934C}"/>
              </a:ext>
            </a:extLst>
          </p:cNvPr>
          <p:cNvSpPr/>
          <p:nvPr/>
        </p:nvSpPr>
        <p:spPr>
          <a:xfrm>
            <a:off x="457200" y="617219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087F797-49FC-1002-3F96-FC5583C27BC1}"/>
                  </a:ext>
                </a:extLst>
              </p:cNvPr>
              <p:cNvSpPr txBox="1"/>
              <p:nvPr/>
            </p:nvSpPr>
            <p:spPr>
              <a:xfrm>
                <a:off x="4572000" y="4098540"/>
                <a:ext cx="9144000" cy="22708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𝟖</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𝟏𝟎</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𝟏𝟒</m:t>
                          </m:r>
                        </m:den>
                      </m:f>
                    </m:oMath>
                  </m:oMathPara>
                </a14:m>
                <a:endParaRPr lang="en-GB" dirty="0"/>
              </a:p>
              <a:p>
                <a:pPr/>
                <a:endParaRPr lang="vi-VN" dirty="0"/>
              </a:p>
            </p:txBody>
          </p:sp>
        </mc:Choice>
        <mc:Fallback>
          <p:sp>
            <p:nvSpPr>
              <p:cNvPr id="3" name="TextBox 2">
                <a:extLst>
                  <a:ext uri="{FF2B5EF4-FFF2-40B4-BE49-F238E27FC236}">
                    <a16:creationId xmlns:a16="http://schemas.microsoft.com/office/drawing/2014/main" id="{E087F797-49FC-1002-3F96-FC5583C27BC1}"/>
                  </a:ext>
                </a:extLst>
              </p:cNvPr>
              <p:cNvSpPr txBox="1">
                <a:spLocks noRot="1" noChangeAspect="1" noMove="1" noResize="1" noEditPoints="1" noAdjustHandles="1" noChangeArrowheads="1" noChangeShapeType="1" noTextEdit="1"/>
              </p:cNvSpPr>
              <p:nvPr/>
            </p:nvSpPr>
            <p:spPr>
              <a:xfrm>
                <a:off x="4572000" y="4098540"/>
                <a:ext cx="9144000" cy="2270814"/>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1DE2BB5-2954-DA04-05E6-C63ADDFFB3CD}"/>
                  </a:ext>
                </a:extLst>
              </p:cNvPr>
              <p:cNvSpPr txBox="1"/>
              <p:nvPr/>
            </p:nvSpPr>
            <p:spPr>
              <a:xfrm>
                <a:off x="5486400" y="6594235"/>
                <a:ext cx="9144000" cy="2358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𝟏𝟕</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𝟏𝟎</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𝟕</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𝟏𝟒</m:t>
                          </m:r>
                        </m:den>
                      </m:f>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num>
                        <m:den>
                          <m:r>
                            <a:rPr kumimoji="0" lang="en-GB" sz="6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den>
                      </m:f>
                    </m:oMath>
                  </m:oMathPara>
                </a14:m>
                <a:endParaRPr lang="en-GB" dirty="0"/>
              </a:p>
              <a:p>
                <a:pPr/>
                <a:endParaRPr lang="vi-VN" dirty="0"/>
              </a:p>
            </p:txBody>
          </p:sp>
        </mc:Choice>
        <mc:Fallback>
          <p:sp>
            <p:nvSpPr>
              <p:cNvPr id="4" name="TextBox 3">
                <a:extLst>
                  <a:ext uri="{FF2B5EF4-FFF2-40B4-BE49-F238E27FC236}">
                    <a16:creationId xmlns:a16="http://schemas.microsoft.com/office/drawing/2014/main" id="{31DE2BB5-2954-DA04-05E6-C63ADDFFB3CD}"/>
                  </a:ext>
                </a:extLst>
              </p:cNvPr>
              <p:cNvSpPr txBox="1">
                <a:spLocks noRot="1" noChangeAspect="1" noMove="1" noResize="1" noEditPoints="1" noAdjustHandles="1" noChangeArrowheads="1" noChangeShapeType="1" noTextEdit="1"/>
              </p:cNvSpPr>
              <p:nvPr/>
            </p:nvSpPr>
            <p:spPr>
              <a:xfrm>
                <a:off x="5486400" y="6594235"/>
                <a:ext cx="9144000" cy="2358403"/>
              </a:xfrm>
              <a:prstGeom prst="rect">
                <a:avLst/>
              </a:prstGeom>
              <a:blipFill>
                <a:blip r:embed="rId7"/>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9903188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TotalTime>
  <Words>431</Words>
  <Application>Microsoft Office PowerPoint</Application>
  <PresentationFormat>Custom</PresentationFormat>
  <Paragraphs>68</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Cambria Math</vt:lpstr>
      <vt:lpstr>Arial</vt:lpstr>
      <vt:lpstr>#9Slide03 SVNHarabaras</vt:lpstr>
      <vt:lpstr>Calibri</vt:lpstr>
      <vt:lpstr>#9Slide03 AllRoundGothic</vt:lpstr>
      <vt:lpstr>iCiel Gotham Ultra</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PHIẾU HỌC TẬP</dc:title>
  <dc:creator>ADMIN</dc:creator>
  <cp:lastModifiedBy>VO THI YEN NHI</cp:lastModifiedBy>
  <cp:revision>3</cp:revision>
  <dcterms:created xsi:type="dcterms:W3CDTF">2006-08-16T00:00:00Z</dcterms:created>
  <dcterms:modified xsi:type="dcterms:W3CDTF">2024-08-09T12:23:29Z</dcterms:modified>
  <dc:identifier>DAGNWVmsOs8</dc:identifier>
</cp:coreProperties>
</file>