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32"/>
  </p:notesMasterIdLst>
  <p:sldIdLst>
    <p:sldId id="256" r:id="rId5"/>
    <p:sldId id="257" r:id="rId6"/>
    <p:sldId id="258" r:id="rId7"/>
    <p:sldId id="259" r:id="rId8"/>
    <p:sldId id="260" r:id="rId9"/>
    <p:sldId id="261" r:id="rId10"/>
    <p:sldId id="262" r:id="rId11"/>
    <p:sldId id="264" r:id="rId12"/>
    <p:sldId id="265" r:id="rId13"/>
    <p:sldId id="266" r:id="rId14"/>
    <p:sldId id="269" r:id="rId15"/>
    <p:sldId id="270" r:id="rId16"/>
    <p:sldId id="271" r:id="rId17"/>
    <p:sldId id="273" r:id="rId18"/>
    <p:sldId id="274" r:id="rId19"/>
    <p:sldId id="275" r:id="rId20"/>
    <p:sldId id="276" r:id="rId21"/>
    <p:sldId id="277" r:id="rId22"/>
    <p:sldId id="278" r:id="rId23"/>
    <p:sldId id="279" r:id="rId24"/>
    <p:sldId id="281" r:id="rId25"/>
    <p:sldId id="280" r:id="rId26"/>
    <p:sldId id="282" r:id="rId27"/>
    <p:sldId id="283" r:id="rId28"/>
    <p:sldId id="284" r:id="rId29"/>
    <p:sldId id="285" r:id="rId30"/>
    <p:sldId id="286" r:id="rId31"/>
  </p:sldIdLst>
  <p:sldSz cx="18288000" cy="10287000"/>
  <p:notesSz cx="6858000" cy="9144000"/>
  <p:embeddedFontLst>
    <p:embeddedFont>
      <p:font typeface="Calibri" panose="020F0502020204030204" pitchFamily="34" charset="0"/>
      <p:regular r:id="rId33"/>
      <p:bold r:id="rId34"/>
      <p:italic r:id="rId35"/>
      <p:boldItalic r:id="rId36"/>
    </p:embeddedFont>
    <p:embeddedFont>
      <p:font typeface="Montserrat Bold" panose="020B0604020202020204" charset="0"/>
      <p:regular r:id="rId37"/>
      <p:bold r:id="rId38"/>
    </p:embeddedFont>
    <p:embeddedFont>
      <p:font typeface="Open Sans 1" panose="020B0604020202020204" charset="0"/>
      <p:regular r:id="rId39"/>
    </p:embeddedFont>
    <p:embeddedFont>
      <p:font typeface="Open Sans 1 Bold" panose="020B0604020202020204" charset="0"/>
      <p:regular r:id="rId40"/>
      <p:bold r:id="rId41"/>
    </p:embeddedFont>
    <p:embeddedFont>
      <p:font typeface="Open Sans 1 Italics" panose="020B0604020202020204" charset="0"/>
      <p:regular r:id="rId42"/>
      <p:italic r:id="rId43"/>
    </p:embeddedFont>
    <p:embeddedFont>
      <p:font typeface="Open Sans 1 Medium" panose="020B0604020202020204" charset="0"/>
      <p:regular r:id="rId44"/>
    </p:embeddedFont>
    <p:embeddedFont>
      <p:font typeface="Open Sans 1 Medium Italics" panose="020B0604020202020204" charset="0"/>
      <p:regular r:id="rId45"/>
      <p:italic r:id="rId46"/>
    </p:embeddedFont>
    <p:embeddedFont>
      <p:font typeface="Open Sans 1 Ultra-Bold Italics" panose="020B0604020202020204" charset="0"/>
      <p:regular r:id="rId47"/>
      <p:bold r:id="rId48"/>
      <p:italic r:id="rId49"/>
      <p:boldItalic r:id="rId50"/>
    </p:embeddedFont>
    <p:embeddedFont>
      <p:font typeface="Open Sans 2 Bold" panose="020B0604020202020204" charset="0"/>
      <p:regular r:id="rId51"/>
      <p:bold r:id="rId52"/>
    </p:embeddedFont>
    <p:embeddedFont>
      <p:font typeface="Open Sans 2 Italics" panose="020B0604020202020204" charset="0"/>
      <p:regular r:id="rId53"/>
      <p:italic r:id="rId54"/>
    </p:embeddedFont>
    <p:embeddedFont>
      <p:font typeface="Open Sans 2 Ultra-Bold" panose="020B0604020202020204" charset="0"/>
      <p:regular r:id="rId55"/>
      <p:bold r:id="rId56"/>
    </p:embeddedFont>
    <p:embeddedFont>
      <p:font typeface="Open Sans Bold" panose="020B0604020202020204" charset="0"/>
      <p:regular r:id="rId57"/>
      <p:bold r:id="rId58"/>
    </p:embeddedFont>
    <p:embeddedFont>
      <p:font typeface="Open Sans Bold Bold" panose="020B0604020202020204" charset="0"/>
      <p:regular r:id="rId59"/>
      <p:bold r:id="rId60"/>
    </p:embeddedFont>
    <p:embeddedFont>
      <p:font typeface="Roboto" panose="020B0604020202020204" charset="0"/>
      <p:regular r:id="rId61"/>
      <p:bold r:id="rId62"/>
      <p:italic r:id="rId63"/>
      <p:boldItalic r:id="rId64"/>
    </p:embeddedFont>
    <p:embeddedFont>
      <p:font typeface="Roboto Bold" panose="020B0604020202020204" charset="0"/>
      <p:bold r:id="rId6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324" autoAdjust="0"/>
    <p:restoredTop sz="95274" autoAdjust="0"/>
  </p:normalViewPr>
  <p:slideViewPr>
    <p:cSldViewPr>
      <p:cViewPr varScale="1">
        <p:scale>
          <a:sx n="77" d="100"/>
          <a:sy n="77" d="100"/>
        </p:scale>
        <p:origin x="456"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font" Target="fonts/font10.fntdata"/><Relationship Id="rId47" Type="http://schemas.openxmlformats.org/officeDocument/2006/relationships/font" Target="fonts/font15.fntdata"/><Relationship Id="rId63" Type="http://schemas.openxmlformats.org/officeDocument/2006/relationships/font" Target="fonts/font31.fntdata"/><Relationship Id="rId68"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font" Target="fonts/font13.fntdata"/><Relationship Id="rId53" Type="http://schemas.openxmlformats.org/officeDocument/2006/relationships/font" Target="fonts/font21.fntdata"/><Relationship Id="rId58" Type="http://schemas.openxmlformats.org/officeDocument/2006/relationships/font" Target="fonts/font26.fntdata"/><Relationship Id="rId66"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font" Target="fonts/font29.fntdata"/><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font" Target="fonts/font3.fntdata"/><Relationship Id="rId43" Type="http://schemas.openxmlformats.org/officeDocument/2006/relationships/font" Target="fonts/font11.fntdata"/><Relationship Id="rId48" Type="http://schemas.openxmlformats.org/officeDocument/2006/relationships/font" Target="fonts/font16.fntdata"/><Relationship Id="rId56" Type="http://schemas.openxmlformats.org/officeDocument/2006/relationships/font" Target="fonts/font24.fntdata"/><Relationship Id="rId64" Type="http://schemas.openxmlformats.org/officeDocument/2006/relationships/font" Target="fonts/font32.fntdata"/><Relationship Id="rId69"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font" Target="fonts/font19.fntdata"/><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1.fntdata"/><Relationship Id="rId38" Type="http://schemas.openxmlformats.org/officeDocument/2006/relationships/font" Target="fonts/font6.fntdata"/><Relationship Id="rId46" Type="http://schemas.openxmlformats.org/officeDocument/2006/relationships/font" Target="fonts/font14.fntdata"/><Relationship Id="rId59" Type="http://schemas.openxmlformats.org/officeDocument/2006/relationships/font" Target="fonts/font27.fntdata"/><Relationship Id="rId67"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font" Target="fonts/font9.fntdata"/><Relationship Id="rId54" Type="http://schemas.openxmlformats.org/officeDocument/2006/relationships/font" Target="fonts/font22.fntdata"/><Relationship Id="rId62" Type="http://schemas.openxmlformats.org/officeDocument/2006/relationships/font" Target="fonts/font30.fntdata"/><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4.fntdata"/><Relationship Id="rId49" Type="http://schemas.openxmlformats.org/officeDocument/2006/relationships/font" Target="fonts/font17.fntdata"/><Relationship Id="rId57" Type="http://schemas.openxmlformats.org/officeDocument/2006/relationships/font" Target="fonts/font25.fntdata"/><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font" Target="fonts/font12.fntdata"/><Relationship Id="rId52" Type="http://schemas.openxmlformats.org/officeDocument/2006/relationships/font" Target="fonts/font20.fntdata"/><Relationship Id="rId60" Type="http://schemas.openxmlformats.org/officeDocument/2006/relationships/font" Target="fonts/font28.fntdata"/><Relationship Id="rId65" Type="http://schemas.openxmlformats.org/officeDocument/2006/relationships/font" Target="fonts/font33.fntdata"/><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font" Target="fonts/font7.fntdata"/><Relationship Id="rId34" Type="http://schemas.openxmlformats.org/officeDocument/2006/relationships/font" Target="fonts/font2.fntdata"/><Relationship Id="rId50" Type="http://schemas.openxmlformats.org/officeDocument/2006/relationships/font" Target="fonts/font18.fntdata"/><Relationship Id="rId55" Type="http://schemas.openxmlformats.org/officeDocument/2006/relationships/font" Target="fonts/font2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25.04.2024</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Chỉ</a:t>
            </a:r>
            <a:r>
              <a:rPr lang="en-US" baseline="0"/>
              <a:t> thị 04 thủ tướng chính phủ về tiếp tục đẩy mạnh triển khai đề án ứng dụng dữ liệu về dân cư, định danh và xác thực điện tử phục vụ chuyển đổi số quốc gia giai đoạn 2022-2025, tầm nhìn đến 2023 tại các bộ, ngành địa phương năm 2024 và những năm tiếp theo</a:t>
            </a:r>
            <a:endParaRPr lang="en-US"/>
          </a:p>
          <a:p>
            <a:r>
              <a:rPr lang="en-US"/>
              <a:t>- Kế hoạch 213 Bộ GDĐT học bạ số cấp TH</a:t>
            </a:r>
          </a:p>
          <a:p>
            <a:r>
              <a:rPr lang="en-US"/>
              <a:t>- QĐ 4725 về bộ chỉ số đánh giá CĐS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Quy trình nghiệp vụ khép kín về quản lý học bạ số tại các Cơ sở giáo dục</a:t>
            </a:r>
          </a:p>
          <a:p>
            <a:endParaRPr lang="en-US"/>
          </a:p>
          <a:p>
            <a:r>
              <a:rPr lang="en-US"/>
              <a:t>1. Tạo lập học bạ</a:t>
            </a:r>
          </a:p>
          <a:p>
            <a:r>
              <a:rPr lang="en-US"/>
              <a:t>2. Ký số</a:t>
            </a:r>
          </a:p>
          <a:p>
            <a:r>
              <a:rPr lang="en-US"/>
              <a:t>3. Gửi dữ liệu</a:t>
            </a:r>
          </a:p>
          <a:p>
            <a:r>
              <a:rPr lang="en-US"/>
              <a:t>4. Thống kê - Tra cứu</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28603080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Quy trình nghiệp vụ khép kín về quản lý học bạ số tại các Cơ sở giáo dục</a:t>
            </a:r>
          </a:p>
          <a:p>
            <a:endParaRPr lang="en-US"/>
          </a:p>
          <a:p>
            <a:r>
              <a:rPr lang="en-US"/>
              <a:t>1. Tạo lập học bạ</a:t>
            </a:r>
          </a:p>
          <a:p>
            <a:r>
              <a:rPr lang="en-US"/>
              <a:t>2. Ký số</a:t>
            </a:r>
          </a:p>
          <a:p>
            <a:r>
              <a:rPr lang="en-US"/>
              <a:t>3. Gửi dữ liệu</a:t>
            </a:r>
          </a:p>
          <a:p>
            <a:r>
              <a:rPr lang="en-US"/>
              <a:t>4. Thống kê - Tra cứu</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30926871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Quy trình nghiệp vụ khép kín về quản lý học bạ số tại các Cơ sở giáo dục</a:t>
            </a:r>
          </a:p>
          <a:p>
            <a:endParaRPr lang="en-US"/>
          </a:p>
          <a:p>
            <a:r>
              <a:rPr lang="en-US"/>
              <a:t>1. Tạo lập học bạ</a:t>
            </a:r>
          </a:p>
          <a:p>
            <a:r>
              <a:rPr lang="en-US"/>
              <a:t>2. Ký số</a:t>
            </a:r>
          </a:p>
          <a:p>
            <a:r>
              <a:rPr lang="en-US"/>
              <a:t>3. Gửi dữ liệu</a:t>
            </a:r>
          </a:p>
          <a:p>
            <a:r>
              <a:rPr lang="en-US"/>
              <a:t>4. Thống kê - Tra cứu</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15239648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Quy trình nghiệp vụ khép kín về quản lý học bạ số tại các Cơ sở giáo dục</a:t>
            </a:r>
          </a:p>
          <a:p>
            <a:endParaRPr lang="en-US"/>
          </a:p>
          <a:p>
            <a:r>
              <a:rPr lang="en-US"/>
              <a:t>1. Tạo lập học bạ</a:t>
            </a:r>
          </a:p>
          <a:p>
            <a:r>
              <a:rPr lang="en-US"/>
              <a:t>2. Ký số</a:t>
            </a:r>
          </a:p>
          <a:p>
            <a:r>
              <a:rPr lang="en-US"/>
              <a:t>3. Gửi dữ liệu</a:t>
            </a:r>
          </a:p>
          <a:p>
            <a:r>
              <a:rPr lang="en-US"/>
              <a:t>4. Thống kê - Tra cứu</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34513453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Quy trình nghiệp vụ khép kín về quản lý học bạ số tại các Cơ sở giáo dục</a:t>
            </a:r>
          </a:p>
          <a:p>
            <a:endParaRPr lang="en-US"/>
          </a:p>
          <a:p>
            <a:r>
              <a:rPr lang="en-US"/>
              <a:t>1. Tạo lập học bạ</a:t>
            </a:r>
          </a:p>
          <a:p>
            <a:r>
              <a:rPr lang="en-US"/>
              <a:t>2. Ký số</a:t>
            </a:r>
          </a:p>
          <a:p>
            <a:r>
              <a:rPr lang="en-US"/>
              <a:t>3. Gửi dữ liệu</a:t>
            </a:r>
          </a:p>
          <a:p>
            <a:r>
              <a:rPr lang="en-US"/>
              <a:t>4. Thống kê - Tra cứu</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35089536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Quy trình nghiệp vụ khép kín về quản lý học bạ số tại các Cơ sở giáo dục</a:t>
            </a:r>
          </a:p>
          <a:p>
            <a:endParaRPr lang="en-US"/>
          </a:p>
          <a:p>
            <a:r>
              <a:rPr lang="en-US"/>
              <a:t>1. Tạo lập học bạ</a:t>
            </a:r>
          </a:p>
          <a:p>
            <a:r>
              <a:rPr lang="en-US"/>
              <a:t>2. Ký số</a:t>
            </a:r>
          </a:p>
          <a:p>
            <a:r>
              <a:rPr lang="en-US"/>
              <a:t>3. Gửi dữ liệu</a:t>
            </a:r>
          </a:p>
          <a:p>
            <a:r>
              <a:rPr lang="en-US"/>
              <a:t>4. Thống kê - Tra cứu</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40079632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Quy trình nghiệp vụ khép kín về quản lý học bạ số tại các Cơ sở giáo dục</a:t>
            </a:r>
          </a:p>
          <a:p>
            <a:endParaRPr lang="en-US"/>
          </a:p>
          <a:p>
            <a:r>
              <a:rPr lang="en-US"/>
              <a:t>1. Tạo lập học bạ</a:t>
            </a:r>
          </a:p>
          <a:p>
            <a:r>
              <a:rPr lang="en-US"/>
              <a:t>2. Ký số</a:t>
            </a:r>
          </a:p>
          <a:p>
            <a:r>
              <a:rPr lang="en-US"/>
              <a:t>3. Gửi dữ liệu</a:t>
            </a:r>
          </a:p>
          <a:p>
            <a:r>
              <a:rPr lang="en-US"/>
              <a:t>4. Thống kê - Tra cứu</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22521336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Quy trình nghiệp vụ khép kín về quản lý học bạ số tại các Cơ sở giáo dục</a:t>
            </a:r>
          </a:p>
          <a:p>
            <a:endParaRPr lang="en-US"/>
          </a:p>
          <a:p>
            <a:r>
              <a:rPr lang="en-US"/>
              <a:t>1. Tạo lập học bạ</a:t>
            </a:r>
          </a:p>
          <a:p>
            <a:r>
              <a:rPr lang="en-US"/>
              <a:t>2. Ký số</a:t>
            </a:r>
          </a:p>
          <a:p>
            <a:r>
              <a:rPr lang="en-US"/>
              <a:t>3. Gửi dữ liệu</a:t>
            </a:r>
          </a:p>
          <a:p>
            <a:r>
              <a:rPr lang="en-US"/>
              <a:t>4. Thống kê - Tra cứu</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32106315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Quy trình nghiệp vụ khép kín về quản lý học bạ số tại các Cơ sở giáo dục</a:t>
            </a:r>
          </a:p>
          <a:p>
            <a:endParaRPr lang="en-US"/>
          </a:p>
          <a:p>
            <a:r>
              <a:rPr lang="en-US"/>
              <a:t>1. Tạo lập học bạ</a:t>
            </a:r>
          </a:p>
          <a:p>
            <a:r>
              <a:rPr lang="en-US"/>
              <a:t>2. Ký số</a:t>
            </a:r>
          </a:p>
          <a:p>
            <a:r>
              <a:rPr lang="en-US"/>
              <a:t>3. Gửi dữ liệu</a:t>
            </a:r>
          </a:p>
          <a:p>
            <a:r>
              <a:rPr lang="en-US"/>
              <a:t>4. Thống kê - Tra cứu</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40250236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Quy trình nghiệp vụ khép kín về quản lý học bạ số tại các Cơ sở giáo dục</a:t>
            </a:r>
          </a:p>
          <a:p>
            <a:endParaRPr lang="en-US"/>
          </a:p>
          <a:p>
            <a:r>
              <a:rPr lang="en-US"/>
              <a:t>1. Tạo lập học bạ</a:t>
            </a:r>
          </a:p>
          <a:p>
            <a:r>
              <a:rPr lang="en-US"/>
              <a:t>2. Ký số</a:t>
            </a:r>
          </a:p>
          <a:p>
            <a:r>
              <a:rPr lang="en-US"/>
              <a:t>3. Gửi dữ liệu</a:t>
            </a:r>
          </a:p>
          <a:p>
            <a:r>
              <a:rPr lang="en-US"/>
              <a:t>4. Thống kê - Tra cứu</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10009027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Quy trình nghiệp vụ khép kín về quản lý học bạ số tại các Cơ sở giáo dục</a:t>
            </a:r>
          </a:p>
          <a:p>
            <a:endParaRPr lang="en-US"/>
          </a:p>
          <a:p>
            <a:r>
              <a:rPr lang="en-US"/>
              <a:t>1. Tạo lập học bạ</a:t>
            </a:r>
          </a:p>
          <a:p>
            <a:r>
              <a:rPr lang="en-US"/>
              <a:t>2. Ký số</a:t>
            </a:r>
          </a:p>
          <a:p>
            <a:r>
              <a:rPr lang="en-US"/>
              <a:t>3. Gửi dữ liệu</a:t>
            </a:r>
          </a:p>
          <a:p>
            <a:r>
              <a:rPr lang="en-US"/>
              <a:t>4. Thống kê - Tra cứu</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41597138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Quy trình nghiệp vụ khép kín về quản lý học bạ số tại các Cơ sở giáo dục</a:t>
            </a:r>
          </a:p>
          <a:p>
            <a:endParaRPr lang="en-US"/>
          </a:p>
          <a:p>
            <a:r>
              <a:rPr lang="en-US"/>
              <a:t>1. Tạo lập học bạ</a:t>
            </a:r>
          </a:p>
          <a:p>
            <a:r>
              <a:rPr lang="en-US"/>
              <a:t>2. Ký số</a:t>
            </a:r>
          </a:p>
          <a:p>
            <a:r>
              <a:rPr lang="en-US"/>
              <a:t>3. Gửi dữ liệu</a:t>
            </a:r>
          </a:p>
          <a:p>
            <a:r>
              <a:rPr lang="en-US"/>
              <a:t>4. Thống kê - Tra cứu</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18006191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Quy trình nghiệp vụ khép kín về quản lý học bạ số tại các Cơ sở giáo dục</a:t>
            </a:r>
          </a:p>
          <a:p>
            <a:endParaRPr lang="en-US"/>
          </a:p>
          <a:p>
            <a:r>
              <a:rPr lang="en-US"/>
              <a:t>1. Tạo lập học bạ</a:t>
            </a:r>
          </a:p>
          <a:p>
            <a:r>
              <a:rPr lang="en-US"/>
              <a:t>2. Ký số</a:t>
            </a:r>
          </a:p>
          <a:p>
            <a:r>
              <a:rPr lang="en-US"/>
              <a:t>3. Gửi dữ liệu</a:t>
            </a:r>
          </a:p>
          <a:p>
            <a:r>
              <a:rPr lang="en-US"/>
              <a:t>4. Thống kê - Tra cứu</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35075268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Quy trình nghiệp vụ khép kín về quản lý học bạ số tại các Cơ sở giáo dục</a:t>
            </a:r>
          </a:p>
          <a:p>
            <a:endParaRPr lang="en-US"/>
          </a:p>
          <a:p>
            <a:r>
              <a:rPr lang="en-US"/>
              <a:t>1. Tạo lập học bạ</a:t>
            </a:r>
          </a:p>
          <a:p>
            <a:r>
              <a:rPr lang="en-US"/>
              <a:t>2. Ký số</a:t>
            </a:r>
          </a:p>
          <a:p>
            <a:r>
              <a:rPr lang="en-US"/>
              <a:t>3. Gửi dữ liệu</a:t>
            </a:r>
          </a:p>
          <a:p>
            <a:r>
              <a:rPr lang="en-US"/>
              <a:t>4. Thống kê - Tra cứu</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42945215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File học bạ số theo chuẩn Bộ sẽ là file định dạnh XML: chứa thông tin học sinh, kết quả học tập và chữ ký số của Giáo viên và Nhà trường.</a:t>
            </a:r>
          </a:p>
          <a:p>
            <a:r>
              <a:rPr lang="en-US"/>
              <a:t>Ý nghĩa của việc sử dụng XML:</a:t>
            </a:r>
          </a:p>
          <a:p>
            <a:r>
              <a:rPr lang="en-US"/>
              <a:t>- Giảm dung lượng lưu trữ</a:t>
            </a:r>
          </a:p>
          <a:p>
            <a:r>
              <a:rPr lang="en-US"/>
              <a:t>- Thống nhất tiêu chuẩn chung trên toàn quốc theo quy định của Bộ</a:t>
            </a:r>
          </a:p>
          <a:p>
            <a:r>
              <a:rPr lang="en-US"/>
              <a:t>- Thuận tiện trong việc khai thác dữ liệu trong file học bạ</a:t>
            </a:r>
          </a:p>
          <a:p>
            <a:r>
              <a:rPr lang="en-US"/>
              <a:t>- Mỗi file Học bạ số sẽ có một mã tra cứu GUID duy nhất</a:t>
            </a:r>
          </a:p>
          <a:p>
            <a:r>
              <a:rPr lang="en-US"/>
              <a:t>- Trên các phần mềm sẽ có cơ chế hiển thị nội dung theo đúng quy chuẩn của Bộ</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đề án 06</a:t>
            </a:r>
          </a:p>
          <a:p>
            <a:r>
              <a:rPr lang="en-US"/>
              <a:t>- Kế hoạch 213 Bộ GDĐT học bạ số cấp TH</a:t>
            </a:r>
          </a:p>
          <a:p>
            <a:r>
              <a:rPr lang="en-US"/>
              <a:t>- QĐ 4725 về bộ chỉ số đánh giá CĐS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đề án 06</a:t>
            </a:r>
          </a:p>
          <a:p>
            <a:r>
              <a:rPr lang="en-US"/>
              <a:t>- Kế hoạch 213 Bộ GDĐT học bạ số cấp TH</a:t>
            </a:r>
          </a:p>
          <a:p>
            <a:r>
              <a:rPr lang="en-US"/>
              <a:t>- QĐ 4725 về bộ chỉ số đánh giá CĐS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đề án 06</a:t>
            </a:r>
          </a:p>
          <a:p>
            <a:r>
              <a:rPr lang="en-US"/>
              <a:t>- Kế hoạch 213 Bộ GDĐT học bạ số cấp TH</a:t>
            </a:r>
          </a:p>
          <a:p>
            <a:r>
              <a:rPr lang="en-US"/>
              <a:t>- QĐ 4725 về bộ chỉ số đánh giá CĐS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đề án 06</a:t>
            </a:r>
          </a:p>
          <a:p>
            <a:r>
              <a:rPr lang="en-US"/>
              <a:t>- Kế hoạch 213 Bộ GDĐT học bạ số cấp TH</a:t>
            </a:r>
          </a:p>
          <a:p>
            <a:r>
              <a:rPr lang="en-US"/>
              <a:t>- QĐ 4725 về bộ chỉ số đánh giá CĐS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36093133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đề án 06</a:t>
            </a:r>
          </a:p>
          <a:p>
            <a:r>
              <a:rPr lang="en-US"/>
              <a:t>- Kế hoạch 213 Bộ GDĐT học bạ số cấp TH</a:t>
            </a:r>
          </a:p>
          <a:p>
            <a:r>
              <a:rPr lang="en-US"/>
              <a:t>- QĐ 4725 về bộ chỉ số đánh giá CĐS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9141201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đề án 06</a:t>
            </a:r>
          </a:p>
          <a:p>
            <a:r>
              <a:rPr lang="en-US"/>
              <a:t>- Kế hoạch 213 Bộ GDĐT học bạ số cấp TH</a:t>
            </a:r>
          </a:p>
          <a:p>
            <a:r>
              <a:rPr lang="en-US"/>
              <a:t>- QĐ 4725 về bộ chỉ số đánh giá CĐS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17013026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25/04/2024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25/04/2024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25/04/2024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25/04/2024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25/04/2024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25/04/2024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25/04/2024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25/04/2024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25/04/2024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25/04/2024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25/04/2024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25/04/2024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7.sv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sv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2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42.png"/></Relationships>
</file>

<file path=ppt/slides/_rels/slide2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44.png"/></Relationships>
</file>

<file path=ppt/slides/_rels/slide2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46.png"/></Relationships>
</file>

<file path=ppt/slides/_rels/slide2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image" Target="../media/image1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17259300" y="7109187"/>
            <a:ext cx="1028700" cy="3177813"/>
            <a:chOff x="0" y="0"/>
            <a:chExt cx="812800" cy="2510865"/>
          </a:xfrm>
        </p:grpSpPr>
        <p:sp>
          <p:nvSpPr>
            <p:cNvPr id="5" name="Freeform 5"/>
            <p:cNvSpPr/>
            <p:nvPr/>
          </p:nvSpPr>
          <p:spPr>
            <a:xfrm>
              <a:off x="0" y="0"/>
              <a:ext cx="812800" cy="2510865"/>
            </a:xfrm>
            <a:custGeom>
              <a:avLst/>
              <a:gdLst/>
              <a:ahLst/>
              <a:cxnLst/>
              <a:rect l="l" t="t" r="r" b="b"/>
              <a:pathLst>
                <a:path w="812800" h="2510865">
                  <a:moveTo>
                    <a:pt x="0" y="0"/>
                  </a:moveTo>
                  <a:lnTo>
                    <a:pt x="812800" y="0"/>
                  </a:lnTo>
                  <a:lnTo>
                    <a:pt x="812800" y="2510865"/>
                  </a:lnTo>
                  <a:lnTo>
                    <a:pt x="0" y="2510865"/>
                  </a:lnTo>
                  <a:close/>
                </a:path>
              </a:pathLst>
            </a:custGeom>
            <a:solidFill>
              <a:srgbClr val="0345E4"/>
            </a:solidFill>
          </p:spPr>
        </p:sp>
        <p:sp>
          <p:nvSpPr>
            <p:cNvPr id="6" name="TextBox 6"/>
            <p:cNvSpPr txBox="1"/>
            <p:nvPr/>
          </p:nvSpPr>
          <p:spPr>
            <a:xfrm>
              <a:off x="0" y="-38100"/>
              <a:ext cx="812800" cy="2548965"/>
            </a:xfrm>
            <a:prstGeom prst="rect">
              <a:avLst/>
            </a:prstGeom>
          </p:spPr>
          <p:txBody>
            <a:bodyPr lIns="50800" tIns="50800" rIns="50800" bIns="50800" rtlCol="0" anchor="ctr"/>
            <a:lstStyle/>
            <a:p>
              <a:pPr algn="ctr">
                <a:lnSpc>
                  <a:spcPts val="2659"/>
                </a:lnSpc>
              </a:pPr>
              <a:endParaRPr/>
            </a:p>
          </p:txBody>
        </p:sp>
      </p:grpSp>
      <p:grpSp>
        <p:nvGrpSpPr>
          <p:cNvPr id="7" name="Group 7"/>
          <p:cNvGrpSpPr/>
          <p:nvPr/>
        </p:nvGrpSpPr>
        <p:grpSpPr>
          <a:xfrm>
            <a:off x="0" y="7109187"/>
            <a:ext cx="11842469" cy="3177813"/>
            <a:chOff x="0" y="0"/>
            <a:chExt cx="9357013" cy="2510865"/>
          </a:xfrm>
        </p:grpSpPr>
        <p:sp>
          <p:nvSpPr>
            <p:cNvPr id="8" name="Freeform 8"/>
            <p:cNvSpPr/>
            <p:nvPr/>
          </p:nvSpPr>
          <p:spPr>
            <a:xfrm>
              <a:off x="0" y="0"/>
              <a:ext cx="9357013" cy="2510865"/>
            </a:xfrm>
            <a:custGeom>
              <a:avLst/>
              <a:gdLst/>
              <a:ahLst/>
              <a:cxnLst/>
              <a:rect l="l" t="t" r="r" b="b"/>
              <a:pathLst>
                <a:path w="9357013" h="2510865">
                  <a:moveTo>
                    <a:pt x="0" y="0"/>
                  </a:moveTo>
                  <a:lnTo>
                    <a:pt x="9357013" y="0"/>
                  </a:lnTo>
                  <a:lnTo>
                    <a:pt x="9357013" y="2510865"/>
                  </a:lnTo>
                  <a:lnTo>
                    <a:pt x="0" y="2510865"/>
                  </a:lnTo>
                  <a:close/>
                </a:path>
              </a:pathLst>
            </a:custGeom>
            <a:solidFill>
              <a:srgbClr val="F6F6F6"/>
            </a:solidFill>
          </p:spPr>
        </p:sp>
        <p:sp>
          <p:nvSpPr>
            <p:cNvPr id="9" name="TextBox 9"/>
            <p:cNvSpPr txBox="1"/>
            <p:nvPr/>
          </p:nvSpPr>
          <p:spPr>
            <a:xfrm>
              <a:off x="0" y="-38100"/>
              <a:ext cx="9357013" cy="2548965"/>
            </a:xfrm>
            <a:prstGeom prst="rect">
              <a:avLst/>
            </a:prstGeom>
          </p:spPr>
          <p:txBody>
            <a:bodyPr lIns="50800" tIns="50800" rIns="50800" bIns="50800" rtlCol="0" anchor="ctr"/>
            <a:lstStyle/>
            <a:p>
              <a:pPr algn="ctr">
                <a:lnSpc>
                  <a:spcPts val="2659"/>
                </a:lnSpc>
              </a:pPr>
              <a:endParaRPr/>
            </a:p>
          </p:txBody>
        </p:sp>
      </p:grpSp>
      <p:grpSp>
        <p:nvGrpSpPr>
          <p:cNvPr id="10" name="Group 10"/>
          <p:cNvGrpSpPr/>
          <p:nvPr/>
        </p:nvGrpSpPr>
        <p:grpSpPr>
          <a:xfrm>
            <a:off x="17259300" y="0"/>
            <a:ext cx="1028700" cy="1028700"/>
            <a:chOff x="0" y="0"/>
            <a:chExt cx="812800" cy="812800"/>
          </a:xfrm>
        </p:grpSpPr>
        <p:sp>
          <p:nvSpPr>
            <p:cNvPr id="11" name="Freeform 11"/>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rgbClr val="0345E4"/>
            </a:solidFill>
          </p:spPr>
        </p:sp>
        <p:sp>
          <p:nvSpPr>
            <p:cNvPr id="12" name="TextBox 12"/>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13" name="Group 13"/>
          <p:cNvGrpSpPr/>
          <p:nvPr/>
        </p:nvGrpSpPr>
        <p:grpSpPr>
          <a:xfrm>
            <a:off x="-838200" y="0"/>
            <a:ext cx="1694792" cy="10287000"/>
            <a:chOff x="0" y="0"/>
            <a:chExt cx="446365" cy="2709333"/>
          </a:xfrm>
        </p:grpSpPr>
        <p:sp>
          <p:nvSpPr>
            <p:cNvPr id="14" name="Freeform 14"/>
            <p:cNvSpPr/>
            <p:nvPr/>
          </p:nvSpPr>
          <p:spPr>
            <a:xfrm>
              <a:off x="0" y="0"/>
              <a:ext cx="446365" cy="2709333"/>
            </a:xfrm>
            <a:custGeom>
              <a:avLst/>
              <a:gdLst/>
              <a:ahLst/>
              <a:cxnLst/>
              <a:rect l="l" t="t" r="r" b="b"/>
              <a:pathLst>
                <a:path w="446365" h="2709333">
                  <a:moveTo>
                    <a:pt x="223183" y="0"/>
                  </a:moveTo>
                  <a:lnTo>
                    <a:pt x="223183" y="0"/>
                  </a:lnTo>
                  <a:cubicBezTo>
                    <a:pt x="282374" y="0"/>
                    <a:pt x="339142" y="23514"/>
                    <a:pt x="380996" y="65369"/>
                  </a:cubicBezTo>
                  <a:cubicBezTo>
                    <a:pt x="422851" y="107224"/>
                    <a:pt x="446365" y="163991"/>
                    <a:pt x="446365" y="223183"/>
                  </a:cubicBezTo>
                  <a:lnTo>
                    <a:pt x="446365" y="2486151"/>
                  </a:lnTo>
                  <a:cubicBezTo>
                    <a:pt x="446365" y="2609411"/>
                    <a:pt x="346443" y="2709333"/>
                    <a:pt x="223183" y="2709333"/>
                  </a:cubicBezTo>
                  <a:lnTo>
                    <a:pt x="223183" y="2709333"/>
                  </a:lnTo>
                  <a:cubicBezTo>
                    <a:pt x="99922" y="2709333"/>
                    <a:pt x="0" y="2609411"/>
                    <a:pt x="0" y="2486151"/>
                  </a:cubicBezTo>
                  <a:lnTo>
                    <a:pt x="0" y="223183"/>
                  </a:lnTo>
                  <a:cubicBezTo>
                    <a:pt x="0" y="99922"/>
                    <a:pt x="99922" y="0"/>
                    <a:pt x="223183" y="0"/>
                  </a:cubicBezTo>
                  <a:close/>
                </a:path>
              </a:pathLst>
            </a:custGeom>
            <a:solidFill>
              <a:srgbClr val="0345E4"/>
            </a:solidFill>
          </p:spPr>
        </p:sp>
        <p:sp>
          <p:nvSpPr>
            <p:cNvPr id="15" name="TextBox 15"/>
            <p:cNvSpPr txBox="1"/>
            <p:nvPr/>
          </p:nvSpPr>
          <p:spPr>
            <a:xfrm>
              <a:off x="0" y="-38100"/>
              <a:ext cx="446365" cy="2747433"/>
            </a:xfrm>
            <a:prstGeom prst="rect">
              <a:avLst/>
            </a:prstGeom>
          </p:spPr>
          <p:txBody>
            <a:bodyPr lIns="50800" tIns="50800" rIns="50800" bIns="50800" rtlCol="0" anchor="ctr"/>
            <a:lstStyle/>
            <a:p>
              <a:pPr algn="ctr">
                <a:lnSpc>
                  <a:spcPts val="2659"/>
                </a:lnSpc>
              </a:pPr>
              <a:endParaRPr/>
            </a:p>
          </p:txBody>
        </p:sp>
      </p:grpSp>
      <p:grpSp>
        <p:nvGrpSpPr>
          <p:cNvPr id="16" name="Group 16"/>
          <p:cNvGrpSpPr/>
          <p:nvPr/>
        </p:nvGrpSpPr>
        <p:grpSpPr>
          <a:xfrm>
            <a:off x="1624423" y="9429935"/>
            <a:ext cx="4760513" cy="545802"/>
            <a:chOff x="0" y="0"/>
            <a:chExt cx="1253798" cy="143750"/>
          </a:xfrm>
        </p:grpSpPr>
        <p:sp>
          <p:nvSpPr>
            <p:cNvPr id="17" name="Freeform 17"/>
            <p:cNvSpPr/>
            <p:nvPr/>
          </p:nvSpPr>
          <p:spPr>
            <a:xfrm>
              <a:off x="0" y="0"/>
              <a:ext cx="1253798" cy="143750"/>
            </a:xfrm>
            <a:custGeom>
              <a:avLst/>
              <a:gdLst/>
              <a:ahLst/>
              <a:cxnLst/>
              <a:rect l="l" t="t" r="r" b="b"/>
              <a:pathLst>
                <a:path w="1253798" h="143750">
                  <a:moveTo>
                    <a:pt x="71875" y="0"/>
                  </a:moveTo>
                  <a:lnTo>
                    <a:pt x="1181923" y="0"/>
                  </a:lnTo>
                  <a:cubicBezTo>
                    <a:pt x="1200985" y="0"/>
                    <a:pt x="1219267" y="7573"/>
                    <a:pt x="1232746" y="21052"/>
                  </a:cubicBezTo>
                  <a:cubicBezTo>
                    <a:pt x="1246225" y="34531"/>
                    <a:pt x="1253798" y="52813"/>
                    <a:pt x="1253798" y="71875"/>
                  </a:cubicBezTo>
                  <a:lnTo>
                    <a:pt x="1253798" y="71875"/>
                  </a:lnTo>
                  <a:cubicBezTo>
                    <a:pt x="1253798" y="90938"/>
                    <a:pt x="1246225" y="109219"/>
                    <a:pt x="1232746" y="122699"/>
                  </a:cubicBezTo>
                  <a:cubicBezTo>
                    <a:pt x="1219267" y="136178"/>
                    <a:pt x="1200985" y="143750"/>
                    <a:pt x="1181923" y="143750"/>
                  </a:cubicBezTo>
                  <a:lnTo>
                    <a:pt x="71875" y="143750"/>
                  </a:lnTo>
                  <a:cubicBezTo>
                    <a:pt x="52813" y="143750"/>
                    <a:pt x="34531" y="136178"/>
                    <a:pt x="21052" y="122699"/>
                  </a:cubicBezTo>
                  <a:cubicBezTo>
                    <a:pt x="7573" y="109219"/>
                    <a:pt x="0" y="90938"/>
                    <a:pt x="0" y="71875"/>
                  </a:cubicBezTo>
                  <a:lnTo>
                    <a:pt x="0" y="71875"/>
                  </a:lnTo>
                  <a:cubicBezTo>
                    <a:pt x="0" y="52813"/>
                    <a:pt x="7573" y="34531"/>
                    <a:pt x="21052" y="21052"/>
                  </a:cubicBezTo>
                  <a:cubicBezTo>
                    <a:pt x="34531" y="7573"/>
                    <a:pt x="52813" y="0"/>
                    <a:pt x="71875" y="0"/>
                  </a:cubicBezTo>
                  <a:close/>
                </a:path>
              </a:pathLst>
            </a:custGeom>
            <a:solidFill>
              <a:srgbClr val="0345E4"/>
            </a:solidFill>
          </p:spPr>
        </p:sp>
        <p:sp>
          <p:nvSpPr>
            <p:cNvPr id="18" name="TextBox 18"/>
            <p:cNvSpPr txBox="1"/>
            <p:nvPr/>
          </p:nvSpPr>
          <p:spPr>
            <a:xfrm>
              <a:off x="0" y="-38100"/>
              <a:ext cx="1253798" cy="181850"/>
            </a:xfrm>
            <a:prstGeom prst="rect">
              <a:avLst/>
            </a:prstGeom>
          </p:spPr>
          <p:txBody>
            <a:bodyPr lIns="50800" tIns="50800" rIns="50800" bIns="50800" rtlCol="0" anchor="ctr"/>
            <a:lstStyle/>
            <a:p>
              <a:pPr algn="ctr">
                <a:lnSpc>
                  <a:spcPts val="2659"/>
                </a:lnSpc>
              </a:pPr>
              <a:r>
                <a:rPr lang="en-US" sz="1899">
                  <a:solidFill>
                    <a:srgbClr val="FFFFFF"/>
                  </a:solidFill>
                  <a:latin typeface="Open Sans 1 Bold"/>
                </a:rPr>
                <a:t>Hà Nội, 4/2024</a:t>
              </a:r>
            </a:p>
          </p:txBody>
        </p:sp>
      </p:grpSp>
      <p:grpSp>
        <p:nvGrpSpPr>
          <p:cNvPr id="19" name="Group 19"/>
          <p:cNvGrpSpPr/>
          <p:nvPr/>
        </p:nvGrpSpPr>
        <p:grpSpPr>
          <a:xfrm>
            <a:off x="10853887" y="786854"/>
            <a:ext cx="1977164" cy="1977164"/>
            <a:chOff x="0" y="0"/>
            <a:chExt cx="812800" cy="812800"/>
          </a:xfrm>
        </p:grpSpPr>
        <p:sp>
          <p:nvSpPr>
            <p:cNvPr id="20" name="Freeform 20"/>
            <p:cNvSpPr/>
            <p:nvPr/>
          </p:nvSpPr>
          <p:spPr>
            <a:xfrm>
              <a:off x="0" y="0"/>
              <a:ext cx="812800" cy="812800"/>
            </a:xfrm>
            <a:custGeom>
              <a:avLst/>
              <a:gdLst/>
              <a:ahLst/>
              <a:cxnLst/>
              <a:rect l="l" t="t" r="r" b="b"/>
              <a:pathLst>
                <a:path w="812800" h="812800">
                  <a:moveTo>
                    <a:pt x="199699" y="0"/>
                  </a:moveTo>
                  <a:lnTo>
                    <a:pt x="613101" y="0"/>
                  </a:lnTo>
                  <a:cubicBezTo>
                    <a:pt x="666064" y="0"/>
                    <a:pt x="716859" y="21040"/>
                    <a:pt x="754309" y="58491"/>
                  </a:cubicBezTo>
                  <a:cubicBezTo>
                    <a:pt x="791760" y="95941"/>
                    <a:pt x="812800" y="146736"/>
                    <a:pt x="812800" y="199699"/>
                  </a:cubicBezTo>
                  <a:lnTo>
                    <a:pt x="812800" y="613101"/>
                  </a:lnTo>
                  <a:cubicBezTo>
                    <a:pt x="812800" y="666064"/>
                    <a:pt x="791760" y="716859"/>
                    <a:pt x="754309" y="754309"/>
                  </a:cubicBezTo>
                  <a:cubicBezTo>
                    <a:pt x="716859" y="791760"/>
                    <a:pt x="666064" y="812800"/>
                    <a:pt x="613101" y="812800"/>
                  </a:cubicBezTo>
                  <a:lnTo>
                    <a:pt x="199699" y="812800"/>
                  </a:lnTo>
                  <a:cubicBezTo>
                    <a:pt x="146736" y="812800"/>
                    <a:pt x="95941" y="791760"/>
                    <a:pt x="58491" y="754309"/>
                  </a:cubicBezTo>
                  <a:cubicBezTo>
                    <a:pt x="21040" y="716859"/>
                    <a:pt x="0" y="666064"/>
                    <a:pt x="0" y="613101"/>
                  </a:cubicBezTo>
                  <a:lnTo>
                    <a:pt x="0" y="199699"/>
                  </a:lnTo>
                  <a:cubicBezTo>
                    <a:pt x="0" y="146736"/>
                    <a:pt x="21040" y="95941"/>
                    <a:pt x="58491" y="58491"/>
                  </a:cubicBezTo>
                  <a:cubicBezTo>
                    <a:pt x="95941" y="21040"/>
                    <a:pt x="146736" y="0"/>
                    <a:pt x="199699" y="0"/>
                  </a:cubicBezTo>
                  <a:close/>
                </a:path>
              </a:pathLst>
            </a:custGeom>
            <a:solidFill>
              <a:srgbClr val="0345E4">
                <a:alpha val="29804"/>
              </a:srgbClr>
            </a:solidFill>
          </p:spPr>
        </p:sp>
        <p:sp>
          <p:nvSpPr>
            <p:cNvPr id="21" name="TextBox 21"/>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22" name="TextBox 22"/>
          <p:cNvSpPr txBox="1"/>
          <p:nvPr/>
        </p:nvSpPr>
        <p:spPr>
          <a:xfrm>
            <a:off x="2293629" y="8795616"/>
            <a:ext cx="5102540" cy="389255"/>
          </a:xfrm>
          <a:prstGeom prst="rect">
            <a:avLst/>
          </a:prstGeom>
        </p:spPr>
        <p:txBody>
          <a:bodyPr lIns="0" tIns="0" rIns="0" bIns="0" rtlCol="0" anchor="t">
            <a:spAutoFit/>
          </a:bodyPr>
          <a:lstStyle/>
          <a:p>
            <a:pPr>
              <a:lnSpc>
                <a:spcPts val="3220"/>
              </a:lnSpc>
            </a:pPr>
            <a:r>
              <a:rPr lang="en-US" sz="2300" u="sng">
                <a:solidFill>
                  <a:srgbClr val="000000"/>
                </a:solidFill>
                <a:latin typeface="Open Sans 1 Medium Italics"/>
              </a:rPr>
              <a:t>https://csdl.hanoi.edu.vn</a:t>
            </a:r>
          </a:p>
        </p:txBody>
      </p:sp>
      <p:sp>
        <p:nvSpPr>
          <p:cNvPr id="23" name="TextBox 23"/>
          <p:cNvSpPr txBox="1"/>
          <p:nvPr/>
        </p:nvSpPr>
        <p:spPr>
          <a:xfrm>
            <a:off x="1624423" y="2326440"/>
            <a:ext cx="8678733" cy="885825"/>
          </a:xfrm>
          <a:prstGeom prst="rect">
            <a:avLst/>
          </a:prstGeom>
        </p:spPr>
        <p:txBody>
          <a:bodyPr lIns="0" tIns="0" rIns="0" bIns="0" rtlCol="0" anchor="t">
            <a:spAutoFit/>
          </a:bodyPr>
          <a:lstStyle/>
          <a:p>
            <a:pPr>
              <a:lnSpc>
                <a:spcPts val="6900"/>
              </a:lnSpc>
            </a:pPr>
            <a:r>
              <a:rPr lang="en-US" sz="6000">
                <a:solidFill>
                  <a:srgbClr val="000000"/>
                </a:solidFill>
                <a:latin typeface="Open Sans 2 Bold"/>
              </a:rPr>
              <a:t>TẬP HUẤN TRIỂN KHAI</a:t>
            </a:r>
          </a:p>
        </p:txBody>
      </p:sp>
      <p:sp>
        <p:nvSpPr>
          <p:cNvPr id="24" name="Freeform 24"/>
          <p:cNvSpPr/>
          <p:nvPr/>
        </p:nvSpPr>
        <p:spPr>
          <a:xfrm>
            <a:off x="1624423" y="8769812"/>
            <a:ext cx="488488" cy="488488"/>
          </a:xfrm>
          <a:custGeom>
            <a:avLst/>
            <a:gdLst/>
            <a:ahLst/>
            <a:cxnLst/>
            <a:rect l="l" t="t" r="r" b="b"/>
            <a:pathLst>
              <a:path w="488488" h="488488">
                <a:moveTo>
                  <a:pt x="0" y="0"/>
                </a:moveTo>
                <a:lnTo>
                  <a:pt x="488488" y="0"/>
                </a:lnTo>
                <a:lnTo>
                  <a:pt x="488488" y="488488"/>
                </a:lnTo>
                <a:lnTo>
                  <a:pt x="0" y="48848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25" name="Group 25"/>
          <p:cNvGrpSpPr/>
          <p:nvPr/>
        </p:nvGrpSpPr>
        <p:grpSpPr>
          <a:xfrm>
            <a:off x="8484493" y="9014056"/>
            <a:ext cx="2545888" cy="2545888"/>
            <a:chOff x="0" y="0"/>
            <a:chExt cx="812800" cy="812800"/>
          </a:xfrm>
        </p:grpSpPr>
        <p:sp>
          <p:nvSpPr>
            <p:cNvPr id="26" name="Freeform 2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571500" cap="sq">
              <a:solidFill>
                <a:srgbClr val="0345E4">
                  <a:alpha val="9804"/>
                </a:srgbClr>
              </a:solidFill>
              <a:prstDash val="solid"/>
              <a:miter/>
            </a:ln>
          </p:spPr>
        </p:sp>
        <p:sp>
          <p:nvSpPr>
            <p:cNvPr id="27" name="TextBox 27"/>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30" name="Freeform 30"/>
          <p:cNvSpPr/>
          <p:nvPr/>
        </p:nvSpPr>
        <p:spPr>
          <a:xfrm>
            <a:off x="1499225" y="536790"/>
            <a:ext cx="1909945" cy="1238646"/>
          </a:xfrm>
          <a:custGeom>
            <a:avLst/>
            <a:gdLst/>
            <a:ahLst/>
            <a:cxnLst/>
            <a:rect l="l" t="t" r="r" b="b"/>
            <a:pathLst>
              <a:path w="1909945" h="1238646">
                <a:moveTo>
                  <a:pt x="0" y="0"/>
                </a:moveTo>
                <a:lnTo>
                  <a:pt x="1909946" y="0"/>
                </a:lnTo>
                <a:lnTo>
                  <a:pt x="1909946" y="1238646"/>
                </a:lnTo>
                <a:lnTo>
                  <a:pt x="0" y="1238646"/>
                </a:lnTo>
                <a:lnTo>
                  <a:pt x="0" y="0"/>
                </a:lnTo>
                <a:close/>
              </a:path>
            </a:pathLst>
          </a:custGeom>
          <a:blipFill>
            <a:blip r:embed="rId4"/>
            <a:stretch>
              <a:fillRect l="-310" t="-19127" b="-35548"/>
            </a:stretch>
          </a:blipFill>
        </p:spPr>
      </p:sp>
      <p:sp>
        <p:nvSpPr>
          <p:cNvPr id="31" name="TextBox 31"/>
          <p:cNvSpPr txBox="1"/>
          <p:nvPr/>
        </p:nvSpPr>
        <p:spPr>
          <a:xfrm>
            <a:off x="1624423" y="3437330"/>
            <a:ext cx="9405958" cy="3276600"/>
          </a:xfrm>
          <a:prstGeom prst="rect">
            <a:avLst/>
          </a:prstGeom>
        </p:spPr>
        <p:txBody>
          <a:bodyPr lIns="0" tIns="0" rIns="0" bIns="0" rtlCol="0" anchor="t">
            <a:spAutoFit/>
          </a:bodyPr>
          <a:lstStyle/>
          <a:p>
            <a:pPr>
              <a:lnSpc>
                <a:spcPts val="8625"/>
              </a:lnSpc>
            </a:pPr>
            <a:r>
              <a:rPr lang="en-US" sz="7500">
                <a:solidFill>
                  <a:srgbClr val="0345E4"/>
                </a:solidFill>
                <a:latin typeface="Open Sans 1 Bold"/>
              </a:rPr>
              <a:t>QUẢN LÝ</a:t>
            </a:r>
          </a:p>
          <a:p>
            <a:pPr>
              <a:lnSpc>
                <a:spcPts val="8625"/>
              </a:lnSpc>
            </a:pPr>
            <a:r>
              <a:rPr lang="en-US" sz="7500">
                <a:solidFill>
                  <a:srgbClr val="0345E4"/>
                </a:solidFill>
                <a:latin typeface="Open Sans 1 Bold"/>
              </a:rPr>
              <a:t>HỌC BẠ SỐ </a:t>
            </a:r>
          </a:p>
          <a:p>
            <a:pPr>
              <a:lnSpc>
                <a:spcPts val="8625"/>
              </a:lnSpc>
            </a:pPr>
            <a:r>
              <a:rPr lang="en-US" sz="7500">
                <a:solidFill>
                  <a:srgbClr val="0345E4"/>
                </a:solidFill>
                <a:latin typeface="Open Sans 1 Bold"/>
              </a:rPr>
              <a:t>TẠI NHÀ TRƯỜNG</a:t>
            </a:r>
          </a:p>
        </p:txBody>
      </p:sp>
      <p:pic>
        <p:nvPicPr>
          <p:cNvPr id="33" name="Picture 10"/>
          <p:cNvPicPr>
            <a:picLocks noChangeAspect="1"/>
          </p:cNvPicPr>
          <p:nvPr/>
        </p:nvPicPr>
        <p:blipFill>
          <a:blip r:embed="rId5"/>
          <a:srcRect t="68" b="68"/>
          <a:stretch>
            <a:fillRect/>
          </a:stretch>
        </p:blipFill>
        <p:spPr>
          <a:xfrm>
            <a:off x="10333636" y="2095017"/>
            <a:ext cx="9436028" cy="5571375"/>
          </a:xfrm>
          <a:prstGeom prst="rect">
            <a:avLst/>
          </a:prstGeom>
        </p:spPr>
      </p:pic>
      <p:grpSp>
        <p:nvGrpSpPr>
          <p:cNvPr id="34" name="Group 11"/>
          <p:cNvGrpSpPr/>
          <p:nvPr/>
        </p:nvGrpSpPr>
        <p:grpSpPr>
          <a:xfrm>
            <a:off x="11447415" y="2429543"/>
            <a:ext cx="7265190" cy="4545222"/>
            <a:chOff x="43241" y="-93347"/>
            <a:chExt cx="8634555" cy="6480958"/>
          </a:xfrm>
        </p:grpSpPr>
        <p:pic>
          <p:nvPicPr>
            <p:cNvPr id="35" name="Picture 12"/>
            <p:cNvPicPr>
              <a:picLocks noChangeAspect="1"/>
            </p:cNvPicPr>
            <p:nvPr/>
          </p:nvPicPr>
          <p:blipFill>
            <a:blip r:embed="rId6"/>
            <a:srcRect l="7366" r="7366"/>
            <a:stretch>
              <a:fillRect/>
            </a:stretch>
          </p:blipFill>
          <p:spPr>
            <a:xfrm>
              <a:off x="43241" y="-93347"/>
              <a:ext cx="8634555" cy="6480958"/>
            </a:xfrm>
            <a:prstGeom prst="rect">
              <a:avLst/>
            </a:prstGeom>
          </p:spPr>
        </p:pic>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1543194"/>
            <a:chOff x="0" y="0"/>
            <a:chExt cx="4816593" cy="406438"/>
          </a:xfrm>
        </p:grpSpPr>
        <p:sp>
          <p:nvSpPr>
            <p:cNvPr id="3" name="Freeform 3"/>
            <p:cNvSpPr/>
            <p:nvPr/>
          </p:nvSpPr>
          <p:spPr>
            <a:xfrm>
              <a:off x="0" y="0"/>
              <a:ext cx="4816592" cy="406438"/>
            </a:xfrm>
            <a:custGeom>
              <a:avLst/>
              <a:gdLst/>
              <a:ahLst/>
              <a:cxnLst/>
              <a:rect l="l" t="t" r="r" b="b"/>
              <a:pathLst>
                <a:path w="4816592" h="406438">
                  <a:moveTo>
                    <a:pt x="0" y="0"/>
                  </a:moveTo>
                  <a:lnTo>
                    <a:pt x="4816592" y="0"/>
                  </a:lnTo>
                  <a:lnTo>
                    <a:pt x="4816592" y="406438"/>
                  </a:lnTo>
                  <a:lnTo>
                    <a:pt x="0" y="406438"/>
                  </a:lnTo>
                  <a:close/>
                </a:path>
              </a:pathLst>
            </a:custGeom>
            <a:solidFill>
              <a:srgbClr val="0345E4"/>
            </a:solidFill>
          </p:spPr>
        </p:sp>
        <p:sp>
          <p:nvSpPr>
            <p:cNvPr id="4" name="TextBox 4"/>
            <p:cNvSpPr txBox="1"/>
            <p:nvPr/>
          </p:nvSpPr>
          <p:spPr>
            <a:xfrm>
              <a:off x="0" y="-38100"/>
              <a:ext cx="4816593" cy="444538"/>
            </a:xfrm>
            <a:prstGeom prst="rect">
              <a:avLst/>
            </a:prstGeom>
          </p:spPr>
          <p:txBody>
            <a:bodyPr lIns="50800" tIns="50800" rIns="50800" bIns="50800" rtlCol="0" anchor="ctr"/>
            <a:lstStyle/>
            <a:p>
              <a:pPr algn="ctr">
                <a:lnSpc>
                  <a:spcPts val="2659"/>
                </a:lnSpc>
              </a:pPr>
              <a:endParaRPr/>
            </a:p>
          </p:txBody>
        </p:sp>
      </p:grpSp>
      <p:sp>
        <p:nvSpPr>
          <p:cNvPr id="5" name="TextBox 5"/>
          <p:cNvSpPr txBox="1"/>
          <p:nvPr/>
        </p:nvSpPr>
        <p:spPr>
          <a:xfrm>
            <a:off x="434225" y="308439"/>
            <a:ext cx="17459538" cy="854076"/>
          </a:xfrm>
          <a:prstGeom prst="rect">
            <a:avLst/>
          </a:prstGeom>
        </p:spPr>
        <p:txBody>
          <a:bodyPr lIns="0" tIns="0" rIns="0" bIns="0" rtlCol="0" anchor="t">
            <a:spAutoFit/>
          </a:bodyPr>
          <a:lstStyle/>
          <a:p>
            <a:pPr>
              <a:lnSpc>
                <a:spcPts val="6999"/>
              </a:lnSpc>
            </a:pPr>
            <a:r>
              <a:rPr lang="en-US" sz="4999" spc="99">
                <a:solidFill>
                  <a:srgbClr val="FFFFFF"/>
                </a:solidFill>
                <a:latin typeface="Open Sans Bold Bold"/>
              </a:rPr>
              <a:t>VAI TRÒ CÁC CÁ NHÂN TRONG QUY TRÌNH QUẢN LÝ</a:t>
            </a:r>
          </a:p>
        </p:txBody>
      </p:sp>
      <p:grpSp>
        <p:nvGrpSpPr>
          <p:cNvPr id="6" name="Group 6"/>
          <p:cNvGrpSpPr/>
          <p:nvPr/>
        </p:nvGrpSpPr>
        <p:grpSpPr>
          <a:xfrm>
            <a:off x="434225" y="1975501"/>
            <a:ext cx="669452" cy="673116"/>
            <a:chOff x="0" y="0"/>
            <a:chExt cx="812800" cy="817249"/>
          </a:xfrm>
        </p:grpSpPr>
        <p:sp>
          <p:nvSpPr>
            <p:cNvPr id="7" name="Freeform 7"/>
            <p:cNvSpPr/>
            <p:nvPr/>
          </p:nvSpPr>
          <p:spPr>
            <a:xfrm>
              <a:off x="0" y="0"/>
              <a:ext cx="812800" cy="817248"/>
            </a:xfrm>
            <a:custGeom>
              <a:avLst/>
              <a:gdLst/>
              <a:ahLst/>
              <a:cxnLst/>
              <a:rect l="l" t="t" r="r" b="b"/>
              <a:pathLst>
                <a:path w="812800" h="817248">
                  <a:moveTo>
                    <a:pt x="406400" y="0"/>
                  </a:moveTo>
                  <a:cubicBezTo>
                    <a:pt x="181951" y="0"/>
                    <a:pt x="0" y="182947"/>
                    <a:pt x="0" y="408624"/>
                  </a:cubicBezTo>
                  <a:cubicBezTo>
                    <a:pt x="0" y="634301"/>
                    <a:pt x="181951" y="817248"/>
                    <a:pt x="406400" y="817248"/>
                  </a:cubicBezTo>
                  <a:cubicBezTo>
                    <a:pt x="630849" y="817248"/>
                    <a:pt x="812800" y="634301"/>
                    <a:pt x="812800" y="408624"/>
                  </a:cubicBezTo>
                  <a:cubicBezTo>
                    <a:pt x="812800" y="182947"/>
                    <a:pt x="630849" y="0"/>
                    <a:pt x="406400" y="0"/>
                  </a:cubicBezTo>
                  <a:close/>
                </a:path>
              </a:pathLst>
            </a:custGeom>
            <a:solidFill>
              <a:srgbClr val="2AAB4A"/>
            </a:solidFill>
          </p:spPr>
        </p:sp>
        <p:sp>
          <p:nvSpPr>
            <p:cNvPr id="8" name="TextBox 8"/>
            <p:cNvSpPr txBox="1"/>
            <p:nvPr/>
          </p:nvSpPr>
          <p:spPr>
            <a:xfrm>
              <a:off x="76200" y="28992"/>
              <a:ext cx="660400" cy="711639"/>
            </a:xfrm>
            <a:prstGeom prst="rect">
              <a:avLst/>
            </a:prstGeom>
          </p:spPr>
          <p:txBody>
            <a:bodyPr lIns="50800" tIns="50800" rIns="50800" bIns="50800" rtlCol="0" anchor="ctr"/>
            <a:lstStyle/>
            <a:p>
              <a:pPr algn="ctr">
                <a:lnSpc>
                  <a:spcPts val="3219"/>
                </a:lnSpc>
              </a:pPr>
              <a:r>
                <a:rPr lang="en-US" sz="2299">
                  <a:solidFill>
                    <a:srgbClr val="FFFFFF"/>
                  </a:solidFill>
                  <a:latin typeface="Open Sans Bold"/>
                </a:rPr>
                <a:t>02</a:t>
              </a:r>
            </a:p>
          </p:txBody>
        </p:sp>
      </p:grpSp>
      <p:sp>
        <p:nvSpPr>
          <p:cNvPr id="9" name="TextBox 9"/>
          <p:cNvSpPr txBox="1"/>
          <p:nvPr/>
        </p:nvSpPr>
        <p:spPr>
          <a:xfrm>
            <a:off x="1103678" y="2894531"/>
            <a:ext cx="16155622" cy="2198853"/>
          </a:xfrm>
          <a:prstGeom prst="rect">
            <a:avLst/>
          </a:prstGeom>
        </p:spPr>
        <p:txBody>
          <a:bodyPr lIns="0" tIns="0" rIns="0" bIns="0" rtlCol="0" anchor="t">
            <a:spAutoFit/>
          </a:bodyPr>
          <a:lstStyle/>
          <a:p>
            <a:pPr marL="717666" lvl="1" indent="-358833" algn="just">
              <a:lnSpc>
                <a:spcPts val="5950"/>
              </a:lnSpc>
              <a:buAutoNum type="arabicPeriod"/>
            </a:pPr>
            <a:r>
              <a:rPr lang="en-US" sz="3324">
                <a:solidFill>
                  <a:srgbClr val="000000"/>
                </a:solidFill>
                <a:latin typeface="Open Sans 1 Bold"/>
              </a:rPr>
              <a:t>Đăng ký tài khoản ký</a:t>
            </a:r>
          </a:p>
          <a:p>
            <a:pPr marL="717666" lvl="1" indent="-358833" algn="just">
              <a:lnSpc>
                <a:spcPts val="5950"/>
              </a:lnSpc>
              <a:buAutoNum type="arabicPeriod"/>
            </a:pPr>
            <a:r>
              <a:rPr lang="en-US" sz="3324">
                <a:solidFill>
                  <a:srgbClr val="000000"/>
                </a:solidFill>
                <a:latin typeface="Open Sans 1 Bold"/>
              </a:rPr>
              <a:t>GVCN ký duyệt học bạ</a:t>
            </a:r>
          </a:p>
          <a:p>
            <a:pPr marL="717666" lvl="1" indent="-358833" algn="just">
              <a:lnSpc>
                <a:spcPts val="5950"/>
              </a:lnSpc>
              <a:buAutoNum type="arabicPeriod"/>
            </a:pPr>
            <a:r>
              <a:rPr lang="en-US" sz="3324">
                <a:solidFill>
                  <a:srgbClr val="000000"/>
                </a:solidFill>
                <a:latin typeface="Open Sans 1 Bold"/>
              </a:rPr>
              <a:t>CBQL ký duyệt</a:t>
            </a:r>
          </a:p>
        </p:txBody>
      </p:sp>
      <p:sp>
        <p:nvSpPr>
          <p:cNvPr id="10" name="TextBox 10"/>
          <p:cNvSpPr txBox="1"/>
          <p:nvPr/>
        </p:nvSpPr>
        <p:spPr>
          <a:xfrm>
            <a:off x="11185888" y="9411162"/>
            <a:ext cx="6707876" cy="542008"/>
          </a:xfrm>
          <a:prstGeom prst="rect">
            <a:avLst/>
          </a:prstGeom>
        </p:spPr>
        <p:txBody>
          <a:bodyPr lIns="0" tIns="0" rIns="0" bIns="0" rtlCol="0" anchor="t">
            <a:spAutoFit/>
          </a:bodyPr>
          <a:lstStyle/>
          <a:p>
            <a:pPr marL="0" lvl="0" indent="0" algn="just">
              <a:lnSpc>
                <a:spcPts val="4536"/>
              </a:lnSpc>
            </a:pPr>
            <a:r>
              <a:rPr lang="en-US" sz="3024">
                <a:solidFill>
                  <a:srgbClr val="0345E4"/>
                </a:solidFill>
                <a:latin typeface="Open Sans 2 Italics"/>
              </a:rPr>
              <a:t>IV. Quy trình quản lý Học bạ số</a:t>
            </a:r>
          </a:p>
        </p:txBody>
      </p:sp>
      <p:grpSp>
        <p:nvGrpSpPr>
          <p:cNvPr id="11" name="Group 11"/>
          <p:cNvGrpSpPr/>
          <p:nvPr/>
        </p:nvGrpSpPr>
        <p:grpSpPr>
          <a:xfrm>
            <a:off x="16287059" y="8247665"/>
            <a:ext cx="2954728" cy="2954728"/>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571500" cap="sq">
              <a:solidFill>
                <a:srgbClr val="0345E4">
                  <a:alpha val="19608"/>
                </a:srgbClr>
              </a:solidFill>
              <a:prstDash val="solid"/>
              <a:miter/>
            </a:ln>
          </p:spPr>
        </p:sp>
        <p:sp>
          <p:nvSpPr>
            <p:cNvPr id="13" name="TextBox 13"/>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14" name="Group 14"/>
          <p:cNvGrpSpPr/>
          <p:nvPr/>
        </p:nvGrpSpPr>
        <p:grpSpPr>
          <a:xfrm>
            <a:off x="-2498573" y="9362738"/>
            <a:ext cx="4185210" cy="1820435"/>
            <a:chOff x="0" y="0"/>
            <a:chExt cx="1345639" cy="585311"/>
          </a:xfrm>
        </p:grpSpPr>
        <p:sp>
          <p:nvSpPr>
            <p:cNvPr id="15" name="Freeform 15"/>
            <p:cNvSpPr/>
            <p:nvPr/>
          </p:nvSpPr>
          <p:spPr>
            <a:xfrm>
              <a:off x="4627" y="0"/>
              <a:ext cx="1336386" cy="585311"/>
            </a:xfrm>
            <a:custGeom>
              <a:avLst/>
              <a:gdLst/>
              <a:ahLst/>
              <a:cxnLst/>
              <a:rect l="l" t="t" r="r" b="b"/>
              <a:pathLst>
                <a:path w="1336386" h="585311">
                  <a:moveTo>
                    <a:pt x="1329407" y="309370"/>
                  </a:moveTo>
                  <a:lnTo>
                    <a:pt x="1149418" y="568597"/>
                  </a:lnTo>
                  <a:cubicBezTo>
                    <a:pt x="1142148" y="579067"/>
                    <a:pt x="1130211" y="585311"/>
                    <a:pt x="1117464" y="585311"/>
                  </a:cubicBezTo>
                  <a:lnTo>
                    <a:pt x="218921" y="585311"/>
                  </a:lnTo>
                  <a:cubicBezTo>
                    <a:pt x="206175" y="585311"/>
                    <a:pt x="194237" y="579067"/>
                    <a:pt x="186968" y="568597"/>
                  </a:cubicBezTo>
                  <a:lnTo>
                    <a:pt x="6978" y="309370"/>
                  </a:lnTo>
                  <a:cubicBezTo>
                    <a:pt x="0" y="299319"/>
                    <a:pt x="0" y="285992"/>
                    <a:pt x="6978" y="275941"/>
                  </a:cubicBezTo>
                  <a:lnTo>
                    <a:pt x="186968" y="16714"/>
                  </a:lnTo>
                  <a:cubicBezTo>
                    <a:pt x="194237" y="6244"/>
                    <a:pt x="206175" y="0"/>
                    <a:pt x="218921" y="0"/>
                  </a:cubicBezTo>
                  <a:lnTo>
                    <a:pt x="1117464" y="0"/>
                  </a:lnTo>
                  <a:cubicBezTo>
                    <a:pt x="1130211" y="0"/>
                    <a:pt x="1142148" y="6244"/>
                    <a:pt x="1149418" y="16714"/>
                  </a:cubicBezTo>
                  <a:lnTo>
                    <a:pt x="1329407" y="275941"/>
                  </a:lnTo>
                  <a:cubicBezTo>
                    <a:pt x="1336386" y="285992"/>
                    <a:pt x="1336386" y="299319"/>
                    <a:pt x="1329407" y="309370"/>
                  </a:cubicBezTo>
                  <a:close/>
                </a:path>
              </a:pathLst>
            </a:custGeom>
            <a:solidFill>
              <a:srgbClr val="00ADEF"/>
            </a:solidFill>
          </p:spPr>
        </p:sp>
        <p:sp>
          <p:nvSpPr>
            <p:cNvPr id="16" name="TextBox 16"/>
            <p:cNvSpPr txBox="1"/>
            <p:nvPr/>
          </p:nvSpPr>
          <p:spPr>
            <a:xfrm>
              <a:off x="114300" y="19050"/>
              <a:ext cx="1117039" cy="566261"/>
            </a:xfrm>
            <a:prstGeom prst="rect">
              <a:avLst/>
            </a:prstGeom>
          </p:spPr>
          <p:txBody>
            <a:bodyPr lIns="50800" tIns="50800" rIns="50800" bIns="50800" rtlCol="0" anchor="ctr"/>
            <a:lstStyle/>
            <a:p>
              <a:pPr algn="ctr">
                <a:lnSpc>
                  <a:spcPts val="2376"/>
                </a:lnSpc>
              </a:pPr>
              <a:endParaRPr/>
            </a:p>
          </p:txBody>
        </p:sp>
      </p:grpSp>
      <p:grpSp>
        <p:nvGrpSpPr>
          <p:cNvPr id="17" name="Group 17"/>
          <p:cNvGrpSpPr/>
          <p:nvPr/>
        </p:nvGrpSpPr>
        <p:grpSpPr>
          <a:xfrm>
            <a:off x="-2228904" y="9753263"/>
            <a:ext cx="7355038" cy="2865341"/>
            <a:chOff x="0" y="0"/>
            <a:chExt cx="1733086" cy="675168"/>
          </a:xfrm>
        </p:grpSpPr>
        <p:sp>
          <p:nvSpPr>
            <p:cNvPr id="18" name="Freeform 18"/>
            <p:cNvSpPr/>
            <p:nvPr/>
          </p:nvSpPr>
          <p:spPr>
            <a:xfrm>
              <a:off x="2297" y="0"/>
              <a:ext cx="1728491" cy="675168"/>
            </a:xfrm>
            <a:custGeom>
              <a:avLst/>
              <a:gdLst/>
              <a:ahLst/>
              <a:cxnLst/>
              <a:rect l="l" t="t" r="r" b="b"/>
              <a:pathLst>
                <a:path w="1728491" h="675168">
                  <a:moveTo>
                    <a:pt x="1724818" y="347504"/>
                  </a:moveTo>
                  <a:lnTo>
                    <a:pt x="1533561" y="665247"/>
                  </a:lnTo>
                  <a:cubicBezTo>
                    <a:pt x="1529855" y="671403"/>
                    <a:pt x="1523196" y="675168"/>
                    <a:pt x="1516011" y="675168"/>
                  </a:cubicBezTo>
                  <a:lnTo>
                    <a:pt x="212482" y="675168"/>
                  </a:lnTo>
                  <a:cubicBezTo>
                    <a:pt x="205297" y="675168"/>
                    <a:pt x="198637" y="671403"/>
                    <a:pt x="194932" y="665247"/>
                  </a:cubicBezTo>
                  <a:lnTo>
                    <a:pt x="3674" y="347504"/>
                  </a:lnTo>
                  <a:cubicBezTo>
                    <a:pt x="0" y="341401"/>
                    <a:pt x="0" y="333767"/>
                    <a:pt x="3674" y="327664"/>
                  </a:cubicBezTo>
                  <a:lnTo>
                    <a:pt x="194932" y="9920"/>
                  </a:lnTo>
                  <a:cubicBezTo>
                    <a:pt x="198637" y="3764"/>
                    <a:pt x="205297" y="0"/>
                    <a:pt x="212482" y="0"/>
                  </a:cubicBezTo>
                  <a:lnTo>
                    <a:pt x="1516011" y="0"/>
                  </a:lnTo>
                  <a:cubicBezTo>
                    <a:pt x="1523196" y="0"/>
                    <a:pt x="1529855" y="3764"/>
                    <a:pt x="1533561" y="9920"/>
                  </a:cubicBezTo>
                  <a:lnTo>
                    <a:pt x="1724818" y="327664"/>
                  </a:lnTo>
                  <a:cubicBezTo>
                    <a:pt x="1728492" y="333767"/>
                    <a:pt x="1728492" y="341401"/>
                    <a:pt x="1724818" y="347504"/>
                  </a:cubicBezTo>
                  <a:close/>
                </a:path>
              </a:pathLst>
            </a:custGeom>
            <a:solidFill>
              <a:srgbClr val="0345E4"/>
            </a:solidFill>
          </p:spPr>
        </p:sp>
        <p:sp>
          <p:nvSpPr>
            <p:cNvPr id="19" name="TextBox 19"/>
            <p:cNvSpPr txBox="1"/>
            <p:nvPr/>
          </p:nvSpPr>
          <p:spPr>
            <a:xfrm>
              <a:off x="114300" y="19050"/>
              <a:ext cx="1504486" cy="656118"/>
            </a:xfrm>
            <a:prstGeom prst="rect">
              <a:avLst/>
            </a:prstGeom>
          </p:spPr>
          <p:txBody>
            <a:bodyPr lIns="50800" tIns="50800" rIns="50800" bIns="50800" rtlCol="0" anchor="ctr"/>
            <a:lstStyle/>
            <a:p>
              <a:pPr algn="ctr">
                <a:lnSpc>
                  <a:spcPts val="2376"/>
                </a:lnSpc>
              </a:pPr>
              <a:endParaRPr/>
            </a:p>
          </p:txBody>
        </p:sp>
      </p:grpSp>
      <p:grpSp>
        <p:nvGrpSpPr>
          <p:cNvPr id="20" name="Group 20"/>
          <p:cNvGrpSpPr/>
          <p:nvPr/>
        </p:nvGrpSpPr>
        <p:grpSpPr>
          <a:xfrm>
            <a:off x="434225" y="5864382"/>
            <a:ext cx="669452" cy="673116"/>
            <a:chOff x="0" y="0"/>
            <a:chExt cx="812800" cy="817249"/>
          </a:xfrm>
        </p:grpSpPr>
        <p:sp>
          <p:nvSpPr>
            <p:cNvPr id="21" name="Freeform 21"/>
            <p:cNvSpPr/>
            <p:nvPr/>
          </p:nvSpPr>
          <p:spPr>
            <a:xfrm>
              <a:off x="0" y="0"/>
              <a:ext cx="812800" cy="817248"/>
            </a:xfrm>
            <a:custGeom>
              <a:avLst/>
              <a:gdLst/>
              <a:ahLst/>
              <a:cxnLst/>
              <a:rect l="l" t="t" r="r" b="b"/>
              <a:pathLst>
                <a:path w="812800" h="817248">
                  <a:moveTo>
                    <a:pt x="406400" y="0"/>
                  </a:moveTo>
                  <a:cubicBezTo>
                    <a:pt x="181951" y="0"/>
                    <a:pt x="0" y="182947"/>
                    <a:pt x="0" y="408624"/>
                  </a:cubicBezTo>
                  <a:cubicBezTo>
                    <a:pt x="0" y="634301"/>
                    <a:pt x="181951" y="817248"/>
                    <a:pt x="406400" y="817248"/>
                  </a:cubicBezTo>
                  <a:cubicBezTo>
                    <a:pt x="630849" y="817248"/>
                    <a:pt x="812800" y="634301"/>
                    <a:pt x="812800" y="408624"/>
                  </a:cubicBezTo>
                  <a:cubicBezTo>
                    <a:pt x="812800" y="182947"/>
                    <a:pt x="630849" y="0"/>
                    <a:pt x="406400" y="0"/>
                  </a:cubicBezTo>
                  <a:close/>
                </a:path>
              </a:pathLst>
            </a:custGeom>
            <a:solidFill>
              <a:srgbClr val="2AAB4A"/>
            </a:solidFill>
          </p:spPr>
        </p:sp>
        <p:sp>
          <p:nvSpPr>
            <p:cNvPr id="22" name="TextBox 22"/>
            <p:cNvSpPr txBox="1"/>
            <p:nvPr/>
          </p:nvSpPr>
          <p:spPr>
            <a:xfrm>
              <a:off x="76200" y="28992"/>
              <a:ext cx="660400" cy="711639"/>
            </a:xfrm>
            <a:prstGeom prst="rect">
              <a:avLst/>
            </a:prstGeom>
          </p:spPr>
          <p:txBody>
            <a:bodyPr lIns="50800" tIns="50800" rIns="50800" bIns="50800" rtlCol="0" anchor="ctr"/>
            <a:lstStyle/>
            <a:p>
              <a:pPr algn="ctr">
                <a:lnSpc>
                  <a:spcPts val="3219"/>
                </a:lnSpc>
              </a:pPr>
              <a:r>
                <a:rPr lang="en-US" sz="2299">
                  <a:solidFill>
                    <a:srgbClr val="FFFFFF"/>
                  </a:solidFill>
                  <a:latin typeface="Open Sans Bold"/>
                </a:rPr>
                <a:t>03</a:t>
              </a:r>
            </a:p>
          </p:txBody>
        </p:sp>
      </p:grpSp>
      <p:sp>
        <p:nvSpPr>
          <p:cNvPr id="23" name="TextBox 23"/>
          <p:cNvSpPr txBox="1"/>
          <p:nvPr/>
        </p:nvSpPr>
        <p:spPr>
          <a:xfrm>
            <a:off x="1103678" y="6783412"/>
            <a:ext cx="14898322" cy="1446378"/>
          </a:xfrm>
          <a:prstGeom prst="rect">
            <a:avLst/>
          </a:prstGeom>
        </p:spPr>
        <p:txBody>
          <a:bodyPr wrap="square" lIns="0" tIns="0" rIns="0" bIns="0" rtlCol="0" anchor="t">
            <a:spAutoFit/>
          </a:bodyPr>
          <a:lstStyle/>
          <a:p>
            <a:pPr marL="717666" lvl="1" indent="-358833" algn="just">
              <a:lnSpc>
                <a:spcPts val="5950"/>
              </a:lnSpc>
              <a:buAutoNum type="arabicPeriod"/>
            </a:pPr>
            <a:r>
              <a:rPr lang="en-US" sz="3324">
                <a:solidFill>
                  <a:srgbClr val="000000"/>
                </a:solidFill>
                <a:latin typeface="Open Sans 1 Bold"/>
              </a:rPr>
              <a:t>Văn thư hoặc Nhân sự được phân quyền, sử dụng Chữ ký số của nhà trường để ký phát hành học bạ</a:t>
            </a:r>
          </a:p>
        </p:txBody>
      </p:sp>
      <p:grpSp>
        <p:nvGrpSpPr>
          <p:cNvPr id="24" name="Group 24"/>
          <p:cNvGrpSpPr/>
          <p:nvPr/>
        </p:nvGrpSpPr>
        <p:grpSpPr>
          <a:xfrm>
            <a:off x="1103678" y="1979386"/>
            <a:ext cx="10932927" cy="669452"/>
            <a:chOff x="0" y="0"/>
            <a:chExt cx="6955363" cy="425895"/>
          </a:xfrm>
        </p:grpSpPr>
        <p:sp>
          <p:nvSpPr>
            <p:cNvPr id="25" name="Freeform 25"/>
            <p:cNvSpPr/>
            <p:nvPr/>
          </p:nvSpPr>
          <p:spPr>
            <a:xfrm>
              <a:off x="0" y="0"/>
              <a:ext cx="6955363" cy="425895"/>
            </a:xfrm>
            <a:custGeom>
              <a:avLst/>
              <a:gdLst/>
              <a:ahLst/>
              <a:cxnLst/>
              <a:rect l="l" t="t" r="r" b="b"/>
              <a:pathLst>
                <a:path w="6955363" h="425895">
                  <a:moveTo>
                    <a:pt x="6752163" y="0"/>
                  </a:moveTo>
                  <a:cubicBezTo>
                    <a:pt x="6864387" y="0"/>
                    <a:pt x="6955363" y="95340"/>
                    <a:pt x="6955363" y="212948"/>
                  </a:cubicBezTo>
                  <a:cubicBezTo>
                    <a:pt x="6955363" y="330556"/>
                    <a:pt x="6864387" y="425895"/>
                    <a:pt x="6752163" y="425895"/>
                  </a:cubicBezTo>
                  <a:lnTo>
                    <a:pt x="203200" y="425895"/>
                  </a:lnTo>
                  <a:cubicBezTo>
                    <a:pt x="90976" y="425895"/>
                    <a:pt x="0" y="330556"/>
                    <a:pt x="0" y="212948"/>
                  </a:cubicBezTo>
                  <a:cubicBezTo>
                    <a:pt x="0" y="95340"/>
                    <a:pt x="90976" y="0"/>
                    <a:pt x="203200" y="0"/>
                  </a:cubicBezTo>
                  <a:close/>
                </a:path>
              </a:pathLst>
            </a:custGeom>
            <a:solidFill>
              <a:srgbClr val="0345E4"/>
            </a:solidFill>
          </p:spPr>
        </p:sp>
        <p:sp>
          <p:nvSpPr>
            <p:cNvPr id="26" name="TextBox 26"/>
            <p:cNvSpPr txBox="1"/>
            <p:nvPr/>
          </p:nvSpPr>
          <p:spPr>
            <a:xfrm>
              <a:off x="0" y="-57150"/>
              <a:ext cx="6955363" cy="483045"/>
            </a:xfrm>
            <a:prstGeom prst="rect">
              <a:avLst/>
            </a:prstGeom>
          </p:spPr>
          <p:txBody>
            <a:bodyPr lIns="50800" tIns="50800" rIns="50800" bIns="50800" rtlCol="0" anchor="ctr"/>
            <a:lstStyle/>
            <a:p>
              <a:pPr algn="ctr">
                <a:lnSpc>
                  <a:spcPts val="3919"/>
                </a:lnSpc>
              </a:pPr>
              <a:r>
                <a:rPr lang="en-US" sz="2799">
                  <a:solidFill>
                    <a:srgbClr val="FFFFFF"/>
                  </a:solidFill>
                  <a:latin typeface="Open Sans 1 Bold"/>
                  <a:ea typeface="Open Sans 1 Bold"/>
                </a:rPr>
                <a:t>Vai trò ký duyệt (GVCN ﻿+ CBQL nhà trường)</a:t>
              </a:r>
            </a:p>
          </p:txBody>
        </p:sp>
      </p:grpSp>
      <p:grpSp>
        <p:nvGrpSpPr>
          <p:cNvPr id="27" name="Group 27"/>
          <p:cNvGrpSpPr/>
          <p:nvPr/>
        </p:nvGrpSpPr>
        <p:grpSpPr>
          <a:xfrm>
            <a:off x="1103678" y="5912533"/>
            <a:ext cx="10932927" cy="669452"/>
            <a:chOff x="0" y="0"/>
            <a:chExt cx="6955363" cy="425895"/>
          </a:xfrm>
        </p:grpSpPr>
        <p:sp>
          <p:nvSpPr>
            <p:cNvPr id="28" name="Freeform 28"/>
            <p:cNvSpPr/>
            <p:nvPr/>
          </p:nvSpPr>
          <p:spPr>
            <a:xfrm>
              <a:off x="0" y="0"/>
              <a:ext cx="6955363" cy="425895"/>
            </a:xfrm>
            <a:custGeom>
              <a:avLst/>
              <a:gdLst/>
              <a:ahLst/>
              <a:cxnLst/>
              <a:rect l="l" t="t" r="r" b="b"/>
              <a:pathLst>
                <a:path w="6955363" h="425895">
                  <a:moveTo>
                    <a:pt x="6752163" y="0"/>
                  </a:moveTo>
                  <a:cubicBezTo>
                    <a:pt x="6864387" y="0"/>
                    <a:pt x="6955363" y="95340"/>
                    <a:pt x="6955363" y="212948"/>
                  </a:cubicBezTo>
                  <a:cubicBezTo>
                    <a:pt x="6955363" y="330556"/>
                    <a:pt x="6864387" y="425895"/>
                    <a:pt x="6752163" y="425895"/>
                  </a:cubicBezTo>
                  <a:lnTo>
                    <a:pt x="203200" y="425895"/>
                  </a:lnTo>
                  <a:cubicBezTo>
                    <a:pt x="90976" y="425895"/>
                    <a:pt x="0" y="330556"/>
                    <a:pt x="0" y="212948"/>
                  </a:cubicBezTo>
                  <a:cubicBezTo>
                    <a:pt x="0" y="95340"/>
                    <a:pt x="90976" y="0"/>
                    <a:pt x="203200" y="0"/>
                  </a:cubicBezTo>
                  <a:close/>
                </a:path>
              </a:pathLst>
            </a:custGeom>
            <a:solidFill>
              <a:srgbClr val="0345E4"/>
            </a:solidFill>
          </p:spPr>
        </p:sp>
        <p:sp>
          <p:nvSpPr>
            <p:cNvPr id="29" name="TextBox 29"/>
            <p:cNvSpPr txBox="1"/>
            <p:nvPr/>
          </p:nvSpPr>
          <p:spPr>
            <a:xfrm>
              <a:off x="0" y="-57150"/>
              <a:ext cx="6955363" cy="483045"/>
            </a:xfrm>
            <a:prstGeom prst="rect">
              <a:avLst/>
            </a:prstGeom>
          </p:spPr>
          <p:txBody>
            <a:bodyPr lIns="50800" tIns="50800" rIns="50800" bIns="50800" rtlCol="0" anchor="ctr"/>
            <a:lstStyle/>
            <a:p>
              <a:pPr algn="ctr">
                <a:lnSpc>
                  <a:spcPts val="3919"/>
                </a:lnSpc>
              </a:pPr>
              <a:r>
                <a:rPr lang="en-US" sz="2799">
                  <a:solidFill>
                    <a:srgbClr val="FFFFFF"/>
                  </a:solidFill>
                  <a:latin typeface="Open Sans 1 Bold"/>
                </a:rPr>
                <a:t>Vai trò Ký phát hành (Nhân viên văn thư/ CBQL)</a:t>
              </a: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1543194"/>
            <a:chOff x="0" y="0"/>
            <a:chExt cx="4816593" cy="406438"/>
          </a:xfrm>
        </p:grpSpPr>
        <p:sp>
          <p:nvSpPr>
            <p:cNvPr id="3" name="Freeform 3"/>
            <p:cNvSpPr/>
            <p:nvPr/>
          </p:nvSpPr>
          <p:spPr>
            <a:xfrm>
              <a:off x="0" y="0"/>
              <a:ext cx="4816592" cy="406438"/>
            </a:xfrm>
            <a:custGeom>
              <a:avLst/>
              <a:gdLst/>
              <a:ahLst/>
              <a:cxnLst/>
              <a:rect l="l" t="t" r="r" b="b"/>
              <a:pathLst>
                <a:path w="4816592" h="406438">
                  <a:moveTo>
                    <a:pt x="0" y="0"/>
                  </a:moveTo>
                  <a:lnTo>
                    <a:pt x="4816592" y="0"/>
                  </a:lnTo>
                  <a:lnTo>
                    <a:pt x="4816592" y="406438"/>
                  </a:lnTo>
                  <a:lnTo>
                    <a:pt x="0" y="406438"/>
                  </a:lnTo>
                  <a:close/>
                </a:path>
              </a:pathLst>
            </a:custGeom>
            <a:solidFill>
              <a:srgbClr val="0345E4"/>
            </a:solidFill>
          </p:spPr>
        </p:sp>
        <p:sp>
          <p:nvSpPr>
            <p:cNvPr id="4" name="TextBox 4"/>
            <p:cNvSpPr txBox="1"/>
            <p:nvPr/>
          </p:nvSpPr>
          <p:spPr>
            <a:xfrm>
              <a:off x="0" y="-38100"/>
              <a:ext cx="4816593" cy="444538"/>
            </a:xfrm>
            <a:prstGeom prst="rect">
              <a:avLst/>
            </a:prstGeom>
          </p:spPr>
          <p:txBody>
            <a:bodyPr lIns="50800" tIns="50800" rIns="50800" bIns="50800" rtlCol="0" anchor="ctr"/>
            <a:lstStyle/>
            <a:p>
              <a:pPr algn="ctr">
                <a:lnSpc>
                  <a:spcPts val="2659"/>
                </a:lnSpc>
              </a:pPr>
              <a:endParaRPr/>
            </a:p>
          </p:txBody>
        </p:sp>
      </p:grpSp>
      <p:sp>
        <p:nvSpPr>
          <p:cNvPr id="5" name="TextBox 5"/>
          <p:cNvSpPr txBox="1"/>
          <p:nvPr/>
        </p:nvSpPr>
        <p:spPr>
          <a:xfrm>
            <a:off x="3341310" y="344559"/>
            <a:ext cx="11605375" cy="897682"/>
          </a:xfrm>
          <a:prstGeom prst="rect">
            <a:avLst/>
          </a:prstGeom>
        </p:spPr>
        <p:txBody>
          <a:bodyPr wrap="square" lIns="0" tIns="0" rIns="0" bIns="0" rtlCol="0" anchor="t">
            <a:spAutoFit/>
          </a:bodyPr>
          <a:lstStyle/>
          <a:p>
            <a:pPr>
              <a:lnSpc>
                <a:spcPts val="6999"/>
              </a:lnSpc>
            </a:pPr>
            <a:r>
              <a:rPr lang="en-US" sz="4999" spc="99">
                <a:solidFill>
                  <a:srgbClr val="FFFFFF"/>
                </a:solidFill>
                <a:latin typeface="Open Sans Bold Bold"/>
              </a:rPr>
              <a:t>ĐĂNG NHẬP PHẦN MỀM </a:t>
            </a:r>
          </a:p>
        </p:txBody>
      </p:sp>
      <p:pic>
        <p:nvPicPr>
          <p:cNvPr id="30" name="Picture 29">
            <a:extLst>
              <a:ext uri="{FF2B5EF4-FFF2-40B4-BE49-F238E27FC236}">
                <a16:creationId xmlns:a16="http://schemas.microsoft.com/office/drawing/2014/main" id="{151DBAF0-2970-8BA0-704D-C4E3816E2157}"/>
              </a:ext>
            </a:extLst>
          </p:cNvPr>
          <p:cNvPicPr>
            <a:picLocks noChangeAspect="1"/>
          </p:cNvPicPr>
          <p:nvPr/>
        </p:nvPicPr>
        <p:blipFill>
          <a:blip r:embed="rId3"/>
          <a:stretch>
            <a:fillRect/>
          </a:stretch>
        </p:blipFill>
        <p:spPr>
          <a:xfrm>
            <a:off x="3326285" y="4229100"/>
            <a:ext cx="12103965" cy="4087673"/>
          </a:xfrm>
          <a:prstGeom prst="rect">
            <a:avLst/>
          </a:prstGeom>
        </p:spPr>
      </p:pic>
      <p:sp>
        <p:nvSpPr>
          <p:cNvPr id="31" name="TextBox 13">
            <a:extLst>
              <a:ext uri="{FF2B5EF4-FFF2-40B4-BE49-F238E27FC236}">
                <a16:creationId xmlns:a16="http://schemas.microsoft.com/office/drawing/2014/main" id="{8975526B-3DA5-24D3-1EE5-5B4921C14024}"/>
              </a:ext>
            </a:extLst>
          </p:cNvPr>
          <p:cNvSpPr txBox="1"/>
          <p:nvPr/>
        </p:nvSpPr>
        <p:spPr>
          <a:xfrm>
            <a:off x="4343396" y="3619500"/>
            <a:ext cx="9601200" cy="611578"/>
          </a:xfrm>
          <a:prstGeom prst="rect">
            <a:avLst/>
          </a:prstGeom>
        </p:spPr>
        <p:txBody>
          <a:bodyPr wrap="square" lIns="0" tIns="0" rIns="0" bIns="0" rtlCol="0" anchor="t">
            <a:spAutoFit/>
          </a:bodyPr>
          <a:lstStyle/>
          <a:p>
            <a:pPr marL="0" lvl="0" indent="0" algn="just">
              <a:lnSpc>
                <a:spcPts val="4536"/>
              </a:lnSpc>
            </a:pPr>
            <a:r>
              <a:rPr lang="en-US" sz="5400">
                <a:solidFill>
                  <a:srgbClr val="0070C0"/>
                </a:solidFill>
                <a:latin typeface="Open Sans 1 Bold"/>
              </a:rPr>
              <a:t>https://truong.hanoi.edu.vn</a:t>
            </a:r>
            <a:endParaRPr lang="en-US" sz="5400">
              <a:solidFill>
                <a:srgbClr val="0070C0"/>
              </a:solidFill>
              <a:latin typeface="Open Sans 1"/>
            </a:endParaRPr>
          </a:p>
        </p:txBody>
      </p:sp>
    </p:spTree>
    <p:extLst>
      <p:ext uri="{BB962C8B-B14F-4D97-AF65-F5344CB8AC3E}">
        <p14:creationId xmlns:p14="http://schemas.microsoft.com/office/powerpoint/2010/main" val="29917267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1543194"/>
            <a:chOff x="0" y="0"/>
            <a:chExt cx="4816593" cy="406438"/>
          </a:xfrm>
        </p:grpSpPr>
        <p:sp>
          <p:nvSpPr>
            <p:cNvPr id="3" name="Freeform 3"/>
            <p:cNvSpPr/>
            <p:nvPr/>
          </p:nvSpPr>
          <p:spPr>
            <a:xfrm>
              <a:off x="0" y="0"/>
              <a:ext cx="4816592" cy="406438"/>
            </a:xfrm>
            <a:custGeom>
              <a:avLst/>
              <a:gdLst/>
              <a:ahLst/>
              <a:cxnLst/>
              <a:rect l="l" t="t" r="r" b="b"/>
              <a:pathLst>
                <a:path w="4816592" h="406438">
                  <a:moveTo>
                    <a:pt x="0" y="0"/>
                  </a:moveTo>
                  <a:lnTo>
                    <a:pt x="4816592" y="0"/>
                  </a:lnTo>
                  <a:lnTo>
                    <a:pt x="4816592" y="406438"/>
                  </a:lnTo>
                  <a:lnTo>
                    <a:pt x="0" y="406438"/>
                  </a:lnTo>
                  <a:close/>
                </a:path>
              </a:pathLst>
            </a:custGeom>
            <a:solidFill>
              <a:srgbClr val="0345E4"/>
            </a:solidFill>
          </p:spPr>
        </p:sp>
        <p:sp>
          <p:nvSpPr>
            <p:cNvPr id="4" name="TextBox 4"/>
            <p:cNvSpPr txBox="1"/>
            <p:nvPr/>
          </p:nvSpPr>
          <p:spPr>
            <a:xfrm>
              <a:off x="0" y="-38100"/>
              <a:ext cx="4816593" cy="444538"/>
            </a:xfrm>
            <a:prstGeom prst="rect">
              <a:avLst/>
            </a:prstGeom>
          </p:spPr>
          <p:txBody>
            <a:bodyPr lIns="50800" tIns="50800" rIns="50800" bIns="50800" rtlCol="0" anchor="ctr"/>
            <a:lstStyle/>
            <a:p>
              <a:pPr algn="ctr">
                <a:lnSpc>
                  <a:spcPts val="2659"/>
                </a:lnSpc>
              </a:pPr>
              <a:endParaRPr/>
            </a:p>
          </p:txBody>
        </p:sp>
      </p:grpSp>
      <p:sp>
        <p:nvSpPr>
          <p:cNvPr id="5" name="TextBox 5"/>
          <p:cNvSpPr txBox="1"/>
          <p:nvPr/>
        </p:nvSpPr>
        <p:spPr>
          <a:xfrm>
            <a:off x="3341310" y="344559"/>
            <a:ext cx="11605375" cy="897682"/>
          </a:xfrm>
          <a:prstGeom prst="rect">
            <a:avLst/>
          </a:prstGeom>
        </p:spPr>
        <p:txBody>
          <a:bodyPr wrap="square" lIns="0" tIns="0" rIns="0" bIns="0" rtlCol="0" anchor="t">
            <a:spAutoFit/>
          </a:bodyPr>
          <a:lstStyle/>
          <a:p>
            <a:pPr>
              <a:lnSpc>
                <a:spcPts val="6999"/>
              </a:lnSpc>
            </a:pPr>
            <a:r>
              <a:rPr lang="en-US" sz="4999" spc="99">
                <a:solidFill>
                  <a:srgbClr val="FFFFFF"/>
                </a:solidFill>
                <a:latin typeface="Open Sans Bold Bold"/>
              </a:rPr>
              <a:t>ĐĂNG NHẬP PHẦN MỀM </a:t>
            </a:r>
          </a:p>
        </p:txBody>
      </p:sp>
      <p:pic>
        <p:nvPicPr>
          <p:cNvPr id="8" name="Picture 7">
            <a:extLst>
              <a:ext uri="{FF2B5EF4-FFF2-40B4-BE49-F238E27FC236}">
                <a16:creationId xmlns:a16="http://schemas.microsoft.com/office/drawing/2014/main" id="{CCE570CD-D067-EFCC-1AFD-28AED7020F60}"/>
              </a:ext>
            </a:extLst>
          </p:cNvPr>
          <p:cNvPicPr>
            <a:picLocks noChangeAspect="1"/>
          </p:cNvPicPr>
          <p:nvPr/>
        </p:nvPicPr>
        <p:blipFill>
          <a:blip r:embed="rId3"/>
          <a:stretch>
            <a:fillRect/>
          </a:stretch>
        </p:blipFill>
        <p:spPr>
          <a:xfrm>
            <a:off x="9906000" y="2171700"/>
            <a:ext cx="7127448" cy="6934200"/>
          </a:xfrm>
          <a:prstGeom prst="rect">
            <a:avLst/>
          </a:prstGeom>
        </p:spPr>
      </p:pic>
      <p:sp>
        <p:nvSpPr>
          <p:cNvPr id="9" name="TextBox 8">
            <a:extLst>
              <a:ext uri="{FF2B5EF4-FFF2-40B4-BE49-F238E27FC236}">
                <a16:creationId xmlns:a16="http://schemas.microsoft.com/office/drawing/2014/main" id="{B02EAC84-933C-753B-7524-1C3F8D41C292}"/>
              </a:ext>
            </a:extLst>
          </p:cNvPr>
          <p:cNvSpPr txBox="1"/>
          <p:nvPr/>
        </p:nvSpPr>
        <p:spPr>
          <a:xfrm>
            <a:off x="1254552" y="2899588"/>
            <a:ext cx="7315200" cy="5478423"/>
          </a:xfrm>
          <a:prstGeom prst="rect">
            <a:avLst/>
          </a:prstGeom>
          <a:noFill/>
        </p:spPr>
        <p:txBody>
          <a:bodyPr wrap="square" rtlCol="0">
            <a:spAutoFit/>
          </a:bodyPr>
          <a:lstStyle/>
          <a:p>
            <a:r>
              <a:rPr lang="en-US" sz="5000" b="1">
                <a:latin typeface="Times New Roman" panose="02020603050405020304" pitchFamily="18" charset="0"/>
                <a:cs typeface="Times New Roman" panose="02020603050405020304" pitchFamily="18" charset="0"/>
              </a:rPr>
              <a:t>Lưu ý: </a:t>
            </a:r>
          </a:p>
          <a:p>
            <a:pPr algn="just"/>
            <a:r>
              <a:rPr lang="en-US" sz="5000">
                <a:latin typeface="Times New Roman" panose="02020603050405020304" pitchFamily="18" charset="0"/>
                <a:cs typeface="Times New Roman" panose="02020603050405020304" pitchFamily="18" charset="0"/>
              </a:rPr>
              <a:t>Trường hợp quản trị viên nhà trường quên mật khẩu, liên hệ trực tiếp cán bộ phụ trách CSDL tại PGD để được hỗ trợ cấp lại.</a:t>
            </a:r>
          </a:p>
          <a:p>
            <a:endParaRPr lang="en-US" sz="50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114371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1543194"/>
            <a:chOff x="0" y="0"/>
            <a:chExt cx="4816593" cy="406438"/>
          </a:xfrm>
        </p:grpSpPr>
        <p:sp>
          <p:nvSpPr>
            <p:cNvPr id="3" name="Freeform 3"/>
            <p:cNvSpPr/>
            <p:nvPr/>
          </p:nvSpPr>
          <p:spPr>
            <a:xfrm>
              <a:off x="0" y="0"/>
              <a:ext cx="4816592" cy="406438"/>
            </a:xfrm>
            <a:custGeom>
              <a:avLst/>
              <a:gdLst/>
              <a:ahLst/>
              <a:cxnLst/>
              <a:rect l="l" t="t" r="r" b="b"/>
              <a:pathLst>
                <a:path w="4816592" h="406438">
                  <a:moveTo>
                    <a:pt x="0" y="0"/>
                  </a:moveTo>
                  <a:lnTo>
                    <a:pt x="4816592" y="0"/>
                  </a:lnTo>
                  <a:lnTo>
                    <a:pt x="4816592" y="406438"/>
                  </a:lnTo>
                  <a:lnTo>
                    <a:pt x="0" y="406438"/>
                  </a:lnTo>
                  <a:close/>
                </a:path>
              </a:pathLst>
            </a:custGeom>
            <a:solidFill>
              <a:srgbClr val="0345E4"/>
            </a:solidFill>
          </p:spPr>
        </p:sp>
        <p:sp>
          <p:nvSpPr>
            <p:cNvPr id="4" name="TextBox 4"/>
            <p:cNvSpPr txBox="1"/>
            <p:nvPr/>
          </p:nvSpPr>
          <p:spPr>
            <a:xfrm>
              <a:off x="0" y="-38100"/>
              <a:ext cx="4816593" cy="444538"/>
            </a:xfrm>
            <a:prstGeom prst="rect">
              <a:avLst/>
            </a:prstGeom>
          </p:spPr>
          <p:txBody>
            <a:bodyPr lIns="50800" tIns="50800" rIns="50800" bIns="50800" rtlCol="0" anchor="ctr"/>
            <a:lstStyle/>
            <a:p>
              <a:pPr algn="ctr">
                <a:lnSpc>
                  <a:spcPts val="2659"/>
                </a:lnSpc>
              </a:pPr>
              <a:endParaRPr/>
            </a:p>
          </p:txBody>
        </p:sp>
      </p:grpSp>
      <p:sp>
        <p:nvSpPr>
          <p:cNvPr id="5" name="TextBox 5"/>
          <p:cNvSpPr txBox="1"/>
          <p:nvPr/>
        </p:nvSpPr>
        <p:spPr>
          <a:xfrm>
            <a:off x="3341310" y="344559"/>
            <a:ext cx="11605375" cy="897682"/>
          </a:xfrm>
          <a:prstGeom prst="rect">
            <a:avLst/>
          </a:prstGeom>
        </p:spPr>
        <p:txBody>
          <a:bodyPr wrap="square" lIns="0" tIns="0" rIns="0" bIns="0" rtlCol="0" anchor="t">
            <a:spAutoFit/>
          </a:bodyPr>
          <a:lstStyle/>
          <a:p>
            <a:pPr>
              <a:lnSpc>
                <a:spcPts val="6999"/>
              </a:lnSpc>
            </a:pPr>
            <a:r>
              <a:rPr lang="en-US" sz="4999" spc="99">
                <a:solidFill>
                  <a:srgbClr val="FFFFFF"/>
                </a:solidFill>
                <a:latin typeface="Open Sans Bold Bold"/>
              </a:rPr>
              <a:t>ĐĂNG NHẬP PHẦN MỀM </a:t>
            </a:r>
          </a:p>
        </p:txBody>
      </p:sp>
      <p:pic>
        <p:nvPicPr>
          <p:cNvPr id="10" name="Picture 9">
            <a:extLst>
              <a:ext uri="{FF2B5EF4-FFF2-40B4-BE49-F238E27FC236}">
                <a16:creationId xmlns:a16="http://schemas.microsoft.com/office/drawing/2014/main" id="{4674F580-AC28-863D-1827-0926920A2139}"/>
              </a:ext>
            </a:extLst>
          </p:cNvPr>
          <p:cNvPicPr>
            <a:picLocks noChangeAspect="1"/>
          </p:cNvPicPr>
          <p:nvPr/>
        </p:nvPicPr>
        <p:blipFill>
          <a:blip r:embed="rId3"/>
          <a:stretch>
            <a:fillRect/>
          </a:stretch>
        </p:blipFill>
        <p:spPr>
          <a:xfrm>
            <a:off x="1447800" y="2628900"/>
            <a:ext cx="11470010" cy="5475273"/>
          </a:xfrm>
          <a:prstGeom prst="rect">
            <a:avLst/>
          </a:prstGeom>
        </p:spPr>
      </p:pic>
      <p:pic>
        <p:nvPicPr>
          <p:cNvPr id="11" name="Picture 10">
            <a:extLst>
              <a:ext uri="{FF2B5EF4-FFF2-40B4-BE49-F238E27FC236}">
                <a16:creationId xmlns:a16="http://schemas.microsoft.com/office/drawing/2014/main" id="{B70C3CA5-37AF-3216-669B-0BD3BB2201D8}"/>
              </a:ext>
            </a:extLst>
          </p:cNvPr>
          <p:cNvPicPr>
            <a:picLocks noChangeAspect="1"/>
          </p:cNvPicPr>
          <p:nvPr/>
        </p:nvPicPr>
        <p:blipFill>
          <a:blip r:embed="rId4"/>
          <a:stretch>
            <a:fillRect/>
          </a:stretch>
        </p:blipFill>
        <p:spPr>
          <a:xfrm>
            <a:off x="7924800" y="3695700"/>
            <a:ext cx="8685603" cy="5151461"/>
          </a:xfrm>
          <a:prstGeom prst="rect">
            <a:avLst/>
          </a:prstGeom>
        </p:spPr>
      </p:pic>
    </p:spTree>
    <p:extLst>
      <p:ext uri="{BB962C8B-B14F-4D97-AF65-F5344CB8AC3E}">
        <p14:creationId xmlns:p14="http://schemas.microsoft.com/office/powerpoint/2010/main" val="21027807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0" y="0"/>
            <a:ext cx="18288000" cy="1386002"/>
            <a:chOff x="0" y="0"/>
            <a:chExt cx="4816593" cy="365038"/>
          </a:xfrm>
        </p:grpSpPr>
        <p:sp>
          <p:nvSpPr>
            <p:cNvPr id="4" name="Freeform 4"/>
            <p:cNvSpPr/>
            <p:nvPr/>
          </p:nvSpPr>
          <p:spPr>
            <a:xfrm>
              <a:off x="0" y="0"/>
              <a:ext cx="4816592" cy="365038"/>
            </a:xfrm>
            <a:custGeom>
              <a:avLst/>
              <a:gdLst/>
              <a:ahLst/>
              <a:cxnLst/>
              <a:rect l="l" t="t" r="r" b="b"/>
              <a:pathLst>
                <a:path w="4816592" h="365038">
                  <a:moveTo>
                    <a:pt x="0" y="0"/>
                  </a:moveTo>
                  <a:lnTo>
                    <a:pt x="4816592" y="0"/>
                  </a:lnTo>
                  <a:lnTo>
                    <a:pt x="4816592" y="365038"/>
                  </a:lnTo>
                  <a:lnTo>
                    <a:pt x="0" y="365038"/>
                  </a:lnTo>
                  <a:close/>
                </a:path>
              </a:pathLst>
            </a:custGeom>
            <a:solidFill>
              <a:srgbClr val="0345E4"/>
            </a:solidFill>
          </p:spPr>
        </p:sp>
        <p:sp>
          <p:nvSpPr>
            <p:cNvPr id="5" name="TextBox 5"/>
            <p:cNvSpPr txBox="1"/>
            <p:nvPr/>
          </p:nvSpPr>
          <p:spPr>
            <a:xfrm>
              <a:off x="0" y="-38100"/>
              <a:ext cx="4816593" cy="403138"/>
            </a:xfrm>
            <a:prstGeom prst="rect">
              <a:avLst/>
            </a:prstGeom>
          </p:spPr>
          <p:txBody>
            <a:bodyPr lIns="50800" tIns="50800" rIns="50800" bIns="50800" rtlCol="0" anchor="ctr"/>
            <a:lstStyle/>
            <a:p>
              <a:pPr algn="ctr">
                <a:lnSpc>
                  <a:spcPts val="2659"/>
                </a:lnSpc>
              </a:pPr>
              <a:endParaRPr/>
            </a:p>
          </p:txBody>
        </p:sp>
      </p:grpSp>
      <p:sp>
        <p:nvSpPr>
          <p:cNvPr id="6" name="TextBox 6"/>
          <p:cNvSpPr txBox="1"/>
          <p:nvPr/>
        </p:nvSpPr>
        <p:spPr>
          <a:xfrm>
            <a:off x="900803" y="218338"/>
            <a:ext cx="3926059" cy="854076"/>
          </a:xfrm>
          <a:prstGeom prst="rect">
            <a:avLst/>
          </a:prstGeom>
        </p:spPr>
        <p:txBody>
          <a:bodyPr lIns="0" tIns="0" rIns="0" bIns="0" rtlCol="0" anchor="t">
            <a:spAutoFit/>
          </a:bodyPr>
          <a:lstStyle/>
          <a:p>
            <a:pPr>
              <a:lnSpc>
                <a:spcPts val="6999"/>
              </a:lnSpc>
            </a:pPr>
            <a:r>
              <a:rPr lang="en-US" sz="4999" spc="99">
                <a:solidFill>
                  <a:srgbClr val="FFFFFF"/>
                </a:solidFill>
                <a:latin typeface="Open Sans Bold Bold"/>
              </a:rPr>
              <a:t>QUY TRÌNH</a:t>
            </a:r>
          </a:p>
        </p:txBody>
      </p:sp>
      <p:sp>
        <p:nvSpPr>
          <p:cNvPr id="7" name="AutoShape 7"/>
          <p:cNvSpPr/>
          <p:nvPr/>
        </p:nvSpPr>
        <p:spPr>
          <a:xfrm>
            <a:off x="5488910" y="0"/>
            <a:ext cx="0" cy="1417611"/>
          </a:xfrm>
          <a:prstGeom prst="line">
            <a:avLst/>
          </a:prstGeom>
          <a:ln w="38100" cap="flat">
            <a:solidFill>
              <a:srgbClr val="FFFFFF"/>
            </a:solidFill>
            <a:prstDash val="solid"/>
            <a:headEnd type="none" w="sm" len="sm"/>
            <a:tailEnd type="none" w="sm" len="sm"/>
          </a:ln>
        </p:spPr>
      </p:sp>
      <p:sp>
        <p:nvSpPr>
          <p:cNvPr id="8" name="TextBox 8"/>
          <p:cNvSpPr txBox="1"/>
          <p:nvPr/>
        </p:nvSpPr>
        <p:spPr>
          <a:xfrm>
            <a:off x="6496155" y="142136"/>
            <a:ext cx="10340069" cy="930278"/>
          </a:xfrm>
          <a:prstGeom prst="rect">
            <a:avLst/>
          </a:prstGeom>
        </p:spPr>
        <p:txBody>
          <a:bodyPr lIns="0" tIns="0" rIns="0" bIns="0" rtlCol="0" anchor="t">
            <a:spAutoFit/>
          </a:bodyPr>
          <a:lstStyle/>
          <a:p>
            <a:pPr marL="0" lvl="0" indent="0" algn="just">
              <a:lnSpc>
                <a:spcPts val="7749"/>
              </a:lnSpc>
            </a:pPr>
            <a:r>
              <a:rPr lang="en-US" sz="4999">
                <a:solidFill>
                  <a:srgbClr val="FFFFFF"/>
                </a:solidFill>
                <a:latin typeface="Open Sans Bold Bold"/>
              </a:rPr>
              <a:t>QUẢN LÝ HỌC BẠ SỐ TẠI CSGD</a:t>
            </a:r>
          </a:p>
        </p:txBody>
      </p:sp>
      <p:sp>
        <p:nvSpPr>
          <p:cNvPr id="10" name="TextBox 10"/>
          <p:cNvSpPr txBox="1"/>
          <p:nvPr/>
        </p:nvSpPr>
        <p:spPr>
          <a:xfrm>
            <a:off x="4995587" y="5663911"/>
            <a:ext cx="1689540" cy="941070"/>
          </a:xfrm>
          <a:prstGeom prst="rect">
            <a:avLst/>
          </a:prstGeom>
        </p:spPr>
        <p:txBody>
          <a:bodyPr lIns="0" tIns="0" rIns="0" bIns="0" rtlCol="0" anchor="t">
            <a:spAutoFit/>
          </a:bodyPr>
          <a:lstStyle/>
          <a:p>
            <a:pPr algn="ctr">
              <a:lnSpc>
                <a:spcPts val="3779"/>
              </a:lnSpc>
            </a:pPr>
            <a:r>
              <a:rPr lang="en-US" sz="2699">
                <a:solidFill>
                  <a:srgbClr val="FFFFFF"/>
                </a:solidFill>
                <a:latin typeface="Open Sans 1 Bold"/>
              </a:rPr>
              <a:t>02. Tạo học bạ</a:t>
            </a:r>
          </a:p>
        </p:txBody>
      </p:sp>
      <p:sp>
        <p:nvSpPr>
          <p:cNvPr id="11" name="TextBox 11"/>
          <p:cNvSpPr txBox="1"/>
          <p:nvPr/>
        </p:nvSpPr>
        <p:spPr>
          <a:xfrm>
            <a:off x="8267930" y="5663911"/>
            <a:ext cx="1752139" cy="941070"/>
          </a:xfrm>
          <a:prstGeom prst="rect">
            <a:avLst/>
          </a:prstGeom>
        </p:spPr>
        <p:txBody>
          <a:bodyPr lIns="0" tIns="0" rIns="0" bIns="0" rtlCol="0" anchor="t">
            <a:spAutoFit/>
          </a:bodyPr>
          <a:lstStyle/>
          <a:p>
            <a:pPr algn="ctr">
              <a:lnSpc>
                <a:spcPts val="3779"/>
              </a:lnSpc>
            </a:pPr>
            <a:r>
              <a:rPr lang="en-US" sz="2699">
                <a:solidFill>
                  <a:srgbClr val="FFFFFF"/>
                </a:solidFill>
                <a:latin typeface="Open Sans 1 Bold"/>
              </a:rPr>
              <a:t>03. Ký số học bạ</a:t>
            </a:r>
          </a:p>
        </p:txBody>
      </p:sp>
      <p:sp>
        <p:nvSpPr>
          <p:cNvPr id="12" name="TextBox 12"/>
          <p:cNvSpPr txBox="1"/>
          <p:nvPr/>
        </p:nvSpPr>
        <p:spPr>
          <a:xfrm>
            <a:off x="10937357" y="5663911"/>
            <a:ext cx="2984615" cy="941070"/>
          </a:xfrm>
          <a:prstGeom prst="rect">
            <a:avLst/>
          </a:prstGeom>
        </p:spPr>
        <p:txBody>
          <a:bodyPr lIns="0" tIns="0" rIns="0" bIns="0" rtlCol="0" anchor="t">
            <a:spAutoFit/>
          </a:bodyPr>
          <a:lstStyle/>
          <a:p>
            <a:pPr algn="ctr">
              <a:lnSpc>
                <a:spcPts val="3779"/>
              </a:lnSpc>
            </a:pPr>
            <a:r>
              <a:rPr lang="en-US" sz="2699">
                <a:solidFill>
                  <a:srgbClr val="FFFFFF"/>
                </a:solidFill>
                <a:latin typeface="Open Sans 1 Bold"/>
              </a:rPr>
              <a:t>04. Nhà trường </a:t>
            </a:r>
          </a:p>
          <a:p>
            <a:pPr algn="ctr">
              <a:lnSpc>
                <a:spcPts val="3779"/>
              </a:lnSpc>
            </a:pPr>
            <a:r>
              <a:rPr lang="en-US" sz="2699">
                <a:solidFill>
                  <a:srgbClr val="FFFFFF"/>
                </a:solidFill>
                <a:latin typeface="Open Sans 1 Bold"/>
              </a:rPr>
              <a:t>ký phát hành</a:t>
            </a:r>
          </a:p>
        </p:txBody>
      </p:sp>
      <p:sp>
        <p:nvSpPr>
          <p:cNvPr id="13" name="TextBox 13"/>
          <p:cNvSpPr txBox="1"/>
          <p:nvPr/>
        </p:nvSpPr>
        <p:spPr>
          <a:xfrm>
            <a:off x="14704092" y="5663911"/>
            <a:ext cx="1752139" cy="941070"/>
          </a:xfrm>
          <a:prstGeom prst="rect">
            <a:avLst/>
          </a:prstGeom>
        </p:spPr>
        <p:txBody>
          <a:bodyPr lIns="0" tIns="0" rIns="0" bIns="0" rtlCol="0" anchor="t">
            <a:spAutoFit/>
          </a:bodyPr>
          <a:lstStyle/>
          <a:p>
            <a:pPr algn="ctr">
              <a:lnSpc>
                <a:spcPts val="3779"/>
              </a:lnSpc>
            </a:pPr>
            <a:r>
              <a:rPr lang="en-US" sz="2699">
                <a:solidFill>
                  <a:srgbClr val="FFFFFF"/>
                </a:solidFill>
                <a:latin typeface="Open Sans 1 Bold"/>
              </a:rPr>
              <a:t>05. Gửi học bạ số</a:t>
            </a:r>
          </a:p>
        </p:txBody>
      </p:sp>
      <p:grpSp>
        <p:nvGrpSpPr>
          <p:cNvPr id="25" name="Group 25"/>
          <p:cNvGrpSpPr/>
          <p:nvPr/>
        </p:nvGrpSpPr>
        <p:grpSpPr>
          <a:xfrm>
            <a:off x="16287059" y="8247665"/>
            <a:ext cx="2954728" cy="2954728"/>
            <a:chOff x="0" y="0"/>
            <a:chExt cx="812800" cy="812800"/>
          </a:xfrm>
        </p:grpSpPr>
        <p:sp>
          <p:nvSpPr>
            <p:cNvPr id="26" name="Freeform 2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571500" cap="sq">
              <a:solidFill>
                <a:srgbClr val="0345E4">
                  <a:alpha val="19608"/>
                </a:srgbClr>
              </a:solidFill>
              <a:prstDash val="solid"/>
              <a:miter/>
            </a:ln>
          </p:spPr>
        </p:sp>
        <p:sp>
          <p:nvSpPr>
            <p:cNvPr id="27" name="TextBox 27"/>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28" name="Group 28"/>
          <p:cNvGrpSpPr/>
          <p:nvPr/>
        </p:nvGrpSpPr>
        <p:grpSpPr>
          <a:xfrm>
            <a:off x="-3708113" y="9258300"/>
            <a:ext cx="5765006" cy="1028700"/>
            <a:chOff x="0" y="0"/>
            <a:chExt cx="1049690" cy="187305"/>
          </a:xfrm>
        </p:grpSpPr>
        <p:sp>
          <p:nvSpPr>
            <p:cNvPr id="29" name="Freeform 29"/>
            <p:cNvSpPr/>
            <p:nvPr/>
          </p:nvSpPr>
          <p:spPr>
            <a:xfrm>
              <a:off x="0" y="0"/>
              <a:ext cx="1049690" cy="187305"/>
            </a:xfrm>
            <a:custGeom>
              <a:avLst/>
              <a:gdLst/>
              <a:ahLst/>
              <a:cxnLst/>
              <a:rect l="l" t="t" r="r" b="b"/>
              <a:pathLst>
                <a:path w="1049690" h="187305">
                  <a:moveTo>
                    <a:pt x="203200" y="0"/>
                  </a:moveTo>
                  <a:lnTo>
                    <a:pt x="846490" y="0"/>
                  </a:lnTo>
                  <a:lnTo>
                    <a:pt x="1049690" y="187305"/>
                  </a:lnTo>
                  <a:lnTo>
                    <a:pt x="0" y="187305"/>
                  </a:lnTo>
                  <a:lnTo>
                    <a:pt x="203200" y="0"/>
                  </a:lnTo>
                  <a:close/>
                </a:path>
              </a:pathLst>
            </a:custGeom>
            <a:solidFill>
              <a:srgbClr val="0345E4"/>
            </a:solidFill>
          </p:spPr>
        </p:sp>
        <p:sp>
          <p:nvSpPr>
            <p:cNvPr id="30" name="TextBox 30"/>
            <p:cNvSpPr txBox="1"/>
            <p:nvPr/>
          </p:nvSpPr>
          <p:spPr>
            <a:xfrm>
              <a:off x="127000" y="-38100"/>
              <a:ext cx="795690" cy="225405"/>
            </a:xfrm>
            <a:prstGeom prst="rect">
              <a:avLst/>
            </a:prstGeom>
          </p:spPr>
          <p:txBody>
            <a:bodyPr lIns="50800" tIns="50800" rIns="50800" bIns="50800" rtlCol="0" anchor="ctr"/>
            <a:lstStyle/>
            <a:p>
              <a:pPr algn="ctr">
                <a:lnSpc>
                  <a:spcPts val="2100"/>
                </a:lnSpc>
              </a:pPr>
              <a:endParaRPr/>
            </a:p>
          </p:txBody>
        </p:sp>
      </p:grpSp>
      <p:grpSp>
        <p:nvGrpSpPr>
          <p:cNvPr id="37" name="Group 7"/>
          <p:cNvGrpSpPr/>
          <p:nvPr/>
        </p:nvGrpSpPr>
        <p:grpSpPr>
          <a:xfrm>
            <a:off x="2017777" y="1667483"/>
            <a:ext cx="14015820" cy="1503523"/>
            <a:chOff x="2968" y="-40337"/>
            <a:chExt cx="13599450" cy="2004696"/>
          </a:xfrm>
        </p:grpSpPr>
        <p:grpSp>
          <p:nvGrpSpPr>
            <p:cNvPr id="38" name="Group 8"/>
            <p:cNvGrpSpPr/>
            <p:nvPr/>
          </p:nvGrpSpPr>
          <p:grpSpPr>
            <a:xfrm>
              <a:off x="2968" y="1"/>
              <a:ext cx="1021222" cy="1242504"/>
              <a:chOff x="14167" y="6"/>
              <a:chExt cx="4875127" cy="5931489"/>
            </a:xfrm>
          </p:grpSpPr>
          <p:sp>
            <p:nvSpPr>
              <p:cNvPr id="42" name="Freeform 9"/>
              <p:cNvSpPr/>
              <p:nvPr/>
            </p:nvSpPr>
            <p:spPr>
              <a:xfrm>
                <a:off x="14167" y="6"/>
                <a:ext cx="4875127" cy="5931489"/>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CAF03"/>
              </a:solidFill>
            </p:spPr>
          </p:sp>
        </p:grpSp>
        <p:sp>
          <p:nvSpPr>
            <p:cNvPr id="39" name="TextBox 10"/>
            <p:cNvSpPr txBox="1"/>
            <p:nvPr/>
          </p:nvSpPr>
          <p:spPr>
            <a:xfrm>
              <a:off x="1347599" y="-40337"/>
              <a:ext cx="9542878" cy="718145"/>
            </a:xfrm>
            <a:prstGeom prst="rect">
              <a:avLst/>
            </a:prstGeom>
          </p:spPr>
          <p:txBody>
            <a:bodyPr lIns="0" tIns="0" rIns="0" bIns="0" rtlCol="0" anchor="t">
              <a:spAutoFit/>
            </a:bodyPr>
            <a:lstStyle/>
            <a:p>
              <a:pPr marL="0" marR="0" lvl="0" indent="0" algn="l" defTabSz="914400" rtl="0" eaLnBrk="1" fontAlgn="auto" latinLnBrk="0" hangingPunct="1">
                <a:lnSpc>
                  <a:spcPts val="4200"/>
                </a:lnSpc>
                <a:spcBef>
                  <a:spcPts val="0"/>
                </a:spcBef>
                <a:spcAft>
                  <a:spcPts val="0"/>
                </a:spcAft>
                <a:buClrTx/>
                <a:buSzTx/>
                <a:buFontTx/>
                <a:buNone/>
                <a:tabLst/>
                <a:defRPr/>
              </a:pPr>
              <a:r>
                <a:rPr lang="en-US" sz="3000" b="1" spc="300" noProof="0">
                  <a:solidFill>
                    <a:srgbClr val="202020"/>
                  </a:solidFill>
                  <a:latin typeface="Roboto Bold"/>
                </a:rPr>
                <a:t>ĐĂNG KÝ / DUYỆT CHỨNG THƯ SỐ</a:t>
              </a:r>
              <a:endParaRPr kumimoji="0" lang="en-US" sz="3000" b="1" i="0" u="none" strike="noStrike" kern="1200" cap="none" spc="300" normalizeH="0" baseline="0" noProof="0">
                <a:ln>
                  <a:noFill/>
                </a:ln>
                <a:solidFill>
                  <a:srgbClr val="202020"/>
                </a:solidFill>
                <a:effectLst/>
                <a:uLnTx/>
                <a:uFillTx/>
                <a:latin typeface="Roboto Bold"/>
                <a:ea typeface="+mn-ea"/>
                <a:cs typeface="+mn-cs"/>
              </a:endParaRPr>
            </a:p>
          </p:txBody>
        </p:sp>
        <p:sp>
          <p:nvSpPr>
            <p:cNvPr id="40" name="TextBox 11"/>
            <p:cNvSpPr txBox="1"/>
            <p:nvPr/>
          </p:nvSpPr>
          <p:spPr>
            <a:xfrm>
              <a:off x="1377577" y="733253"/>
              <a:ext cx="12224841" cy="1231106"/>
            </a:xfrm>
            <a:prstGeom prst="rect">
              <a:avLst/>
            </a:prstGeom>
          </p:spPr>
          <p:txBody>
            <a:bodyPr wrap="square" lIns="0" tIns="0" rIns="0" bIns="0" rtlCol="0" anchor="t">
              <a:spAutoFit/>
            </a:bodyPr>
            <a:lstStyle/>
            <a:p>
              <a:pPr marL="0" marR="0" lvl="0" indent="0" algn="l" defTabSz="914400" rtl="0" eaLnBrk="1" fontAlgn="auto" latinLnBrk="0" hangingPunct="1">
                <a:lnSpc>
                  <a:spcPts val="3640"/>
                </a:lnSpc>
                <a:spcBef>
                  <a:spcPts val="0"/>
                </a:spcBef>
                <a:spcAft>
                  <a:spcPts val="0"/>
                </a:spcAft>
                <a:buClrTx/>
                <a:buSzTx/>
                <a:buFontTx/>
                <a:buNone/>
                <a:tabLst/>
                <a:defRPr/>
              </a:pPr>
              <a:r>
                <a:rPr lang="en-US" sz="2600" noProof="0">
                  <a:solidFill>
                    <a:srgbClr val="202020"/>
                  </a:solidFill>
                  <a:latin typeface="Roboto"/>
                </a:rPr>
                <a:t>Tạo chữ ký/ đăng ký và duyệt chữ ký số giáo viên, </a:t>
              </a:r>
              <a:r>
                <a:rPr lang="en-US" sz="2600">
                  <a:solidFill>
                    <a:srgbClr val="202020"/>
                  </a:solidFill>
                  <a:latin typeface="Roboto"/>
                </a:rPr>
                <a:t>đăng ký </a:t>
              </a:r>
              <a:r>
                <a:rPr lang="en-US" sz="2600" noProof="0">
                  <a:solidFill>
                    <a:srgbClr val="202020"/>
                  </a:solidFill>
                  <a:latin typeface="Roboto"/>
                </a:rPr>
                <a:t>chứng thư số nhà trường</a:t>
              </a:r>
              <a:endParaRPr kumimoji="0" lang="en-US" sz="2600" b="0" i="0" u="none" strike="noStrike" kern="1200" cap="none" spc="0" normalizeH="0" baseline="0" noProof="0" dirty="0">
                <a:ln>
                  <a:noFill/>
                </a:ln>
                <a:solidFill>
                  <a:srgbClr val="202020"/>
                </a:solidFill>
                <a:effectLst/>
                <a:uLnTx/>
                <a:uFillTx/>
                <a:latin typeface="Roboto"/>
                <a:ea typeface="+mn-ea"/>
                <a:cs typeface="+mn-cs"/>
              </a:endParaRPr>
            </a:p>
          </p:txBody>
        </p:sp>
        <p:sp>
          <p:nvSpPr>
            <p:cNvPr id="41" name="TextBox 12"/>
            <p:cNvSpPr txBox="1"/>
            <p:nvPr/>
          </p:nvSpPr>
          <p:spPr>
            <a:xfrm>
              <a:off x="328687" y="156416"/>
              <a:ext cx="413478" cy="934085"/>
            </a:xfrm>
            <a:prstGeom prst="rect">
              <a:avLst/>
            </a:prstGeom>
          </p:spPr>
          <p:txBody>
            <a:bodyPr lIns="0" tIns="0" rIns="0" bIns="0" rtlCol="0" anchor="t">
              <a:spAutoFit/>
            </a:bodyPr>
            <a:lstStyle/>
            <a:p>
              <a:pPr marL="0" marR="0" lvl="0" indent="0" algn="l" defTabSz="914400" rtl="0" eaLnBrk="1" fontAlgn="auto" latinLnBrk="0" hangingPunct="1">
                <a:lnSpc>
                  <a:spcPts val="5880"/>
                </a:lnSpc>
                <a:spcBef>
                  <a:spcPts val="0"/>
                </a:spcBef>
                <a:spcAft>
                  <a:spcPts val="0"/>
                </a:spcAft>
                <a:buClrTx/>
                <a:buSzTx/>
                <a:buFontTx/>
                <a:buNone/>
                <a:tabLst/>
                <a:defRPr/>
              </a:pPr>
              <a:r>
                <a:rPr kumimoji="0" lang="en-US" sz="4200" b="0" i="0" u="none" strike="noStrike" kern="1200" cap="none" spc="0" normalizeH="0" baseline="0" noProof="0">
                  <a:ln>
                    <a:noFill/>
                  </a:ln>
                  <a:solidFill>
                    <a:srgbClr val="202020"/>
                  </a:solidFill>
                  <a:effectLst/>
                  <a:uLnTx/>
                  <a:uFillTx/>
                  <a:latin typeface="Roboto Bold"/>
                  <a:ea typeface="+mn-ea"/>
                  <a:cs typeface="+mn-cs"/>
                </a:rPr>
                <a:t>1</a:t>
              </a:r>
            </a:p>
          </p:txBody>
        </p:sp>
      </p:grpSp>
      <p:grpSp>
        <p:nvGrpSpPr>
          <p:cNvPr id="43" name="Group 7"/>
          <p:cNvGrpSpPr/>
          <p:nvPr/>
        </p:nvGrpSpPr>
        <p:grpSpPr>
          <a:xfrm>
            <a:off x="2017777" y="2731383"/>
            <a:ext cx="10469401" cy="1082422"/>
            <a:chOff x="0" y="-76200"/>
            <a:chExt cx="13959203" cy="1443229"/>
          </a:xfrm>
        </p:grpSpPr>
        <p:grpSp>
          <p:nvGrpSpPr>
            <p:cNvPr id="44" name="Group 8"/>
            <p:cNvGrpSpPr/>
            <p:nvPr/>
          </p:nvGrpSpPr>
          <p:grpSpPr>
            <a:xfrm>
              <a:off x="0" y="0"/>
              <a:ext cx="1330172" cy="1330172"/>
              <a:chOff x="0" y="0"/>
              <a:chExt cx="6350000" cy="6350000"/>
            </a:xfrm>
          </p:grpSpPr>
          <p:sp>
            <p:nvSpPr>
              <p:cNvPr id="48" name="Freeform 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CAF03"/>
              </a:solidFill>
            </p:spPr>
          </p:sp>
        </p:grpSp>
        <p:sp>
          <p:nvSpPr>
            <p:cNvPr id="45" name="TextBox 10"/>
            <p:cNvSpPr txBox="1"/>
            <p:nvPr/>
          </p:nvSpPr>
          <p:spPr>
            <a:xfrm>
              <a:off x="1734362" y="-76200"/>
              <a:ext cx="9542878" cy="718145"/>
            </a:xfrm>
            <a:prstGeom prst="rect">
              <a:avLst/>
            </a:prstGeom>
          </p:spPr>
          <p:txBody>
            <a:bodyPr lIns="0" tIns="0" rIns="0" bIns="0" rtlCol="0" anchor="t">
              <a:spAutoFit/>
            </a:bodyPr>
            <a:lstStyle/>
            <a:p>
              <a:pPr marL="0" marR="0" lvl="0" indent="0" algn="l" defTabSz="914400" rtl="0" eaLnBrk="1" fontAlgn="auto" latinLnBrk="0" hangingPunct="1">
                <a:lnSpc>
                  <a:spcPts val="4200"/>
                </a:lnSpc>
                <a:spcBef>
                  <a:spcPts val="0"/>
                </a:spcBef>
                <a:spcAft>
                  <a:spcPts val="0"/>
                </a:spcAft>
                <a:buClrTx/>
                <a:buSzTx/>
                <a:buFontTx/>
                <a:buNone/>
                <a:tabLst/>
                <a:defRPr/>
              </a:pPr>
              <a:r>
                <a:rPr kumimoji="0" lang="en-US" sz="3000" b="1" i="0" u="none" strike="noStrike" kern="1200" cap="none" spc="300" normalizeH="0" baseline="0" noProof="0">
                  <a:ln>
                    <a:noFill/>
                  </a:ln>
                  <a:solidFill>
                    <a:srgbClr val="202020"/>
                  </a:solidFill>
                  <a:effectLst/>
                  <a:uLnTx/>
                  <a:uFillTx/>
                  <a:latin typeface="Roboto Bold"/>
                  <a:ea typeface="+mn-ea"/>
                  <a:cs typeface="+mn-cs"/>
                </a:rPr>
                <a:t>TẠO HỌC BẠ </a:t>
              </a:r>
              <a:r>
                <a:rPr lang="en-US" sz="3000" b="1" spc="300">
                  <a:solidFill>
                    <a:srgbClr val="202020"/>
                  </a:solidFill>
                  <a:latin typeface="Roboto Bold"/>
                </a:rPr>
                <a:t>SỐ</a:t>
              </a:r>
              <a:endParaRPr kumimoji="0" lang="en-US" sz="3000" b="1" i="0" u="none" strike="noStrike" kern="1200" cap="none" spc="300" normalizeH="0" baseline="0" noProof="0">
                <a:ln>
                  <a:noFill/>
                </a:ln>
                <a:solidFill>
                  <a:srgbClr val="202020"/>
                </a:solidFill>
                <a:effectLst/>
                <a:uLnTx/>
                <a:uFillTx/>
                <a:latin typeface="Roboto Bold"/>
                <a:ea typeface="+mn-ea"/>
                <a:cs typeface="+mn-cs"/>
              </a:endParaRPr>
            </a:p>
          </p:txBody>
        </p:sp>
        <p:sp>
          <p:nvSpPr>
            <p:cNvPr id="46" name="TextBox 11"/>
            <p:cNvSpPr txBox="1"/>
            <p:nvPr/>
          </p:nvSpPr>
          <p:spPr>
            <a:xfrm>
              <a:off x="1734361" y="751476"/>
              <a:ext cx="12224842" cy="615553"/>
            </a:xfrm>
            <a:prstGeom prst="rect">
              <a:avLst/>
            </a:prstGeom>
          </p:spPr>
          <p:txBody>
            <a:bodyPr wrap="square" lIns="0" tIns="0" rIns="0" bIns="0" rtlCol="0" anchor="t">
              <a:spAutoFit/>
            </a:bodyPr>
            <a:lstStyle/>
            <a:p>
              <a:pPr marL="0" marR="0" lvl="0" indent="0" algn="l" defTabSz="914400" rtl="0" eaLnBrk="1" fontAlgn="auto" latinLnBrk="0" hangingPunct="1">
                <a:lnSpc>
                  <a:spcPts val="3640"/>
                </a:lnSpc>
                <a:spcBef>
                  <a:spcPts val="0"/>
                </a:spcBef>
                <a:spcAft>
                  <a:spcPts val="0"/>
                </a:spcAft>
                <a:buClrTx/>
                <a:buSzTx/>
                <a:buFontTx/>
                <a:buNone/>
                <a:tabLst/>
                <a:defRPr/>
              </a:pPr>
              <a:r>
                <a:rPr kumimoji="0" lang="en-US" sz="2600" b="0" i="0" u="none" strike="noStrike" kern="1200" cap="none" spc="0" normalizeH="0" baseline="0" noProof="0" dirty="0" err="1">
                  <a:ln>
                    <a:noFill/>
                  </a:ln>
                  <a:solidFill>
                    <a:srgbClr val="202020"/>
                  </a:solidFill>
                  <a:effectLst/>
                  <a:uLnTx/>
                  <a:uFillTx/>
                  <a:latin typeface="Roboto"/>
                  <a:ea typeface="+mn-ea"/>
                  <a:cs typeface="+mn-cs"/>
                </a:rPr>
                <a:t>Khởi</a:t>
              </a:r>
              <a:r>
                <a:rPr kumimoji="0" lang="en-US" sz="2600" b="0" i="0" u="none" strike="noStrike" kern="1200" cap="none" spc="0" normalizeH="0" baseline="0" noProof="0" dirty="0">
                  <a:ln>
                    <a:noFill/>
                  </a:ln>
                  <a:solidFill>
                    <a:srgbClr val="202020"/>
                  </a:solidFill>
                  <a:effectLst/>
                  <a:uLnTx/>
                  <a:uFillTx/>
                  <a:latin typeface="Roboto"/>
                  <a:ea typeface="+mn-ea"/>
                  <a:cs typeface="+mn-cs"/>
                </a:rPr>
                <a:t> </a:t>
              </a:r>
              <a:r>
                <a:rPr kumimoji="0" lang="en-US" sz="2600" b="0" i="0" u="none" strike="noStrike" kern="1200" cap="none" spc="0" normalizeH="0" baseline="0" noProof="0" dirty="0" err="1">
                  <a:ln>
                    <a:noFill/>
                  </a:ln>
                  <a:solidFill>
                    <a:srgbClr val="202020"/>
                  </a:solidFill>
                  <a:effectLst/>
                  <a:uLnTx/>
                  <a:uFillTx/>
                  <a:latin typeface="Roboto"/>
                  <a:ea typeface="+mn-ea"/>
                  <a:cs typeface="+mn-cs"/>
                </a:rPr>
                <a:t>tạo</a:t>
              </a:r>
              <a:r>
                <a:rPr kumimoji="0" lang="en-US" sz="2600" b="0" i="0" u="none" strike="noStrike" kern="1200" cap="none" spc="0" normalizeH="0" baseline="0" noProof="0" dirty="0">
                  <a:ln>
                    <a:noFill/>
                  </a:ln>
                  <a:solidFill>
                    <a:srgbClr val="202020"/>
                  </a:solidFill>
                  <a:effectLst/>
                  <a:uLnTx/>
                  <a:uFillTx/>
                  <a:latin typeface="Roboto"/>
                  <a:ea typeface="+mn-ea"/>
                  <a:cs typeface="+mn-cs"/>
                </a:rPr>
                <a:t> </a:t>
              </a:r>
              <a:r>
                <a:rPr kumimoji="0" lang="en-US" sz="2600" b="0" i="0" u="none" strike="noStrike" kern="1200" cap="none" spc="0" normalizeH="0" baseline="0" noProof="0" err="1">
                  <a:ln>
                    <a:noFill/>
                  </a:ln>
                  <a:solidFill>
                    <a:srgbClr val="202020"/>
                  </a:solidFill>
                  <a:effectLst/>
                  <a:uLnTx/>
                  <a:uFillTx/>
                  <a:latin typeface="Roboto"/>
                  <a:ea typeface="+mn-ea"/>
                  <a:cs typeface="+mn-cs"/>
                </a:rPr>
                <a:t>học</a:t>
              </a:r>
              <a:r>
                <a:rPr kumimoji="0" lang="en-US" sz="2600" b="0" i="0" u="none" strike="noStrike" kern="1200" cap="none" spc="0" normalizeH="0" baseline="0" noProof="0">
                  <a:ln>
                    <a:noFill/>
                  </a:ln>
                  <a:solidFill>
                    <a:srgbClr val="202020"/>
                  </a:solidFill>
                  <a:effectLst/>
                  <a:uLnTx/>
                  <a:uFillTx/>
                  <a:latin typeface="Roboto"/>
                  <a:ea typeface="+mn-ea"/>
                  <a:cs typeface="+mn-cs"/>
                </a:rPr>
                <a:t> </a:t>
              </a:r>
              <a:r>
                <a:rPr lang="en-US" sz="2600">
                  <a:solidFill>
                    <a:srgbClr val="202020"/>
                  </a:solidFill>
                  <a:latin typeface="Roboto"/>
                </a:rPr>
                <a:t>bạ số học sinh</a:t>
              </a:r>
              <a:endParaRPr kumimoji="0" lang="en-US" sz="2600" b="0" i="0" u="none" strike="noStrike" kern="1200" cap="none" spc="0" normalizeH="0" baseline="0" noProof="0" dirty="0">
                <a:ln>
                  <a:noFill/>
                </a:ln>
                <a:solidFill>
                  <a:srgbClr val="202020"/>
                </a:solidFill>
                <a:effectLst/>
                <a:uLnTx/>
                <a:uFillTx/>
                <a:latin typeface="Roboto"/>
                <a:ea typeface="+mn-ea"/>
                <a:cs typeface="+mn-cs"/>
              </a:endParaRPr>
            </a:p>
          </p:txBody>
        </p:sp>
        <p:sp>
          <p:nvSpPr>
            <p:cNvPr id="47" name="TextBox 12"/>
            <p:cNvSpPr txBox="1"/>
            <p:nvPr/>
          </p:nvSpPr>
          <p:spPr>
            <a:xfrm>
              <a:off x="445647" y="182304"/>
              <a:ext cx="413478" cy="934085"/>
            </a:xfrm>
            <a:prstGeom prst="rect">
              <a:avLst/>
            </a:prstGeom>
          </p:spPr>
          <p:txBody>
            <a:bodyPr lIns="0" tIns="0" rIns="0" bIns="0" rtlCol="0" anchor="t">
              <a:spAutoFit/>
            </a:bodyPr>
            <a:lstStyle/>
            <a:p>
              <a:pPr marL="0" marR="0" lvl="0" indent="0" algn="l" defTabSz="914400" rtl="0" eaLnBrk="1" fontAlgn="auto" latinLnBrk="0" hangingPunct="1">
                <a:lnSpc>
                  <a:spcPts val="5880"/>
                </a:lnSpc>
                <a:spcBef>
                  <a:spcPts val="0"/>
                </a:spcBef>
                <a:spcAft>
                  <a:spcPts val="0"/>
                </a:spcAft>
                <a:buClrTx/>
                <a:buSzTx/>
                <a:buFontTx/>
                <a:buNone/>
                <a:tabLst/>
                <a:defRPr/>
              </a:pPr>
              <a:r>
                <a:rPr kumimoji="0" lang="en-US" sz="4200" b="0" i="0" u="none" strike="noStrike" kern="1200" cap="none" spc="0" normalizeH="0" baseline="0" noProof="0">
                  <a:ln>
                    <a:noFill/>
                  </a:ln>
                  <a:solidFill>
                    <a:srgbClr val="202020"/>
                  </a:solidFill>
                  <a:effectLst/>
                  <a:uLnTx/>
                  <a:uFillTx/>
                  <a:latin typeface="Roboto Bold"/>
                  <a:ea typeface="+mn-ea"/>
                  <a:cs typeface="+mn-cs"/>
                </a:rPr>
                <a:t>2</a:t>
              </a:r>
            </a:p>
          </p:txBody>
        </p:sp>
      </p:grpSp>
      <p:grpSp>
        <p:nvGrpSpPr>
          <p:cNvPr id="49" name="Group 13"/>
          <p:cNvGrpSpPr/>
          <p:nvPr/>
        </p:nvGrpSpPr>
        <p:grpSpPr>
          <a:xfrm>
            <a:off x="2020002" y="3908998"/>
            <a:ext cx="10467176" cy="1054779"/>
            <a:chOff x="2968" y="-1264113"/>
            <a:chExt cx="13956235" cy="1406372"/>
          </a:xfrm>
        </p:grpSpPr>
        <p:grpSp>
          <p:nvGrpSpPr>
            <p:cNvPr id="50" name="Group 14"/>
            <p:cNvGrpSpPr/>
            <p:nvPr/>
          </p:nvGrpSpPr>
          <p:grpSpPr>
            <a:xfrm>
              <a:off x="2968" y="-1187913"/>
              <a:ext cx="1324236" cy="1330172"/>
              <a:chOff x="14169" y="-5670883"/>
              <a:chExt cx="6321663" cy="6350000"/>
            </a:xfrm>
          </p:grpSpPr>
          <p:sp>
            <p:nvSpPr>
              <p:cNvPr id="54" name="Freeform 15"/>
              <p:cNvSpPr/>
              <p:nvPr/>
            </p:nvSpPr>
            <p:spPr>
              <a:xfrm>
                <a:off x="14169" y="-5670883"/>
                <a:ext cx="6321663"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CAF03"/>
              </a:solidFill>
            </p:spPr>
          </p:sp>
        </p:grpSp>
        <p:sp>
          <p:nvSpPr>
            <p:cNvPr id="51" name="TextBox 16"/>
            <p:cNvSpPr txBox="1"/>
            <p:nvPr/>
          </p:nvSpPr>
          <p:spPr>
            <a:xfrm>
              <a:off x="1734361" y="-1264113"/>
              <a:ext cx="9542878" cy="718145"/>
            </a:xfrm>
            <a:prstGeom prst="rect">
              <a:avLst/>
            </a:prstGeom>
          </p:spPr>
          <p:txBody>
            <a:bodyPr lIns="0" tIns="0" rIns="0" bIns="0" rtlCol="0" anchor="t">
              <a:spAutoFit/>
            </a:bodyPr>
            <a:lstStyle/>
            <a:p>
              <a:pPr marL="0" marR="0" lvl="0" indent="0" algn="l" defTabSz="914400" rtl="0" eaLnBrk="1" fontAlgn="auto" latinLnBrk="0" hangingPunct="1">
                <a:lnSpc>
                  <a:spcPts val="4200"/>
                </a:lnSpc>
                <a:spcBef>
                  <a:spcPts val="0"/>
                </a:spcBef>
                <a:spcAft>
                  <a:spcPts val="0"/>
                </a:spcAft>
                <a:buClrTx/>
                <a:buSzTx/>
                <a:buFontTx/>
                <a:buNone/>
                <a:tabLst/>
                <a:defRPr/>
              </a:pPr>
              <a:r>
                <a:rPr kumimoji="0" lang="en-US" sz="3000" b="1" i="0" u="none" strike="noStrike" kern="1200" cap="none" spc="300" normalizeH="0" baseline="0" noProof="0">
                  <a:ln>
                    <a:noFill/>
                  </a:ln>
                  <a:solidFill>
                    <a:srgbClr val="202020"/>
                  </a:solidFill>
                  <a:effectLst/>
                  <a:uLnTx/>
                  <a:uFillTx/>
                  <a:latin typeface="Roboto Bold"/>
                  <a:ea typeface="+mn-ea"/>
                  <a:cs typeface="+mn-cs"/>
                </a:rPr>
                <a:t>KÝ HỌC BẠ </a:t>
              </a:r>
            </a:p>
          </p:txBody>
        </p:sp>
        <p:sp>
          <p:nvSpPr>
            <p:cNvPr id="52" name="TextBox 17"/>
            <p:cNvSpPr txBox="1"/>
            <p:nvPr/>
          </p:nvSpPr>
          <p:spPr>
            <a:xfrm>
              <a:off x="1734360" y="-436437"/>
              <a:ext cx="12224843" cy="572807"/>
            </a:xfrm>
            <a:prstGeom prst="rect">
              <a:avLst/>
            </a:prstGeom>
          </p:spPr>
          <p:txBody>
            <a:bodyPr wrap="square" lIns="0" tIns="0" rIns="0" bIns="0" rtlCol="0" anchor="t">
              <a:spAutoFit/>
            </a:bodyPr>
            <a:lstStyle/>
            <a:p>
              <a:pPr marL="0" marR="0" lvl="0" indent="0" algn="l" defTabSz="914400" rtl="0" eaLnBrk="1" fontAlgn="auto" latinLnBrk="0" hangingPunct="1">
                <a:lnSpc>
                  <a:spcPts val="3640"/>
                </a:lnSpc>
                <a:spcBef>
                  <a:spcPts val="0"/>
                </a:spcBef>
                <a:spcAft>
                  <a:spcPts val="0"/>
                </a:spcAft>
                <a:buClrTx/>
                <a:buSzTx/>
                <a:buFontTx/>
                <a:buNone/>
                <a:tabLst/>
                <a:defRPr/>
              </a:pPr>
              <a:r>
                <a:rPr lang="en-US" sz="2600" dirty="0">
                  <a:solidFill>
                    <a:srgbClr val="202020"/>
                  </a:solidFill>
                  <a:latin typeface="Roboto"/>
                </a:rPr>
                <a:t>GVCN ký -&gt; CBQL ký (thực hiện ký bằng chữ ký số cá nhân)</a:t>
              </a:r>
              <a:endParaRPr kumimoji="0" lang="en-US" sz="2600" b="0" i="0" u="none" strike="noStrike" kern="1200" cap="none" spc="0" normalizeH="0" baseline="0" noProof="0" dirty="0">
                <a:ln>
                  <a:noFill/>
                </a:ln>
                <a:solidFill>
                  <a:srgbClr val="202020"/>
                </a:solidFill>
                <a:effectLst/>
                <a:uLnTx/>
                <a:uFillTx/>
                <a:latin typeface="Roboto"/>
                <a:ea typeface="+mn-ea"/>
                <a:cs typeface="+mn-cs"/>
              </a:endParaRPr>
            </a:p>
          </p:txBody>
        </p:sp>
        <p:sp>
          <p:nvSpPr>
            <p:cNvPr id="53" name="TextBox 18"/>
            <p:cNvSpPr txBox="1"/>
            <p:nvPr/>
          </p:nvSpPr>
          <p:spPr>
            <a:xfrm>
              <a:off x="445647" y="-1005609"/>
              <a:ext cx="413477" cy="936153"/>
            </a:xfrm>
            <a:prstGeom prst="rect">
              <a:avLst/>
            </a:prstGeom>
          </p:spPr>
          <p:txBody>
            <a:bodyPr lIns="0" tIns="0" rIns="0" bIns="0" rtlCol="0" anchor="t">
              <a:spAutoFit/>
            </a:bodyPr>
            <a:lstStyle/>
            <a:p>
              <a:pPr marL="0" marR="0" lvl="0" indent="0" algn="l" defTabSz="914400" rtl="0" eaLnBrk="1" fontAlgn="auto" latinLnBrk="0" hangingPunct="1">
                <a:lnSpc>
                  <a:spcPts val="5880"/>
                </a:lnSpc>
                <a:spcBef>
                  <a:spcPts val="0"/>
                </a:spcBef>
                <a:spcAft>
                  <a:spcPts val="0"/>
                </a:spcAft>
                <a:buClrTx/>
                <a:buSzTx/>
                <a:buFontTx/>
                <a:buNone/>
                <a:tabLst/>
                <a:defRPr/>
              </a:pPr>
              <a:r>
                <a:rPr kumimoji="0" lang="en-US" sz="4200" b="0" i="0" u="none" strike="noStrike" kern="1200" cap="none" spc="0" normalizeH="0" baseline="0" noProof="0">
                  <a:ln>
                    <a:noFill/>
                  </a:ln>
                  <a:solidFill>
                    <a:srgbClr val="202020"/>
                  </a:solidFill>
                  <a:effectLst/>
                  <a:uLnTx/>
                  <a:uFillTx/>
                  <a:latin typeface="Roboto Bold"/>
                  <a:ea typeface="+mn-ea"/>
                  <a:cs typeface="+mn-cs"/>
                </a:rPr>
                <a:t>3</a:t>
              </a:r>
              <a:endParaRPr kumimoji="0" lang="en-US" sz="4200" b="0" i="0" u="none" strike="noStrike" kern="1200" cap="none" spc="0" normalizeH="0" baseline="0" noProof="0" dirty="0">
                <a:ln>
                  <a:noFill/>
                </a:ln>
                <a:solidFill>
                  <a:srgbClr val="202020"/>
                </a:solidFill>
                <a:effectLst/>
                <a:uLnTx/>
                <a:uFillTx/>
                <a:latin typeface="Roboto Bold"/>
                <a:ea typeface="+mn-ea"/>
                <a:cs typeface="+mn-cs"/>
              </a:endParaRPr>
            </a:p>
          </p:txBody>
        </p:sp>
      </p:grpSp>
      <p:grpSp>
        <p:nvGrpSpPr>
          <p:cNvPr id="55" name="Group 19"/>
          <p:cNvGrpSpPr/>
          <p:nvPr/>
        </p:nvGrpSpPr>
        <p:grpSpPr>
          <a:xfrm>
            <a:off x="2054015" y="5069713"/>
            <a:ext cx="10469402" cy="1054779"/>
            <a:chOff x="0" y="-76200"/>
            <a:chExt cx="13959203" cy="1406372"/>
          </a:xfrm>
        </p:grpSpPr>
        <p:grpSp>
          <p:nvGrpSpPr>
            <p:cNvPr id="56" name="Group 20"/>
            <p:cNvGrpSpPr/>
            <p:nvPr/>
          </p:nvGrpSpPr>
          <p:grpSpPr>
            <a:xfrm>
              <a:off x="0" y="0"/>
              <a:ext cx="1330172" cy="1330172"/>
              <a:chOff x="0" y="0"/>
              <a:chExt cx="6350000" cy="6350000"/>
            </a:xfrm>
          </p:grpSpPr>
          <p:sp>
            <p:nvSpPr>
              <p:cNvPr id="60" name="Freeform 21"/>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CAF03"/>
              </a:solidFill>
            </p:spPr>
          </p:sp>
        </p:grpSp>
        <p:sp>
          <p:nvSpPr>
            <p:cNvPr id="57" name="TextBox 22"/>
            <p:cNvSpPr txBox="1"/>
            <p:nvPr/>
          </p:nvSpPr>
          <p:spPr>
            <a:xfrm>
              <a:off x="1734361" y="-76200"/>
              <a:ext cx="9542878" cy="718145"/>
            </a:xfrm>
            <a:prstGeom prst="rect">
              <a:avLst/>
            </a:prstGeom>
          </p:spPr>
          <p:txBody>
            <a:bodyPr lIns="0" tIns="0" rIns="0" bIns="0" rtlCol="0" anchor="t">
              <a:spAutoFit/>
            </a:bodyPr>
            <a:lstStyle/>
            <a:p>
              <a:pPr marL="0" marR="0" lvl="0" indent="0" algn="l" defTabSz="914400" rtl="0" eaLnBrk="1" fontAlgn="auto" latinLnBrk="0" hangingPunct="1">
                <a:lnSpc>
                  <a:spcPts val="4200"/>
                </a:lnSpc>
                <a:spcBef>
                  <a:spcPts val="0"/>
                </a:spcBef>
                <a:spcAft>
                  <a:spcPts val="0"/>
                </a:spcAft>
                <a:buClrTx/>
                <a:buSzTx/>
                <a:buFontTx/>
                <a:buNone/>
                <a:tabLst/>
                <a:defRPr/>
              </a:pPr>
              <a:r>
                <a:rPr lang="en-US" sz="3000" b="1" spc="300">
                  <a:solidFill>
                    <a:srgbClr val="202020"/>
                  </a:solidFill>
                  <a:latin typeface="Roboto Bold"/>
                </a:rPr>
                <a:t>KÝ </a:t>
              </a:r>
              <a:r>
                <a:rPr kumimoji="0" lang="en-US" sz="3000" b="1" i="0" u="none" strike="noStrike" kern="1200" cap="none" spc="300" normalizeH="0" baseline="0" noProof="0">
                  <a:ln>
                    <a:noFill/>
                  </a:ln>
                  <a:solidFill>
                    <a:srgbClr val="202020"/>
                  </a:solidFill>
                  <a:effectLst/>
                  <a:uLnTx/>
                  <a:uFillTx/>
                  <a:latin typeface="Roboto Bold"/>
                  <a:ea typeface="+mn-ea"/>
                  <a:cs typeface="+mn-cs"/>
                </a:rPr>
                <a:t>PHÁT HÀNH</a:t>
              </a:r>
              <a:endParaRPr kumimoji="0" lang="en-US" sz="3000" b="1" i="0" u="none" strike="noStrike" kern="1200" cap="none" spc="300" normalizeH="0" baseline="0" noProof="0" dirty="0">
                <a:ln>
                  <a:noFill/>
                </a:ln>
                <a:solidFill>
                  <a:srgbClr val="202020"/>
                </a:solidFill>
                <a:effectLst/>
                <a:uLnTx/>
                <a:uFillTx/>
                <a:latin typeface="Roboto Bold"/>
                <a:ea typeface="+mn-ea"/>
                <a:cs typeface="+mn-cs"/>
              </a:endParaRPr>
            </a:p>
          </p:txBody>
        </p:sp>
        <p:sp>
          <p:nvSpPr>
            <p:cNvPr id="58" name="TextBox 23"/>
            <p:cNvSpPr txBox="1"/>
            <p:nvPr/>
          </p:nvSpPr>
          <p:spPr>
            <a:xfrm>
              <a:off x="1734359" y="751476"/>
              <a:ext cx="12224844" cy="572807"/>
            </a:xfrm>
            <a:prstGeom prst="rect">
              <a:avLst/>
            </a:prstGeom>
          </p:spPr>
          <p:txBody>
            <a:bodyPr wrap="square" lIns="0" tIns="0" rIns="0" bIns="0" rtlCol="0" anchor="t">
              <a:spAutoFit/>
            </a:bodyPr>
            <a:lstStyle/>
            <a:p>
              <a:pPr marL="0" marR="0" lvl="0" indent="0" algn="l" defTabSz="914400" rtl="0" eaLnBrk="1" fontAlgn="auto" latinLnBrk="0" hangingPunct="1">
                <a:lnSpc>
                  <a:spcPts val="3640"/>
                </a:lnSpc>
                <a:spcBef>
                  <a:spcPts val="0"/>
                </a:spcBef>
                <a:spcAft>
                  <a:spcPts val="0"/>
                </a:spcAft>
                <a:buClrTx/>
                <a:buSzTx/>
                <a:buFontTx/>
                <a:buNone/>
                <a:tabLst/>
                <a:defRPr/>
              </a:pPr>
              <a:r>
                <a:rPr kumimoji="0" lang="en-US" sz="2600" b="0" i="0" u="none" strike="noStrike" kern="1200" cap="none" spc="0" normalizeH="0" baseline="0" noProof="0">
                  <a:ln>
                    <a:noFill/>
                  </a:ln>
                  <a:solidFill>
                    <a:srgbClr val="202020"/>
                  </a:solidFill>
                  <a:effectLst/>
                  <a:uLnTx/>
                  <a:uFillTx/>
                  <a:latin typeface="Roboto"/>
                  <a:ea typeface="+mn-ea"/>
                  <a:cs typeface="+mn-cs"/>
                </a:rPr>
                <a:t>Ký phát hành bằng chữ ký số của tổ chức nhà trường</a:t>
              </a:r>
              <a:endParaRPr kumimoji="0" lang="en-US" sz="2600" b="0" i="0" u="none" strike="noStrike" kern="1200" cap="none" spc="0" normalizeH="0" baseline="0" noProof="0" dirty="0">
                <a:ln>
                  <a:noFill/>
                </a:ln>
                <a:solidFill>
                  <a:srgbClr val="202020"/>
                </a:solidFill>
                <a:effectLst/>
                <a:uLnTx/>
                <a:uFillTx/>
                <a:latin typeface="Roboto"/>
                <a:ea typeface="+mn-ea"/>
                <a:cs typeface="+mn-cs"/>
              </a:endParaRPr>
            </a:p>
          </p:txBody>
        </p:sp>
        <p:sp>
          <p:nvSpPr>
            <p:cNvPr id="59" name="TextBox 24"/>
            <p:cNvSpPr txBox="1"/>
            <p:nvPr/>
          </p:nvSpPr>
          <p:spPr>
            <a:xfrm>
              <a:off x="445647" y="182304"/>
              <a:ext cx="413478" cy="934085"/>
            </a:xfrm>
            <a:prstGeom prst="rect">
              <a:avLst/>
            </a:prstGeom>
          </p:spPr>
          <p:txBody>
            <a:bodyPr lIns="0" tIns="0" rIns="0" bIns="0" rtlCol="0" anchor="t">
              <a:spAutoFit/>
            </a:bodyPr>
            <a:lstStyle/>
            <a:p>
              <a:pPr marL="0" marR="0" lvl="0" indent="0" algn="l" defTabSz="914400" rtl="0" eaLnBrk="1" fontAlgn="auto" latinLnBrk="0" hangingPunct="1">
                <a:lnSpc>
                  <a:spcPts val="5880"/>
                </a:lnSpc>
                <a:spcBef>
                  <a:spcPts val="0"/>
                </a:spcBef>
                <a:spcAft>
                  <a:spcPts val="0"/>
                </a:spcAft>
                <a:buClrTx/>
                <a:buSzTx/>
                <a:buFontTx/>
                <a:buNone/>
                <a:tabLst/>
                <a:defRPr/>
              </a:pPr>
              <a:r>
                <a:rPr kumimoji="0" lang="en-US" sz="4200" b="0" i="0" u="none" strike="noStrike" kern="1200" cap="none" spc="0" normalizeH="0" baseline="0" noProof="0">
                  <a:ln>
                    <a:noFill/>
                  </a:ln>
                  <a:solidFill>
                    <a:srgbClr val="202020"/>
                  </a:solidFill>
                  <a:effectLst/>
                  <a:uLnTx/>
                  <a:uFillTx/>
                  <a:latin typeface="Roboto Bold"/>
                  <a:ea typeface="+mn-ea"/>
                  <a:cs typeface="+mn-cs"/>
                </a:rPr>
                <a:t>4</a:t>
              </a:r>
              <a:endParaRPr kumimoji="0" lang="en-US" sz="4200" b="0" i="0" u="none" strike="noStrike" kern="1200" cap="none" spc="0" normalizeH="0" baseline="0" noProof="0" dirty="0">
                <a:ln>
                  <a:noFill/>
                </a:ln>
                <a:solidFill>
                  <a:srgbClr val="202020"/>
                </a:solidFill>
                <a:effectLst/>
                <a:uLnTx/>
                <a:uFillTx/>
                <a:latin typeface="Roboto Bold"/>
                <a:ea typeface="+mn-ea"/>
                <a:cs typeface="+mn-cs"/>
              </a:endParaRPr>
            </a:p>
          </p:txBody>
        </p:sp>
      </p:grpSp>
      <p:grpSp>
        <p:nvGrpSpPr>
          <p:cNvPr id="61" name="Group 19"/>
          <p:cNvGrpSpPr/>
          <p:nvPr/>
        </p:nvGrpSpPr>
        <p:grpSpPr>
          <a:xfrm>
            <a:off x="2022705" y="6235224"/>
            <a:ext cx="12596790" cy="1060256"/>
            <a:chOff x="2968" y="-43208"/>
            <a:chExt cx="13660860" cy="1413674"/>
          </a:xfrm>
        </p:grpSpPr>
        <p:grpSp>
          <p:nvGrpSpPr>
            <p:cNvPr id="62" name="Group 20"/>
            <p:cNvGrpSpPr/>
            <p:nvPr/>
          </p:nvGrpSpPr>
          <p:grpSpPr>
            <a:xfrm>
              <a:off x="2968" y="0"/>
              <a:ext cx="1076521" cy="1367029"/>
              <a:chOff x="14170" y="0"/>
              <a:chExt cx="5139114" cy="6525950"/>
            </a:xfrm>
          </p:grpSpPr>
          <p:sp>
            <p:nvSpPr>
              <p:cNvPr id="66" name="Freeform 21"/>
              <p:cNvSpPr/>
              <p:nvPr/>
            </p:nvSpPr>
            <p:spPr>
              <a:xfrm>
                <a:off x="14170" y="0"/>
                <a:ext cx="5139114" cy="652595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CAF03"/>
              </a:solidFill>
            </p:spPr>
          </p:sp>
        </p:grpSp>
        <p:sp>
          <p:nvSpPr>
            <p:cNvPr id="63" name="TextBox 22"/>
            <p:cNvSpPr txBox="1"/>
            <p:nvPr/>
          </p:nvSpPr>
          <p:spPr>
            <a:xfrm>
              <a:off x="1410648" y="-43208"/>
              <a:ext cx="9542878" cy="718145"/>
            </a:xfrm>
            <a:prstGeom prst="rect">
              <a:avLst/>
            </a:prstGeom>
          </p:spPr>
          <p:txBody>
            <a:bodyPr lIns="0" tIns="0" rIns="0" bIns="0" rtlCol="0" anchor="t">
              <a:spAutoFit/>
            </a:bodyPr>
            <a:lstStyle/>
            <a:p>
              <a:pPr marL="0" marR="0" lvl="0" indent="0" algn="l" defTabSz="914400" rtl="0" eaLnBrk="1" fontAlgn="auto" latinLnBrk="0" hangingPunct="1">
                <a:lnSpc>
                  <a:spcPts val="4200"/>
                </a:lnSpc>
                <a:spcBef>
                  <a:spcPts val="0"/>
                </a:spcBef>
                <a:spcAft>
                  <a:spcPts val="0"/>
                </a:spcAft>
                <a:buClrTx/>
                <a:buSzTx/>
                <a:buFontTx/>
                <a:buNone/>
                <a:tabLst/>
                <a:defRPr/>
              </a:pPr>
              <a:r>
                <a:rPr kumimoji="0" lang="en-US" sz="3000" b="1" i="0" u="none" strike="noStrike" kern="1200" cap="none" spc="300" normalizeH="0" baseline="0" noProof="0">
                  <a:ln>
                    <a:noFill/>
                  </a:ln>
                  <a:solidFill>
                    <a:srgbClr val="202020"/>
                  </a:solidFill>
                  <a:effectLst/>
                  <a:uLnTx/>
                  <a:uFillTx/>
                  <a:latin typeface="Roboto Bold"/>
                  <a:ea typeface="+mn-ea"/>
                  <a:cs typeface="+mn-cs"/>
                </a:rPr>
                <a:t>XÁC NHẬN HOÀN THÀNH/ GỬI</a:t>
              </a:r>
              <a:r>
                <a:rPr kumimoji="0" lang="en-US" sz="3000" b="1" i="0" u="none" strike="noStrike" kern="1200" cap="none" spc="300" normalizeH="0" noProof="0">
                  <a:ln>
                    <a:noFill/>
                  </a:ln>
                  <a:solidFill>
                    <a:srgbClr val="202020"/>
                  </a:solidFill>
                  <a:effectLst/>
                  <a:uLnTx/>
                  <a:uFillTx/>
                  <a:latin typeface="Roboto Bold"/>
                  <a:ea typeface="+mn-ea"/>
                  <a:cs typeface="+mn-cs"/>
                </a:rPr>
                <a:t> HỌC BẠ SỐ</a:t>
              </a:r>
              <a:endParaRPr kumimoji="0" lang="en-US" sz="3000" b="1" i="0" u="none" strike="noStrike" kern="1200" cap="none" spc="300" normalizeH="0" baseline="0" noProof="0" dirty="0">
                <a:ln>
                  <a:noFill/>
                </a:ln>
                <a:solidFill>
                  <a:srgbClr val="202020"/>
                </a:solidFill>
                <a:effectLst/>
                <a:uLnTx/>
                <a:uFillTx/>
                <a:latin typeface="Roboto Bold"/>
                <a:ea typeface="+mn-ea"/>
                <a:cs typeface="+mn-cs"/>
              </a:endParaRPr>
            </a:p>
          </p:txBody>
        </p:sp>
        <p:sp>
          <p:nvSpPr>
            <p:cNvPr id="64" name="TextBox 23"/>
            <p:cNvSpPr txBox="1"/>
            <p:nvPr/>
          </p:nvSpPr>
          <p:spPr>
            <a:xfrm>
              <a:off x="1438984" y="754913"/>
              <a:ext cx="12224844" cy="615553"/>
            </a:xfrm>
            <a:prstGeom prst="rect">
              <a:avLst/>
            </a:prstGeom>
          </p:spPr>
          <p:txBody>
            <a:bodyPr wrap="square" lIns="0" tIns="0" rIns="0" bIns="0" rtlCol="0" anchor="t">
              <a:spAutoFit/>
            </a:bodyPr>
            <a:lstStyle/>
            <a:p>
              <a:pPr marL="0" marR="0" lvl="0" indent="0" algn="l" defTabSz="914400" rtl="0" eaLnBrk="1" fontAlgn="auto" latinLnBrk="0" hangingPunct="1">
                <a:lnSpc>
                  <a:spcPts val="3640"/>
                </a:lnSpc>
                <a:spcBef>
                  <a:spcPts val="0"/>
                </a:spcBef>
                <a:spcAft>
                  <a:spcPts val="0"/>
                </a:spcAft>
                <a:buClrTx/>
                <a:buSzTx/>
                <a:buFontTx/>
                <a:buNone/>
                <a:tabLst/>
                <a:defRPr/>
              </a:pPr>
              <a:r>
                <a:rPr kumimoji="0" lang="en-US" sz="2600" b="0" i="0" u="none" strike="noStrike" kern="1200" cap="none" spc="0" normalizeH="0" baseline="0" noProof="0">
                  <a:ln>
                    <a:noFill/>
                  </a:ln>
                  <a:solidFill>
                    <a:srgbClr val="202020"/>
                  </a:solidFill>
                  <a:effectLst/>
                  <a:uLnTx/>
                  <a:uFillTx/>
                  <a:latin typeface="Roboto"/>
                  <a:ea typeface="+mn-ea"/>
                  <a:cs typeface="+mn-cs"/>
                </a:rPr>
                <a:t>Xác nhận hoàn</a:t>
              </a:r>
              <a:r>
                <a:rPr kumimoji="0" lang="en-US" sz="2600" b="0" i="0" u="none" strike="noStrike" kern="1200" cap="none" spc="0" normalizeH="0" noProof="0">
                  <a:ln>
                    <a:noFill/>
                  </a:ln>
                  <a:solidFill>
                    <a:srgbClr val="202020"/>
                  </a:solidFill>
                  <a:effectLst/>
                  <a:uLnTx/>
                  <a:uFillTx/>
                  <a:latin typeface="Roboto"/>
                  <a:ea typeface="+mn-ea"/>
                  <a:cs typeface="+mn-cs"/>
                </a:rPr>
                <a:t> thành học bạ số và gửi học bạ lên cấp trên</a:t>
              </a:r>
              <a:endParaRPr kumimoji="0" lang="en-US" sz="2600" b="0" i="0" u="none" strike="noStrike" kern="1200" cap="none" spc="0" normalizeH="0" baseline="0" noProof="0" dirty="0">
                <a:ln>
                  <a:noFill/>
                </a:ln>
                <a:solidFill>
                  <a:srgbClr val="202020"/>
                </a:solidFill>
                <a:effectLst/>
                <a:uLnTx/>
                <a:uFillTx/>
                <a:latin typeface="Roboto"/>
                <a:ea typeface="+mn-ea"/>
                <a:cs typeface="+mn-cs"/>
              </a:endParaRPr>
            </a:p>
          </p:txBody>
        </p:sp>
        <p:sp>
          <p:nvSpPr>
            <p:cNvPr id="65" name="TextBox 24"/>
            <p:cNvSpPr txBox="1"/>
            <p:nvPr/>
          </p:nvSpPr>
          <p:spPr>
            <a:xfrm>
              <a:off x="320208" y="137533"/>
              <a:ext cx="430356" cy="936153"/>
            </a:xfrm>
            <a:prstGeom prst="rect">
              <a:avLst/>
            </a:prstGeom>
          </p:spPr>
          <p:txBody>
            <a:bodyPr wrap="square" lIns="0" tIns="0" rIns="0" bIns="0" rtlCol="0" anchor="t">
              <a:spAutoFit/>
            </a:bodyPr>
            <a:lstStyle/>
            <a:p>
              <a:pPr marL="0" marR="0" lvl="0" indent="0" algn="l" defTabSz="914400" rtl="0" eaLnBrk="1" fontAlgn="auto" latinLnBrk="0" hangingPunct="1">
                <a:lnSpc>
                  <a:spcPts val="5880"/>
                </a:lnSpc>
                <a:spcBef>
                  <a:spcPts val="0"/>
                </a:spcBef>
                <a:spcAft>
                  <a:spcPts val="0"/>
                </a:spcAft>
                <a:buClrTx/>
                <a:buSzTx/>
                <a:buFontTx/>
                <a:buNone/>
                <a:tabLst/>
                <a:defRPr/>
              </a:pPr>
              <a:r>
                <a:rPr lang="en-US" sz="4200" dirty="0">
                  <a:solidFill>
                    <a:srgbClr val="202020"/>
                  </a:solidFill>
                  <a:latin typeface="Roboto Bold"/>
                </a:rPr>
                <a:t>5</a:t>
              </a:r>
              <a:endParaRPr kumimoji="0" lang="en-US" sz="4200" b="0" i="0" u="none" strike="noStrike" kern="1200" cap="none" spc="0" normalizeH="0" baseline="0" noProof="0" dirty="0">
                <a:ln>
                  <a:noFill/>
                </a:ln>
                <a:solidFill>
                  <a:srgbClr val="202020"/>
                </a:solidFill>
                <a:effectLst/>
                <a:uLnTx/>
                <a:uFillTx/>
                <a:latin typeface="Roboto Bold"/>
                <a:ea typeface="+mn-ea"/>
                <a:cs typeface="+mn-cs"/>
              </a:endParaRPr>
            </a:p>
          </p:txBody>
        </p:sp>
      </p:grpSp>
      <p:grpSp>
        <p:nvGrpSpPr>
          <p:cNvPr id="67" name="Group 19"/>
          <p:cNvGrpSpPr/>
          <p:nvPr/>
        </p:nvGrpSpPr>
        <p:grpSpPr>
          <a:xfrm>
            <a:off x="2017777" y="7395939"/>
            <a:ext cx="11508376" cy="1054779"/>
            <a:chOff x="0" y="-76200"/>
            <a:chExt cx="13956235" cy="1406372"/>
          </a:xfrm>
        </p:grpSpPr>
        <p:grpSp>
          <p:nvGrpSpPr>
            <p:cNvPr id="68" name="Group 20"/>
            <p:cNvGrpSpPr/>
            <p:nvPr/>
          </p:nvGrpSpPr>
          <p:grpSpPr>
            <a:xfrm>
              <a:off x="0" y="0"/>
              <a:ext cx="1330172" cy="1330172"/>
              <a:chOff x="0" y="0"/>
              <a:chExt cx="6350000" cy="6350000"/>
            </a:xfrm>
          </p:grpSpPr>
          <p:sp>
            <p:nvSpPr>
              <p:cNvPr id="72" name="Freeform 21"/>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CAF03"/>
              </a:solidFill>
            </p:spPr>
          </p:sp>
        </p:grpSp>
        <p:sp>
          <p:nvSpPr>
            <p:cNvPr id="69" name="TextBox 22"/>
            <p:cNvSpPr txBox="1"/>
            <p:nvPr/>
          </p:nvSpPr>
          <p:spPr>
            <a:xfrm>
              <a:off x="1734361" y="-76200"/>
              <a:ext cx="9542878" cy="666849"/>
            </a:xfrm>
            <a:prstGeom prst="rect">
              <a:avLst/>
            </a:prstGeom>
          </p:spPr>
          <p:txBody>
            <a:bodyPr lIns="0" tIns="0" rIns="0" bIns="0" rtlCol="0" anchor="t">
              <a:spAutoFit/>
            </a:bodyPr>
            <a:lstStyle/>
            <a:p>
              <a:pPr marL="0" marR="0" lvl="0" indent="0" algn="l" defTabSz="914400" rtl="0" eaLnBrk="1" fontAlgn="auto" latinLnBrk="0" hangingPunct="1">
                <a:lnSpc>
                  <a:spcPts val="4200"/>
                </a:lnSpc>
                <a:spcBef>
                  <a:spcPts val="0"/>
                </a:spcBef>
                <a:spcAft>
                  <a:spcPts val="0"/>
                </a:spcAft>
                <a:buClrTx/>
                <a:buSzTx/>
                <a:buFontTx/>
                <a:buNone/>
                <a:tabLst/>
                <a:defRPr/>
              </a:pPr>
              <a:r>
                <a:rPr lang="en-US" sz="3000" b="1" spc="300" noProof="0">
                  <a:solidFill>
                    <a:srgbClr val="202020"/>
                  </a:solidFill>
                  <a:latin typeface="Roboto Bold"/>
                </a:rPr>
                <a:t>XÓA BỎ/THU HỒI HỌC BẠ</a:t>
              </a:r>
              <a:endParaRPr kumimoji="0" lang="en-US" sz="3000" b="1" i="0" u="none" strike="noStrike" kern="1200" cap="none" spc="300" normalizeH="0" baseline="0" noProof="0" dirty="0">
                <a:ln>
                  <a:noFill/>
                </a:ln>
                <a:solidFill>
                  <a:srgbClr val="202020"/>
                </a:solidFill>
                <a:effectLst/>
                <a:uLnTx/>
                <a:uFillTx/>
                <a:latin typeface="Roboto Bold"/>
                <a:ea typeface="+mn-ea"/>
                <a:cs typeface="+mn-cs"/>
              </a:endParaRPr>
            </a:p>
          </p:txBody>
        </p:sp>
        <p:sp>
          <p:nvSpPr>
            <p:cNvPr id="70" name="TextBox 23"/>
            <p:cNvSpPr txBox="1"/>
            <p:nvPr/>
          </p:nvSpPr>
          <p:spPr>
            <a:xfrm>
              <a:off x="1734360" y="751476"/>
              <a:ext cx="12221875" cy="572807"/>
            </a:xfrm>
            <a:prstGeom prst="rect">
              <a:avLst/>
            </a:prstGeom>
          </p:spPr>
          <p:txBody>
            <a:bodyPr wrap="square" lIns="0" tIns="0" rIns="0" bIns="0" rtlCol="0" anchor="t">
              <a:spAutoFit/>
            </a:bodyPr>
            <a:lstStyle/>
            <a:p>
              <a:pPr marL="0" marR="0" lvl="0" indent="0" algn="l" defTabSz="914400" rtl="0" eaLnBrk="1" fontAlgn="auto" latinLnBrk="0" hangingPunct="1">
                <a:lnSpc>
                  <a:spcPts val="3640"/>
                </a:lnSpc>
                <a:spcBef>
                  <a:spcPts val="0"/>
                </a:spcBef>
                <a:spcAft>
                  <a:spcPts val="0"/>
                </a:spcAft>
                <a:buClrTx/>
                <a:buSzTx/>
                <a:buFontTx/>
                <a:buNone/>
                <a:tabLst/>
                <a:defRPr/>
              </a:pPr>
              <a:r>
                <a:rPr kumimoji="0" lang="en-US" sz="2600" b="0" i="0" u="none" strike="noStrike" kern="1200" cap="none" spc="0" normalizeH="0" baseline="0" noProof="0">
                  <a:ln>
                    <a:noFill/>
                  </a:ln>
                  <a:solidFill>
                    <a:srgbClr val="202020"/>
                  </a:solidFill>
                  <a:effectLst/>
                  <a:uLnTx/>
                  <a:uFillTx/>
                  <a:latin typeface="Roboto"/>
                  <a:ea typeface="+mn-ea"/>
                  <a:cs typeface="+mn-cs"/>
                </a:rPr>
                <a:t>Xóa</a:t>
              </a:r>
              <a:r>
                <a:rPr kumimoji="0" lang="en-US" sz="2600" b="0" i="0" u="none" strike="noStrike" kern="1200" cap="none" spc="0" normalizeH="0" noProof="0">
                  <a:ln>
                    <a:noFill/>
                  </a:ln>
                  <a:solidFill>
                    <a:srgbClr val="202020"/>
                  </a:solidFill>
                  <a:effectLst/>
                  <a:uLnTx/>
                  <a:uFillTx/>
                  <a:latin typeface="Roboto"/>
                  <a:ea typeface="+mn-ea"/>
                  <a:cs typeface="+mn-cs"/>
                </a:rPr>
                <a:t> bỏ học bạ, thu hồi học bạ khi phát hiện sai sót</a:t>
              </a:r>
              <a:endParaRPr kumimoji="0" lang="en-US" sz="2600" b="0" i="0" u="none" strike="noStrike" kern="1200" cap="none" spc="0" normalizeH="0" baseline="0" noProof="0" dirty="0">
                <a:ln>
                  <a:noFill/>
                </a:ln>
                <a:solidFill>
                  <a:srgbClr val="202020"/>
                </a:solidFill>
                <a:effectLst/>
                <a:uLnTx/>
                <a:uFillTx/>
                <a:latin typeface="Roboto"/>
                <a:ea typeface="+mn-ea"/>
                <a:cs typeface="+mn-cs"/>
              </a:endParaRPr>
            </a:p>
          </p:txBody>
        </p:sp>
        <p:sp>
          <p:nvSpPr>
            <p:cNvPr id="71" name="TextBox 24"/>
            <p:cNvSpPr txBox="1"/>
            <p:nvPr/>
          </p:nvSpPr>
          <p:spPr>
            <a:xfrm>
              <a:off x="445646" y="208428"/>
              <a:ext cx="379787" cy="936153"/>
            </a:xfrm>
            <a:prstGeom prst="rect">
              <a:avLst/>
            </a:prstGeom>
          </p:spPr>
          <p:txBody>
            <a:bodyPr wrap="square" lIns="0" tIns="0" rIns="0" bIns="0" rtlCol="0" anchor="t">
              <a:spAutoFit/>
            </a:bodyPr>
            <a:lstStyle/>
            <a:p>
              <a:pPr marL="0" marR="0" lvl="0" indent="0" algn="l" defTabSz="914400" rtl="0" eaLnBrk="1" fontAlgn="auto" latinLnBrk="0" hangingPunct="1">
                <a:lnSpc>
                  <a:spcPts val="5880"/>
                </a:lnSpc>
                <a:spcBef>
                  <a:spcPts val="0"/>
                </a:spcBef>
                <a:spcAft>
                  <a:spcPts val="0"/>
                </a:spcAft>
                <a:buClrTx/>
                <a:buSzTx/>
                <a:buFontTx/>
                <a:buNone/>
                <a:tabLst/>
                <a:defRPr/>
              </a:pPr>
              <a:r>
                <a:rPr lang="en-US" sz="4200">
                  <a:solidFill>
                    <a:srgbClr val="202020"/>
                  </a:solidFill>
                  <a:latin typeface="Roboto Bold"/>
                </a:rPr>
                <a:t>6</a:t>
              </a:r>
              <a:endParaRPr kumimoji="0" lang="en-US" sz="4200" b="0" i="0" u="none" strike="noStrike" kern="1200" cap="none" spc="0" normalizeH="0" baseline="0" noProof="0" dirty="0">
                <a:ln>
                  <a:noFill/>
                </a:ln>
                <a:solidFill>
                  <a:srgbClr val="202020"/>
                </a:solidFill>
                <a:effectLst/>
                <a:uLnTx/>
                <a:uFillTx/>
                <a:latin typeface="Roboto Bold"/>
                <a:ea typeface="+mn-ea"/>
                <a:cs typeface="+mn-cs"/>
              </a:endParaRPr>
            </a:p>
          </p:txBody>
        </p:sp>
      </p:grpSp>
      <p:grpSp>
        <p:nvGrpSpPr>
          <p:cNvPr id="73" name="Group 19"/>
          <p:cNvGrpSpPr/>
          <p:nvPr/>
        </p:nvGrpSpPr>
        <p:grpSpPr>
          <a:xfrm>
            <a:off x="2056241" y="8566903"/>
            <a:ext cx="10467176" cy="1054779"/>
            <a:chOff x="0" y="-76200"/>
            <a:chExt cx="13956235" cy="1406372"/>
          </a:xfrm>
        </p:grpSpPr>
        <p:grpSp>
          <p:nvGrpSpPr>
            <p:cNvPr id="74" name="Group 20"/>
            <p:cNvGrpSpPr/>
            <p:nvPr/>
          </p:nvGrpSpPr>
          <p:grpSpPr>
            <a:xfrm>
              <a:off x="0" y="0"/>
              <a:ext cx="1330172" cy="1330172"/>
              <a:chOff x="0" y="0"/>
              <a:chExt cx="6350000" cy="6350000"/>
            </a:xfrm>
          </p:grpSpPr>
          <p:sp>
            <p:nvSpPr>
              <p:cNvPr id="77" name="Freeform 21"/>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CAF03"/>
              </a:solidFill>
            </p:spPr>
          </p:sp>
        </p:grpSp>
        <p:sp>
          <p:nvSpPr>
            <p:cNvPr id="75" name="TextBox 22"/>
            <p:cNvSpPr txBox="1"/>
            <p:nvPr/>
          </p:nvSpPr>
          <p:spPr>
            <a:xfrm>
              <a:off x="1734361" y="-76200"/>
              <a:ext cx="9542878" cy="666849"/>
            </a:xfrm>
            <a:prstGeom prst="rect">
              <a:avLst/>
            </a:prstGeom>
          </p:spPr>
          <p:txBody>
            <a:bodyPr lIns="0" tIns="0" rIns="0" bIns="0" rtlCol="0" anchor="t">
              <a:spAutoFit/>
            </a:bodyPr>
            <a:lstStyle/>
            <a:p>
              <a:pPr marL="0" marR="0" lvl="0" indent="0" algn="l" defTabSz="914400" rtl="0" eaLnBrk="1" fontAlgn="auto" latinLnBrk="0" hangingPunct="1">
                <a:lnSpc>
                  <a:spcPts val="4200"/>
                </a:lnSpc>
                <a:spcBef>
                  <a:spcPts val="0"/>
                </a:spcBef>
                <a:spcAft>
                  <a:spcPts val="0"/>
                </a:spcAft>
                <a:buClrTx/>
                <a:buSzTx/>
                <a:buFontTx/>
                <a:buNone/>
                <a:tabLst/>
                <a:defRPr/>
              </a:pPr>
              <a:r>
                <a:rPr lang="en-US" sz="3000" b="1" spc="300" noProof="0">
                  <a:solidFill>
                    <a:srgbClr val="202020"/>
                  </a:solidFill>
                  <a:latin typeface="Roboto Bold"/>
                </a:rPr>
                <a:t>TRA CỨU HỌC BẠ</a:t>
              </a:r>
              <a:endParaRPr kumimoji="0" lang="en-US" sz="3000" b="1" i="0" u="none" strike="noStrike" kern="1200" cap="none" spc="300" normalizeH="0" baseline="0" noProof="0" dirty="0">
                <a:ln>
                  <a:noFill/>
                </a:ln>
                <a:solidFill>
                  <a:srgbClr val="202020"/>
                </a:solidFill>
                <a:effectLst/>
                <a:uLnTx/>
                <a:uFillTx/>
                <a:latin typeface="Roboto Bold"/>
                <a:ea typeface="+mn-ea"/>
                <a:cs typeface="+mn-cs"/>
              </a:endParaRPr>
            </a:p>
          </p:txBody>
        </p:sp>
        <p:sp>
          <p:nvSpPr>
            <p:cNvPr id="76" name="TextBox 23"/>
            <p:cNvSpPr txBox="1"/>
            <p:nvPr/>
          </p:nvSpPr>
          <p:spPr>
            <a:xfrm>
              <a:off x="1734360" y="751476"/>
              <a:ext cx="12221875" cy="572807"/>
            </a:xfrm>
            <a:prstGeom prst="rect">
              <a:avLst/>
            </a:prstGeom>
          </p:spPr>
          <p:txBody>
            <a:bodyPr wrap="square" lIns="0" tIns="0" rIns="0" bIns="0" rtlCol="0" anchor="t">
              <a:spAutoFit/>
            </a:bodyPr>
            <a:lstStyle/>
            <a:p>
              <a:pPr marL="0" marR="0" lvl="0" indent="0" algn="l" defTabSz="914400" rtl="0" eaLnBrk="1" fontAlgn="auto" latinLnBrk="0" hangingPunct="1">
                <a:lnSpc>
                  <a:spcPts val="3640"/>
                </a:lnSpc>
                <a:spcBef>
                  <a:spcPts val="0"/>
                </a:spcBef>
                <a:spcAft>
                  <a:spcPts val="0"/>
                </a:spcAft>
                <a:buClrTx/>
                <a:buSzTx/>
                <a:buFontTx/>
                <a:buNone/>
                <a:tabLst/>
                <a:defRPr/>
              </a:pPr>
              <a:r>
                <a:rPr kumimoji="0" lang="en-US" sz="2600" b="0" i="0" u="none" strike="noStrike" kern="1200" cap="none" spc="0" normalizeH="0" baseline="0" noProof="0">
                  <a:ln>
                    <a:noFill/>
                  </a:ln>
                  <a:solidFill>
                    <a:srgbClr val="202020"/>
                  </a:solidFill>
                  <a:effectLst/>
                  <a:uLnTx/>
                  <a:uFillTx/>
                  <a:latin typeface="Roboto"/>
                  <a:ea typeface="+mn-ea"/>
                  <a:cs typeface="+mn-cs"/>
                </a:rPr>
                <a:t>Tra cứu</a:t>
              </a:r>
              <a:r>
                <a:rPr kumimoji="0" lang="en-US" sz="2600" b="0" i="0" u="none" strike="noStrike" kern="1200" cap="none" spc="0" normalizeH="0" noProof="0">
                  <a:ln>
                    <a:noFill/>
                  </a:ln>
                  <a:solidFill>
                    <a:srgbClr val="202020"/>
                  </a:solidFill>
                  <a:effectLst/>
                  <a:uLnTx/>
                  <a:uFillTx/>
                  <a:latin typeface="Roboto"/>
                  <a:ea typeface="+mn-ea"/>
                  <a:cs typeface="+mn-cs"/>
                </a:rPr>
                <a:t> học bạ sau khi đã phát hành.</a:t>
              </a:r>
              <a:endParaRPr kumimoji="0" lang="en-US" sz="2600" b="0" i="0" u="none" strike="noStrike" kern="1200" cap="none" spc="0" normalizeH="0" baseline="0" noProof="0" dirty="0">
                <a:ln>
                  <a:noFill/>
                </a:ln>
                <a:solidFill>
                  <a:srgbClr val="202020"/>
                </a:solidFill>
                <a:effectLst/>
                <a:uLnTx/>
                <a:uFillTx/>
                <a:latin typeface="Roboto"/>
                <a:ea typeface="+mn-ea"/>
                <a:cs typeface="+mn-cs"/>
              </a:endParaRPr>
            </a:p>
          </p:txBody>
        </p:sp>
      </p:grpSp>
      <p:sp>
        <p:nvSpPr>
          <p:cNvPr id="78" name="TextBox 24"/>
          <p:cNvSpPr txBox="1"/>
          <p:nvPr/>
        </p:nvSpPr>
        <p:spPr>
          <a:xfrm>
            <a:off x="2347717" y="8711277"/>
            <a:ext cx="410224" cy="1513235"/>
          </a:xfrm>
          <a:prstGeom prst="rect">
            <a:avLst/>
          </a:prstGeom>
        </p:spPr>
        <p:txBody>
          <a:bodyPr wrap="square" lIns="0" tIns="0" rIns="0" bIns="0" rtlCol="0" anchor="t">
            <a:spAutoFit/>
          </a:bodyPr>
          <a:lstStyle/>
          <a:p>
            <a:pPr marL="0" marR="0" lvl="0" indent="0" algn="l" defTabSz="914400" rtl="0" eaLnBrk="1" fontAlgn="auto" latinLnBrk="0" hangingPunct="1">
              <a:lnSpc>
                <a:spcPts val="5880"/>
              </a:lnSpc>
              <a:spcBef>
                <a:spcPts val="0"/>
              </a:spcBef>
              <a:spcAft>
                <a:spcPts val="0"/>
              </a:spcAft>
              <a:buClrTx/>
              <a:buSzTx/>
              <a:buFontTx/>
              <a:buNone/>
              <a:tabLst/>
              <a:defRPr/>
            </a:pPr>
            <a:r>
              <a:rPr kumimoji="0" lang="en-US" sz="4200" b="0" i="0" u="none" strike="noStrike" kern="1200" cap="none" spc="0" normalizeH="0" baseline="0" noProof="0">
                <a:ln>
                  <a:noFill/>
                </a:ln>
                <a:solidFill>
                  <a:srgbClr val="202020"/>
                </a:solidFill>
                <a:effectLst/>
                <a:uLnTx/>
                <a:uFillTx/>
                <a:latin typeface="Roboto Bold"/>
                <a:ea typeface="+mn-ea"/>
                <a:cs typeface="+mn-cs"/>
              </a:rPr>
              <a:t>7</a:t>
            </a:r>
          </a:p>
          <a:p>
            <a:pPr marL="0" marR="0" lvl="0" indent="0" algn="l" defTabSz="914400" rtl="0" eaLnBrk="1" fontAlgn="auto" latinLnBrk="0" hangingPunct="1">
              <a:lnSpc>
                <a:spcPts val="5880"/>
              </a:lnSpc>
              <a:spcBef>
                <a:spcPts val="0"/>
              </a:spcBef>
              <a:spcAft>
                <a:spcPts val="0"/>
              </a:spcAft>
              <a:buClrTx/>
              <a:buSzTx/>
              <a:buFontTx/>
              <a:buNone/>
              <a:tabLst/>
              <a:defRPr/>
            </a:pPr>
            <a:endParaRPr kumimoji="0" lang="en-US" sz="4200" b="0" i="0" u="none" strike="noStrike" kern="1200" cap="none" spc="0" normalizeH="0" baseline="0" noProof="0" dirty="0">
              <a:ln>
                <a:noFill/>
              </a:ln>
              <a:solidFill>
                <a:srgbClr val="202020"/>
              </a:solidFill>
              <a:effectLst/>
              <a:uLnTx/>
              <a:uFillTx/>
              <a:latin typeface="Roboto Bold"/>
              <a:ea typeface="+mn-ea"/>
              <a:cs typeface="+mn-cs"/>
            </a:endParaRPr>
          </a:p>
        </p:txBody>
      </p:sp>
    </p:spTree>
    <p:extLst>
      <p:ext uri="{BB962C8B-B14F-4D97-AF65-F5344CB8AC3E}">
        <p14:creationId xmlns:p14="http://schemas.microsoft.com/office/powerpoint/2010/main" val="31362035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0" y="0"/>
            <a:ext cx="18288000" cy="1122605"/>
            <a:chOff x="0" y="0"/>
            <a:chExt cx="4816593" cy="365038"/>
          </a:xfrm>
        </p:grpSpPr>
        <p:sp>
          <p:nvSpPr>
            <p:cNvPr id="4" name="Freeform 4"/>
            <p:cNvSpPr/>
            <p:nvPr/>
          </p:nvSpPr>
          <p:spPr>
            <a:xfrm>
              <a:off x="0" y="0"/>
              <a:ext cx="4816592" cy="365038"/>
            </a:xfrm>
            <a:custGeom>
              <a:avLst/>
              <a:gdLst/>
              <a:ahLst/>
              <a:cxnLst/>
              <a:rect l="l" t="t" r="r" b="b"/>
              <a:pathLst>
                <a:path w="4816592" h="365038">
                  <a:moveTo>
                    <a:pt x="0" y="0"/>
                  </a:moveTo>
                  <a:lnTo>
                    <a:pt x="4816592" y="0"/>
                  </a:lnTo>
                  <a:lnTo>
                    <a:pt x="4816592" y="365038"/>
                  </a:lnTo>
                  <a:lnTo>
                    <a:pt x="0" y="365038"/>
                  </a:lnTo>
                  <a:close/>
                </a:path>
              </a:pathLst>
            </a:custGeom>
            <a:solidFill>
              <a:srgbClr val="0345E4"/>
            </a:solidFill>
          </p:spPr>
        </p:sp>
        <p:sp>
          <p:nvSpPr>
            <p:cNvPr id="5" name="TextBox 5"/>
            <p:cNvSpPr txBox="1"/>
            <p:nvPr/>
          </p:nvSpPr>
          <p:spPr>
            <a:xfrm>
              <a:off x="0" y="-38100"/>
              <a:ext cx="4816593" cy="403138"/>
            </a:xfrm>
            <a:prstGeom prst="rect">
              <a:avLst/>
            </a:prstGeom>
          </p:spPr>
          <p:txBody>
            <a:bodyPr lIns="50800" tIns="50800" rIns="50800" bIns="50800" rtlCol="0" anchor="ctr"/>
            <a:lstStyle/>
            <a:p>
              <a:pPr algn="ctr">
                <a:lnSpc>
                  <a:spcPts val="2659"/>
                </a:lnSpc>
              </a:pPr>
              <a:endParaRPr/>
            </a:p>
          </p:txBody>
        </p:sp>
      </p:grpSp>
      <p:sp>
        <p:nvSpPr>
          <p:cNvPr id="6" name="TextBox 6"/>
          <p:cNvSpPr txBox="1"/>
          <p:nvPr/>
        </p:nvSpPr>
        <p:spPr>
          <a:xfrm>
            <a:off x="900803" y="218338"/>
            <a:ext cx="3926059" cy="854076"/>
          </a:xfrm>
          <a:prstGeom prst="rect">
            <a:avLst/>
          </a:prstGeom>
        </p:spPr>
        <p:txBody>
          <a:bodyPr lIns="0" tIns="0" rIns="0" bIns="0" rtlCol="0" anchor="t">
            <a:spAutoFit/>
          </a:bodyPr>
          <a:lstStyle/>
          <a:p>
            <a:pPr>
              <a:lnSpc>
                <a:spcPts val="6999"/>
              </a:lnSpc>
            </a:pPr>
            <a:r>
              <a:rPr lang="en-US" sz="4999" spc="99">
                <a:solidFill>
                  <a:srgbClr val="FFFFFF"/>
                </a:solidFill>
                <a:latin typeface="Open Sans Bold Bold"/>
              </a:rPr>
              <a:t>QUY TRÌNH</a:t>
            </a:r>
          </a:p>
        </p:txBody>
      </p:sp>
      <p:sp>
        <p:nvSpPr>
          <p:cNvPr id="7" name="AutoShape 7"/>
          <p:cNvSpPr/>
          <p:nvPr/>
        </p:nvSpPr>
        <p:spPr>
          <a:xfrm>
            <a:off x="5488910" y="0"/>
            <a:ext cx="0" cy="1417611"/>
          </a:xfrm>
          <a:prstGeom prst="line">
            <a:avLst/>
          </a:prstGeom>
          <a:ln w="38100" cap="flat">
            <a:solidFill>
              <a:srgbClr val="FFFFFF"/>
            </a:solidFill>
            <a:prstDash val="solid"/>
            <a:headEnd type="none" w="sm" len="sm"/>
            <a:tailEnd type="none" w="sm" len="sm"/>
          </a:ln>
        </p:spPr>
      </p:sp>
      <p:sp>
        <p:nvSpPr>
          <p:cNvPr id="8" name="TextBox 8"/>
          <p:cNvSpPr txBox="1"/>
          <p:nvPr/>
        </p:nvSpPr>
        <p:spPr>
          <a:xfrm>
            <a:off x="6496155" y="142136"/>
            <a:ext cx="10340069" cy="930278"/>
          </a:xfrm>
          <a:prstGeom prst="rect">
            <a:avLst/>
          </a:prstGeom>
        </p:spPr>
        <p:txBody>
          <a:bodyPr lIns="0" tIns="0" rIns="0" bIns="0" rtlCol="0" anchor="t">
            <a:spAutoFit/>
          </a:bodyPr>
          <a:lstStyle/>
          <a:p>
            <a:pPr marL="0" lvl="0" indent="0" algn="just">
              <a:lnSpc>
                <a:spcPts val="7749"/>
              </a:lnSpc>
            </a:pPr>
            <a:r>
              <a:rPr lang="en-US" sz="4999">
                <a:solidFill>
                  <a:srgbClr val="FFFFFF"/>
                </a:solidFill>
                <a:latin typeface="Open Sans Bold Bold"/>
              </a:rPr>
              <a:t>QUẢN LÝ HỌC BẠ SỐ TẠI CSGD</a:t>
            </a:r>
          </a:p>
        </p:txBody>
      </p:sp>
      <p:sp>
        <p:nvSpPr>
          <p:cNvPr id="10" name="TextBox 10"/>
          <p:cNvSpPr txBox="1"/>
          <p:nvPr/>
        </p:nvSpPr>
        <p:spPr>
          <a:xfrm>
            <a:off x="4995587" y="5663911"/>
            <a:ext cx="1689540" cy="941070"/>
          </a:xfrm>
          <a:prstGeom prst="rect">
            <a:avLst/>
          </a:prstGeom>
        </p:spPr>
        <p:txBody>
          <a:bodyPr lIns="0" tIns="0" rIns="0" bIns="0" rtlCol="0" anchor="t">
            <a:spAutoFit/>
          </a:bodyPr>
          <a:lstStyle/>
          <a:p>
            <a:pPr algn="ctr">
              <a:lnSpc>
                <a:spcPts val="3779"/>
              </a:lnSpc>
            </a:pPr>
            <a:r>
              <a:rPr lang="en-US" sz="2699">
                <a:solidFill>
                  <a:srgbClr val="FFFFFF"/>
                </a:solidFill>
                <a:latin typeface="Open Sans 1 Bold"/>
              </a:rPr>
              <a:t>02. Tạo học bạ</a:t>
            </a:r>
          </a:p>
        </p:txBody>
      </p:sp>
      <p:sp>
        <p:nvSpPr>
          <p:cNvPr id="11" name="TextBox 11"/>
          <p:cNvSpPr txBox="1"/>
          <p:nvPr/>
        </p:nvSpPr>
        <p:spPr>
          <a:xfrm>
            <a:off x="8267930" y="5663911"/>
            <a:ext cx="1752139" cy="941070"/>
          </a:xfrm>
          <a:prstGeom prst="rect">
            <a:avLst/>
          </a:prstGeom>
        </p:spPr>
        <p:txBody>
          <a:bodyPr lIns="0" tIns="0" rIns="0" bIns="0" rtlCol="0" anchor="t">
            <a:spAutoFit/>
          </a:bodyPr>
          <a:lstStyle/>
          <a:p>
            <a:pPr algn="ctr">
              <a:lnSpc>
                <a:spcPts val="3779"/>
              </a:lnSpc>
            </a:pPr>
            <a:r>
              <a:rPr lang="en-US" sz="2699">
                <a:solidFill>
                  <a:srgbClr val="FFFFFF"/>
                </a:solidFill>
                <a:latin typeface="Open Sans 1 Bold"/>
              </a:rPr>
              <a:t>03. Ký số học bạ</a:t>
            </a:r>
          </a:p>
        </p:txBody>
      </p:sp>
      <p:sp>
        <p:nvSpPr>
          <p:cNvPr id="13" name="TextBox 13"/>
          <p:cNvSpPr txBox="1"/>
          <p:nvPr/>
        </p:nvSpPr>
        <p:spPr>
          <a:xfrm>
            <a:off x="14704092" y="5663911"/>
            <a:ext cx="1752139" cy="941070"/>
          </a:xfrm>
          <a:prstGeom prst="rect">
            <a:avLst/>
          </a:prstGeom>
        </p:spPr>
        <p:txBody>
          <a:bodyPr lIns="0" tIns="0" rIns="0" bIns="0" rtlCol="0" anchor="t">
            <a:spAutoFit/>
          </a:bodyPr>
          <a:lstStyle/>
          <a:p>
            <a:pPr algn="ctr">
              <a:lnSpc>
                <a:spcPts val="3779"/>
              </a:lnSpc>
            </a:pPr>
            <a:r>
              <a:rPr lang="en-US" sz="2699">
                <a:solidFill>
                  <a:srgbClr val="FFFFFF"/>
                </a:solidFill>
                <a:latin typeface="Open Sans 1 Bold"/>
              </a:rPr>
              <a:t>05. Gửi học bạ số</a:t>
            </a:r>
          </a:p>
        </p:txBody>
      </p:sp>
      <p:grpSp>
        <p:nvGrpSpPr>
          <p:cNvPr id="25" name="Group 25"/>
          <p:cNvGrpSpPr/>
          <p:nvPr/>
        </p:nvGrpSpPr>
        <p:grpSpPr>
          <a:xfrm>
            <a:off x="16287059" y="8247665"/>
            <a:ext cx="2954728" cy="2954728"/>
            <a:chOff x="0" y="0"/>
            <a:chExt cx="812800" cy="812800"/>
          </a:xfrm>
        </p:grpSpPr>
        <p:sp>
          <p:nvSpPr>
            <p:cNvPr id="26" name="Freeform 2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571500" cap="sq">
              <a:solidFill>
                <a:srgbClr val="0345E4">
                  <a:alpha val="19608"/>
                </a:srgbClr>
              </a:solidFill>
              <a:prstDash val="solid"/>
              <a:miter/>
            </a:ln>
          </p:spPr>
        </p:sp>
        <p:sp>
          <p:nvSpPr>
            <p:cNvPr id="27" name="TextBox 27"/>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28" name="Group 28"/>
          <p:cNvGrpSpPr/>
          <p:nvPr/>
        </p:nvGrpSpPr>
        <p:grpSpPr>
          <a:xfrm>
            <a:off x="-3708113" y="9258300"/>
            <a:ext cx="5765006" cy="1028700"/>
            <a:chOff x="0" y="0"/>
            <a:chExt cx="1049690" cy="187305"/>
          </a:xfrm>
        </p:grpSpPr>
        <p:sp>
          <p:nvSpPr>
            <p:cNvPr id="29" name="Freeform 29"/>
            <p:cNvSpPr/>
            <p:nvPr/>
          </p:nvSpPr>
          <p:spPr>
            <a:xfrm>
              <a:off x="0" y="0"/>
              <a:ext cx="1049690" cy="187305"/>
            </a:xfrm>
            <a:custGeom>
              <a:avLst/>
              <a:gdLst/>
              <a:ahLst/>
              <a:cxnLst/>
              <a:rect l="l" t="t" r="r" b="b"/>
              <a:pathLst>
                <a:path w="1049690" h="187305">
                  <a:moveTo>
                    <a:pt x="203200" y="0"/>
                  </a:moveTo>
                  <a:lnTo>
                    <a:pt x="846490" y="0"/>
                  </a:lnTo>
                  <a:lnTo>
                    <a:pt x="1049690" y="187305"/>
                  </a:lnTo>
                  <a:lnTo>
                    <a:pt x="0" y="187305"/>
                  </a:lnTo>
                  <a:lnTo>
                    <a:pt x="203200" y="0"/>
                  </a:lnTo>
                  <a:close/>
                </a:path>
              </a:pathLst>
            </a:custGeom>
            <a:solidFill>
              <a:srgbClr val="0345E4"/>
            </a:solidFill>
          </p:spPr>
        </p:sp>
        <p:sp>
          <p:nvSpPr>
            <p:cNvPr id="30" name="TextBox 30"/>
            <p:cNvSpPr txBox="1"/>
            <p:nvPr/>
          </p:nvSpPr>
          <p:spPr>
            <a:xfrm>
              <a:off x="127000" y="-38100"/>
              <a:ext cx="795690" cy="225405"/>
            </a:xfrm>
            <a:prstGeom prst="rect">
              <a:avLst/>
            </a:prstGeom>
          </p:spPr>
          <p:txBody>
            <a:bodyPr lIns="50800" tIns="50800" rIns="50800" bIns="50800" rtlCol="0" anchor="ctr"/>
            <a:lstStyle/>
            <a:p>
              <a:pPr algn="ctr">
                <a:lnSpc>
                  <a:spcPts val="2100"/>
                </a:lnSpc>
              </a:pPr>
              <a:endParaRPr/>
            </a:p>
          </p:txBody>
        </p:sp>
      </p:grpSp>
      <p:sp>
        <p:nvSpPr>
          <p:cNvPr id="79" name="TextBox 3"/>
          <p:cNvSpPr txBox="1"/>
          <p:nvPr/>
        </p:nvSpPr>
        <p:spPr>
          <a:xfrm>
            <a:off x="495072" y="1323090"/>
            <a:ext cx="7772857" cy="641201"/>
          </a:xfrm>
          <a:prstGeom prst="rect">
            <a:avLst/>
          </a:prstGeom>
        </p:spPr>
        <p:txBody>
          <a:bodyPr wrap="square" lIns="0" tIns="0" rIns="0" bIns="0" rtlCol="0" anchor="t">
            <a:spAutoFit/>
          </a:bodyPr>
          <a:lstStyle/>
          <a:p>
            <a:pPr>
              <a:lnSpc>
                <a:spcPts val="5040"/>
              </a:lnSpc>
            </a:pPr>
            <a:r>
              <a:rPr lang="en-US" sz="4000">
                <a:solidFill>
                  <a:srgbClr val="191919"/>
                </a:solidFill>
                <a:latin typeface="Roboto Bold"/>
              </a:rPr>
              <a:t>1. Đăng ký, duyệt chứng thư số</a:t>
            </a:r>
          </a:p>
        </p:txBody>
      </p:sp>
      <p:sp>
        <p:nvSpPr>
          <p:cNvPr id="80" name="TextBox 3"/>
          <p:cNvSpPr txBox="1"/>
          <p:nvPr/>
        </p:nvSpPr>
        <p:spPr>
          <a:xfrm>
            <a:off x="495072" y="1964291"/>
            <a:ext cx="11468328" cy="369332"/>
          </a:xfrm>
          <a:prstGeom prst="rect">
            <a:avLst/>
          </a:prstGeom>
        </p:spPr>
        <p:txBody>
          <a:bodyPr wrap="square" lIns="0" tIns="0" rIns="0" bIns="0" rtlCol="0" anchor="t">
            <a:spAutoFit/>
          </a:bodyPr>
          <a:lstStyle/>
          <a:p>
            <a:r>
              <a:rPr lang="en-US" sz="2400">
                <a:solidFill>
                  <a:srgbClr val="191919"/>
                </a:solidFill>
                <a:latin typeface="Roboto Bold"/>
              </a:rPr>
              <a:t>Quản trị viên duyệt chứng thư số Giáo viên</a:t>
            </a:r>
          </a:p>
        </p:txBody>
      </p:sp>
      <p:sp>
        <p:nvSpPr>
          <p:cNvPr id="81" name="TextBox 80"/>
          <p:cNvSpPr txBox="1"/>
          <p:nvPr/>
        </p:nvSpPr>
        <p:spPr>
          <a:xfrm>
            <a:off x="495072" y="5869329"/>
            <a:ext cx="11087328" cy="461665"/>
          </a:xfrm>
          <a:prstGeom prst="rect">
            <a:avLst/>
          </a:prstGeom>
          <a:noFill/>
        </p:spPr>
        <p:txBody>
          <a:bodyPr wrap="square" rtlCol="0">
            <a:spAutoFit/>
          </a:bodyPr>
          <a:lstStyle/>
          <a:p>
            <a:r>
              <a:rPr lang="en-US" sz="2400">
                <a:solidFill>
                  <a:srgbClr val="191919"/>
                </a:solidFill>
                <a:latin typeface="Roboto Bold"/>
              </a:rPr>
              <a:t>Phòng GD&amp;ĐT duyệt chứng thư số Nhà trường/Ban giám hiệu nhà trường</a:t>
            </a:r>
          </a:p>
        </p:txBody>
      </p:sp>
      <p:pic>
        <p:nvPicPr>
          <p:cNvPr id="18" name="Picture 17"/>
          <p:cNvPicPr>
            <a:picLocks noChangeAspect="1"/>
          </p:cNvPicPr>
          <p:nvPr/>
        </p:nvPicPr>
        <p:blipFill>
          <a:blip r:embed="rId3"/>
          <a:stretch>
            <a:fillRect/>
          </a:stretch>
        </p:blipFill>
        <p:spPr>
          <a:xfrm>
            <a:off x="495072" y="2431529"/>
            <a:ext cx="14440128" cy="3339894"/>
          </a:xfrm>
          <a:prstGeom prst="rect">
            <a:avLst/>
          </a:prstGeom>
        </p:spPr>
      </p:pic>
      <p:pic>
        <p:nvPicPr>
          <p:cNvPr id="19" name="Picture 18"/>
          <p:cNvPicPr>
            <a:picLocks noChangeAspect="1"/>
          </p:cNvPicPr>
          <p:nvPr/>
        </p:nvPicPr>
        <p:blipFill>
          <a:blip r:embed="rId4"/>
          <a:stretch>
            <a:fillRect/>
          </a:stretch>
        </p:blipFill>
        <p:spPr>
          <a:xfrm>
            <a:off x="4571667" y="6358527"/>
            <a:ext cx="12264557" cy="3778275"/>
          </a:xfrm>
          <a:prstGeom prst="rect">
            <a:avLst/>
          </a:prstGeom>
        </p:spPr>
      </p:pic>
    </p:spTree>
    <p:extLst>
      <p:ext uri="{BB962C8B-B14F-4D97-AF65-F5344CB8AC3E}">
        <p14:creationId xmlns:p14="http://schemas.microsoft.com/office/powerpoint/2010/main" val="41917645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0" y="0"/>
            <a:ext cx="18288000" cy="1386002"/>
            <a:chOff x="0" y="0"/>
            <a:chExt cx="4816593" cy="365038"/>
          </a:xfrm>
        </p:grpSpPr>
        <p:sp>
          <p:nvSpPr>
            <p:cNvPr id="4" name="Freeform 4"/>
            <p:cNvSpPr/>
            <p:nvPr/>
          </p:nvSpPr>
          <p:spPr>
            <a:xfrm>
              <a:off x="0" y="0"/>
              <a:ext cx="4816592" cy="365038"/>
            </a:xfrm>
            <a:custGeom>
              <a:avLst/>
              <a:gdLst/>
              <a:ahLst/>
              <a:cxnLst/>
              <a:rect l="l" t="t" r="r" b="b"/>
              <a:pathLst>
                <a:path w="4816592" h="365038">
                  <a:moveTo>
                    <a:pt x="0" y="0"/>
                  </a:moveTo>
                  <a:lnTo>
                    <a:pt x="4816592" y="0"/>
                  </a:lnTo>
                  <a:lnTo>
                    <a:pt x="4816592" y="365038"/>
                  </a:lnTo>
                  <a:lnTo>
                    <a:pt x="0" y="365038"/>
                  </a:lnTo>
                  <a:close/>
                </a:path>
              </a:pathLst>
            </a:custGeom>
            <a:solidFill>
              <a:srgbClr val="0345E4"/>
            </a:solidFill>
          </p:spPr>
        </p:sp>
        <p:sp>
          <p:nvSpPr>
            <p:cNvPr id="5" name="TextBox 5"/>
            <p:cNvSpPr txBox="1"/>
            <p:nvPr/>
          </p:nvSpPr>
          <p:spPr>
            <a:xfrm>
              <a:off x="0" y="-38100"/>
              <a:ext cx="4816593" cy="403138"/>
            </a:xfrm>
            <a:prstGeom prst="rect">
              <a:avLst/>
            </a:prstGeom>
          </p:spPr>
          <p:txBody>
            <a:bodyPr lIns="50800" tIns="50800" rIns="50800" bIns="50800" rtlCol="0" anchor="ctr"/>
            <a:lstStyle/>
            <a:p>
              <a:pPr algn="ctr">
                <a:lnSpc>
                  <a:spcPts val="2659"/>
                </a:lnSpc>
              </a:pPr>
              <a:endParaRPr/>
            </a:p>
          </p:txBody>
        </p:sp>
      </p:grpSp>
      <p:sp>
        <p:nvSpPr>
          <p:cNvPr id="6" name="TextBox 6"/>
          <p:cNvSpPr txBox="1"/>
          <p:nvPr/>
        </p:nvSpPr>
        <p:spPr>
          <a:xfrm>
            <a:off x="900803" y="218338"/>
            <a:ext cx="3926059" cy="854076"/>
          </a:xfrm>
          <a:prstGeom prst="rect">
            <a:avLst/>
          </a:prstGeom>
        </p:spPr>
        <p:txBody>
          <a:bodyPr lIns="0" tIns="0" rIns="0" bIns="0" rtlCol="0" anchor="t">
            <a:spAutoFit/>
          </a:bodyPr>
          <a:lstStyle/>
          <a:p>
            <a:pPr>
              <a:lnSpc>
                <a:spcPts val="6999"/>
              </a:lnSpc>
            </a:pPr>
            <a:r>
              <a:rPr lang="en-US" sz="4999" spc="99">
                <a:solidFill>
                  <a:srgbClr val="FFFFFF"/>
                </a:solidFill>
                <a:latin typeface="Open Sans Bold Bold"/>
              </a:rPr>
              <a:t>QUY TRÌNH</a:t>
            </a:r>
          </a:p>
        </p:txBody>
      </p:sp>
      <p:sp>
        <p:nvSpPr>
          <p:cNvPr id="7" name="AutoShape 7"/>
          <p:cNvSpPr/>
          <p:nvPr/>
        </p:nvSpPr>
        <p:spPr>
          <a:xfrm>
            <a:off x="5488910" y="0"/>
            <a:ext cx="0" cy="1417611"/>
          </a:xfrm>
          <a:prstGeom prst="line">
            <a:avLst/>
          </a:prstGeom>
          <a:ln w="38100" cap="flat">
            <a:solidFill>
              <a:srgbClr val="FFFFFF"/>
            </a:solidFill>
            <a:prstDash val="solid"/>
            <a:headEnd type="none" w="sm" len="sm"/>
            <a:tailEnd type="none" w="sm" len="sm"/>
          </a:ln>
        </p:spPr>
      </p:sp>
      <p:sp>
        <p:nvSpPr>
          <p:cNvPr id="8" name="TextBox 8"/>
          <p:cNvSpPr txBox="1"/>
          <p:nvPr/>
        </p:nvSpPr>
        <p:spPr>
          <a:xfrm>
            <a:off x="6496155" y="142136"/>
            <a:ext cx="10340069" cy="930278"/>
          </a:xfrm>
          <a:prstGeom prst="rect">
            <a:avLst/>
          </a:prstGeom>
        </p:spPr>
        <p:txBody>
          <a:bodyPr lIns="0" tIns="0" rIns="0" bIns="0" rtlCol="0" anchor="t">
            <a:spAutoFit/>
          </a:bodyPr>
          <a:lstStyle/>
          <a:p>
            <a:pPr marL="0" lvl="0" indent="0" algn="just">
              <a:lnSpc>
                <a:spcPts val="7749"/>
              </a:lnSpc>
            </a:pPr>
            <a:r>
              <a:rPr lang="en-US" sz="4999">
                <a:solidFill>
                  <a:srgbClr val="FFFFFF"/>
                </a:solidFill>
                <a:latin typeface="Open Sans Bold Bold"/>
              </a:rPr>
              <a:t>QUẢN LÝ HỌC BẠ SỐ TẠI CSGD</a:t>
            </a:r>
          </a:p>
        </p:txBody>
      </p:sp>
      <p:sp>
        <p:nvSpPr>
          <p:cNvPr id="10" name="TextBox 10"/>
          <p:cNvSpPr txBox="1"/>
          <p:nvPr/>
        </p:nvSpPr>
        <p:spPr>
          <a:xfrm>
            <a:off x="4995587" y="5663911"/>
            <a:ext cx="1689540" cy="941070"/>
          </a:xfrm>
          <a:prstGeom prst="rect">
            <a:avLst/>
          </a:prstGeom>
        </p:spPr>
        <p:txBody>
          <a:bodyPr lIns="0" tIns="0" rIns="0" bIns="0" rtlCol="0" anchor="t">
            <a:spAutoFit/>
          </a:bodyPr>
          <a:lstStyle/>
          <a:p>
            <a:pPr algn="ctr">
              <a:lnSpc>
                <a:spcPts val="3779"/>
              </a:lnSpc>
            </a:pPr>
            <a:r>
              <a:rPr lang="en-US" sz="2699">
                <a:solidFill>
                  <a:srgbClr val="FFFFFF"/>
                </a:solidFill>
                <a:latin typeface="Open Sans 1 Bold"/>
              </a:rPr>
              <a:t>02. Tạo học bạ</a:t>
            </a:r>
          </a:p>
        </p:txBody>
      </p:sp>
      <p:sp>
        <p:nvSpPr>
          <p:cNvPr id="11" name="TextBox 11"/>
          <p:cNvSpPr txBox="1"/>
          <p:nvPr/>
        </p:nvSpPr>
        <p:spPr>
          <a:xfrm>
            <a:off x="8267930" y="5663911"/>
            <a:ext cx="1752139" cy="941070"/>
          </a:xfrm>
          <a:prstGeom prst="rect">
            <a:avLst/>
          </a:prstGeom>
        </p:spPr>
        <p:txBody>
          <a:bodyPr lIns="0" tIns="0" rIns="0" bIns="0" rtlCol="0" anchor="t">
            <a:spAutoFit/>
          </a:bodyPr>
          <a:lstStyle/>
          <a:p>
            <a:pPr algn="ctr">
              <a:lnSpc>
                <a:spcPts val="3779"/>
              </a:lnSpc>
            </a:pPr>
            <a:r>
              <a:rPr lang="en-US" sz="2699">
                <a:solidFill>
                  <a:srgbClr val="FFFFFF"/>
                </a:solidFill>
                <a:latin typeface="Open Sans 1 Bold"/>
              </a:rPr>
              <a:t>03. Ký số học bạ</a:t>
            </a:r>
          </a:p>
        </p:txBody>
      </p:sp>
      <p:sp>
        <p:nvSpPr>
          <p:cNvPr id="13" name="TextBox 13"/>
          <p:cNvSpPr txBox="1"/>
          <p:nvPr/>
        </p:nvSpPr>
        <p:spPr>
          <a:xfrm>
            <a:off x="14704092" y="5663911"/>
            <a:ext cx="1752139" cy="941070"/>
          </a:xfrm>
          <a:prstGeom prst="rect">
            <a:avLst/>
          </a:prstGeom>
        </p:spPr>
        <p:txBody>
          <a:bodyPr lIns="0" tIns="0" rIns="0" bIns="0" rtlCol="0" anchor="t">
            <a:spAutoFit/>
          </a:bodyPr>
          <a:lstStyle/>
          <a:p>
            <a:pPr algn="ctr">
              <a:lnSpc>
                <a:spcPts val="3779"/>
              </a:lnSpc>
            </a:pPr>
            <a:r>
              <a:rPr lang="en-US" sz="2699">
                <a:solidFill>
                  <a:srgbClr val="FFFFFF"/>
                </a:solidFill>
                <a:latin typeface="Open Sans 1 Bold"/>
              </a:rPr>
              <a:t>05. Gửi học bạ số</a:t>
            </a:r>
          </a:p>
        </p:txBody>
      </p:sp>
      <p:grpSp>
        <p:nvGrpSpPr>
          <p:cNvPr id="25" name="Group 25"/>
          <p:cNvGrpSpPr/>
          <p:nvPr/>
        </p:nvGrpSpPr>
        <p:grpSpPr>
          <a:xfrm>
            <a:off x="16287059" y="8247665"/>
            <a:ext cx="2954728" cy="2954728"/>
            <a:chOff x="0" y="0"/>
            <a:chExt cx="812800" cy="812800"/>
          </a:xfrm>
        </p:grpSpPr>
        <p:sp>
          <p:nvSpPr>
            <p:cNvPr id="26" name="Freeform 2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571500" cap="sq">
              <a:solidFill>
                <a:srgbClr val="0345E4">
                  <a:alpha val="19608"/>
                </a:srgbClr>
              </a:solidFill>
              <a:prstDash val="solid"/>
              <a:miter/>
            </a:ln>
          </p:spPr>
        </p:sp>
        <p:sp>
          <p:nvSpPr>
            <p:cNvPr id="27" name="TextBox 27"/>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28" name="Group 28"/>
          <p:cNvGrpSpPr/>
          <p:nvPr/>
        </p:nvGrpSpPr>
        <p:grpSpPr>
          <a:xfrm>
            <a:off x="-3708113" y="9258300"/>
            <a:ext cx="5765006" cy="1028700"/>
            <a:chOff x="0" y="0"/>
            <a:chExt cx="1049690" cy="187305"/>
          </a:xfrm>
        </p:grpSpPr>
        <p:sp>
          <p:nvSpPr>
            <p:cNvPr id="29" name="Freeform 29"/>
            <p:cNvSpPr/>
            <p:nvPr/>
          </p:nvSpPr>
          <p:spPr>
            <a:xfrm>
              <a:off x="0" y="0"/>
              <a:ext cx="1049690" cy="187305"/>
            </a:xfrm>
            <a:custGeom>
              <a:avLst/>
              <a:gdLst/>
              <a:ahLst/>
              <a:cxnLst/>
              <a:rect l="l" t="t" r="r" b="b"/>
              <a:pathLst>
                <a:path w="1049690" h="187305">
                  <a:moveTo>
                    <a:pt x="203200" y="0"/>
                  </a:moveTo>
                  <a:lnTo>
                    <a:pt x="846490" y="0"/>
                  </a:lnTo>
                  <a:lnTo>
                    <a:pt x="1049690" y="187305"/>
                  </a:lnTo>
                  <a:lnTo>
                    <a:pt x="0" y="187305"/>
                  </a:lnTo>
                  <a:lnTo>
                    <a:pt x="203200" y="0"/>
                  </a:lnTo>
                  <a:close/>
                </a:path>
              </a:pathLst>
            </a:custGeom>
            <a:solidFill>
              <a:srgbClr val="0345E4"/>
            </a:solidFill>
          </p:spPr>
        </p:sp>
        <p:sp>
          <p:nvSpPr>
            <p:cNvPr id="30" name="TextBox 30"/>
            <p:cNvSpPr txBox="1"/>
            <p:nvPr/>
          </p:nvSpPr>
          <p:spPr>
            <a:xfrm>
              <a:off x="127000" y="-38100"/>
              <a:ext cx="795690" cy="225405"/>
            </a:xfrm>
            <a:prstGeom prst="rect">
              <a:avLst/>
            </a:prstGeom>
          </p:spPr>
          <p:txBody>
            <a:bodyPr lIns="50800" tIns="50800" rIns="50800" bIns="50800" rtlCol="0" anchor="ctr"/>
            <a:lstStyle/>
            <a:p>
              <a:pPr algn="ctr">
                <a:lnSpc>
                  <a:spcPts val="2100"/>
                </a:lnSpc>
              </a:pPr>
              <a:endParaRPr/>
            </a:p>
          </p:txBody>
        </p:sp>
      </p:grpSp>
      <p:sp>
        <p:nvSpPr>
          <p:cNvPr id="79" name="TextBox 3"/>
          <p:cNvSpPr txBox="1"/>
          <p:nvPr/>
        </p:nvSpPr>
        <p:spPr>
          <a:xfrm>
            <a:off x="495072" y="1511786"/>
            <a:ext cx="7772857" cy="641201"/>
          </a:xfrm>
          <a:prstGeom prst="rect">
            <a:avLst/>
          </a:prstGeom>
        </p:spPr>
        <p:txBody>
          <a:bodyPr wrap="square" lIns="0" tIns="0" rIns="0" bIns="0" rtlCol="0" anchor="t">
            <a:spAutoFit/>
          </a:bodyPr>
          <a:lstStyle/>
          <a:p>
            <a:pPr>
              <a:lnSpc>
                <a:spcPts val="5040"/>
              </a:lnSpc>
            </a:pPr>
            <a:r>
              <a:rPr lang="en-US" sz="4000">
                <a:solidFill>
                  <a:srgbClr val="191919"/>
                </a:solidFill>
                <a:latin typeface="Roboto Bold"/>
              </a:rPr>
              <a:t>1. Đăng ký, duyệt chứng thư số</a:t>
            </a:r>
          </a:p>
        </p:txBody>
      </p:sp>
      <p:sp>
        <p:nvSpPr>
          <p:cNvPr id="80" name="TextBox 3"/>
          <p:cNvSpPr txBox="1"/>
          <p:nvPr/>
        </p:nvSpPr>
        <p:spPr>
          <a:xfrm>
            <a:off x="495072" y="2278771"/>
            <a:ext cx="11468328" cy="738664"/>
          </a:xfrm>
          <a:prstGeom prst="rect">
            <a:avLst/>
          </a:prstGeom>
        </p:spPr>
        <p:txBody>
          <a:bodyPr wrap="square" lIns="0" tIns="0" rIns="0" bIns="0" rtlCol="0" anchor="t">
            <a:spAutoFit/>
          </a:bodyPr>
          <a:lstStyle/>
          <a:p>
            <a:r>
              <a:rPr lang="en-US" sz="2400">
                <a:solidFill>
                  <a:srgbClr val="191919"/>
                </a:solidFill>
                <a:latin typeface="Roboto Bold"/>
              </a:rPr>
              <a:t>Quản trị viên thực hiện khai báo chứng thư số nhà trường</a:t>
            </a:r>
          </a:p>
          <a:p>
            <a:r>
              <a:rPr lang="en-US" sz="2400">
                <a:solidFill>
                  <a:srgbClr val="191919"/>
                </a:solidFill>
                <a:latin typeface="Roboto Bold"/>
              </a:rPr>
              <a:t>Ban giám hiệu, giáo viên khai báo thông tin chứng thư số cá nhân.</a:t>
            </a:r>
          </a:p>
        </p:txBody>
      </p:sp>
      <p:pic>
        <p:nvPicPr>
          <p:cNvPr id="9" name="Picture 8"/>
          <p:cNvPicPr>
            <a:picLocks noChangeAspect="1"/>
          </p:cNvPicPr>
          <p:nvPr/>
        </p:nvPicPr>
        <p:blipFill>
          <a:blip r:embed="rId3"/>
          <a:stretch>
            <a:fillRect/>
          </a:stretch>
        </p:blipFill>
        <p:spPr>
          <a:xfrm>
            <a:off x="902305" y="4709809"/>
            <a:ext cx="7365624" cy="2977802"/>
          </a:xfrm>
          <a:prstGeom prst="rect">
            <a:avLst/>
          </a:prstGeom>
        </p:spPr>
      </p:pic>
      <p:pic>
        <p:nvPicPr>
          <p:cNvPr id="14" name="Picture 13"/>
          <p:cNvPicPr>
            <a:picLocks noChangeAspect="1"/>
          </p:cNvPicPr>
          <p:nvPr/>
        </p:nvPicPr>
        <p:blipFill>
          <a:blip r:embed="rId4"/>
          <a:stretch>
            <a:fillRect/>
          </a:stretch>
        </p:blipFill>
        <p:spPr>
          <a:xfrm>
            <a:off x="8728424" y="3255206"/>
            <a:ext cx="6663976" cy="4451294"/>
          </a:xfrm>
          <a:prstGeom prst="rect">
            <a:avLst/>
          </a:prstGeom>
        </p:spPr>
      </p:pic>
      <p:sp>
        <p:nvSpPr>
          <p:cNvPr id="15" name="TextBox 14"/>
          <p:cNvSpPr txBox="1"/>
          <p:nvPr/>
        </p:nvSpPr>
        <p:spPr>
          <a:xfrm>
            <a:off x="2566221" y="7962900"/>
            <a:ext cx="3630557" cy="461665"/>
          </a:xfrm>
          <a:prstGeom prst="rect">
            <a:avLst/>
          </a:prstGeom>
          <a:noFill/>
        </p:spPr>
        <p:txBody>
          <a:bodyPr wrap="square" rtlCol="0">
            <a:spAutoFit/>
          </a:bodyPr>
          <a:lstStyle/>
          <a:p>
            <a:r>
              <a:rPr lang="en-US" sz="2400" b="1">
                <a:latin typeface="Times New Roman" panose="02020603050405020304" pitchFamily="18" charset="0"/>
                <a:cs typeface="Times New Roman" panose="02020603050405020304" pitchFamily="18" charset="0"/>
              </a:rPr>
              <a:t>Chứng thư số Nhà trường</a:t>
            </a:r>
          </a:p>
        </p:txBody>
      </p:sp>
      <p:sp>
        <p:nvSpPr>
          <p:cNvPr id="81" name="TextBox 80"/>
          <p:cNvSpPr txBox="1"/>
          <p:nvPr/>
        </p:nvSpPr>
        <p:spPr>
          <a:xfrm>
            <a:off x="10134600" y="7924503"/>
            <a:ext cx="4036092" cy="461665"/>
          </a:xfrm>
          <a:prstGeom prst="rect">
            <a:avLst/>
          </a:prstGeom>
          <a:noFill/>
        </p:spPr>
        <p:txBody>
          <a:bodyPr wrap="square" rtlCol="0">
            <a:spAutoFit/>
          </a:bodyPr>
          <a:lstStyle/>
          <a:p>
            <a:r>
              <a:rPr lang="en-US" sz="2400" b="1">
                <a:latin typeface="Times New Roman" panose="02020603050405020304" pitchFamily="18" charset="0"/>
                <a:cs typeface="Times New Roman" panose="02020603050405020304" pitchFamily="18" charset="0"/>
              </a:rPr>
              <a:t>Chứng thư số BGH/Giáo viên</a:t>
            </a:r>
          </a:p>
        </p:txBody>
      </p:sp>
    </p:spTree>
    <p:extLst>
      <p:ext uri="{BB962C8B-B14F-4D97-AF65-F5344CB8AC3E}">
        <p14:creationId xmlns:p14="http://schemas.microsoft.com/office/powerpoint/2010/main" val="30169014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0" y="0"/>
            <a:ext cx="18288000" cy="1386002"/>
            <a:chOff x="0" y="0"/>
            <a:chExt cx="4816593" cy="365038"/>
          </a:xfrm>
        </p:grpSpPr>
        <p:sp>
          <p:nvSpPr>
            <p:cNvPr id="4" name="Freeform 4"/>
            <p:cNvSpPr/>
            <p:nvPr/>
          </p:nvSpPr>
          <p:spPr>
            <a:xfrm>
              <a:off x="0" y="0"/>
              <a:ext cx="4816592" cy="365038"/>
            </a:xfrm>
            <a:custGeom>
              <a:avLst/>
              <a:gdLst/>
              <a:ahLst/>
              <a:cxnLst/>
              <a:rect l="l" t="t" r="r" b="b"/>
              <a:pathLst>
                <a:path w="4816592" h="365038">
                  <a:moveTo>
                    <a:pt x="0" y="0"/>
                  </a:moveTo>
                  <a:lnTo>
                    <a:pt x="4816592" y="0"/>
                  </a:lnTo>
                  <a:lnTo>
                    <a:pt x="4816592" y="365038"/>
                  </a:lnTo>
                  <a:lnTo>
                    <a:pt x="0" y="365038"/>
                  </a:lnTo>
                  <a:close/>
                </a:path>
              </a:pathLst>
            </a:custGeom>
            <a:solidFill>
              <a:srgbClr val="0345E4"/>
            </a:solidFill>
          </p:spPr>
        </p:sp>
        <p:sp>
          <p:nvSpPr>
            <p:cNvPr id="5" name="TextBox 5"/>
            <p:cNvSpPr txBox="1"/>
            <p:nvPr/>
          </p:nvSpPr>
          <p:spPr>
            <a:xfrm>
              <a:off x="0" y="-38100"/>
              <a:ext cx="4816593" cy="403138"/>
            </a:xfrm>
            <a:prstGeom prst="rect">
              <a:avLst/>
            </a:prstGeom>
          </p:spPr>
          <p:txBody>
            <a:bodyPr lIns="50800" tIns="50800" rIns="50800" bIns="50800" rtlCol="0" anchor="ctr"/>
            <a:lstStyle/>
            <a:p>
              <a:pPr algn="ctr">
                <a:lnSpc>
                  <a:spcPts val="2659"/>
                </a:lnSpc>
              </a:pPr>
              <a:endParaRPr/>
            </a:p>
          </p:txBody>
        </p:sp>
      </p:grpSp>
      <p:sp>
        <p:nvSpPr>
          <p:cNvPr id="6" name="TextBox 6"/>
          <p:cNvSpPr txBox="1"/>
          <p:nvPr/>
        </p:nvSpPr>
        <p:spPr>
          <a:xfrm>
            <a:off x="900803" y="218338"/>
            <a:ext cx="3926059" cy="854076"/>
          </a:xfrm>
          <a:prstGeom prst="rect">
            <a:avLst/>
          </a:prstGeom>
        </p:spPr>
        <p:txBody>
          <a:bodyPr lIns="0" tIns="0" rIns="0" bIns="0" rtlCol="0" anchor="t">
            <a:spAutoFit/>
          </a:bodyPr>
          <a:lstStyle/>
          <a:p>
            <a:pPr>
              <a:lnSpc>
                <a:spcPts val="6999"/>
              </a:lnSpc>
            </a:pPr>
            <a:r>
              <a:rPr lang="en-US" sz="4999" spc="99">
                <a:solidFill>
                  <a:srgbClr val="FFFFFF"/>
                </a:solidFill>
                <a:latin typeface="Open Sans Bold Bold"/>
              </a:rPr>
              <a:t>QUY TRÌNH</a:t>
            </a:r>
          </a:p>
        </p:txBody>
      </p:sp>
      <p:sp>
        <p:nvSpPr>
          <p:cNvPr id="7" name="AutoShape 7"/>
          <p:cNvSpPr/>
          <p:nvPr/>
        </p:nvSpPr>
        <p:spPr>
          <a:xfrm>
            <a:off x="5488910" y="0"/>
            <a:ext cx="0" cy="1417611"/>
          </a:xfrm>
          <a:prstGeom prst="line">
            <a:avLst/>
          </a:prstGeom>
          <a:ln w="38100" cap="flat">
            <a:solidFill>
              <a:srgbClr val="FFFFFF"/>
            </a:solidFill>
            <a:prstDash val="solid"/>
            <a:headEnd type="none" w="sm" len="sm"/>
            <a:tailEnd type="none" w="sm" len="sm"/>
          </a:ln>
        </p:spPr>
      </p:sp>
      <p:sp>
        <p:nvSpPr>
          <p:cNvPr id="8" name="TextBox 8"/>
          <p:cNvSpPr txBox="1"/>
          <p:nvPr/>
        </p:nvSpPr>
        <p:spPr>
          <a:xfrm>
            <a:off x="6496155" y="142136"/>
            <a:ext cx="10340069" cy="930278"/>
          </a:xfrm>
          <a:prstGeom prst="rect">
            <a:avLst/>
          </a:prstGeom>
        </p:spPr>
        <p:txBody>
          <a:bodyPr lIns="0" tIns="0" rIns="0" bIns="0" rtlCol="0" anchor="t">
            <a:spAutoFit/>
          </a:bodyPr>
          <a:lstStyle/>
          <a:p>
            <a:pPr marL="0" lvl="0" indent="0" algn="just">
              <a:lnSpc>
                <a:spcPts val="7749"/>
              </a:lnSpc>
            </a:pPr>
            <a:r>
              <a:rPr lang="en-US" sz="4999">
                <a:solidFill>
                  <a:srgbClr val="FFFFFF"/>
                </a:solidFill>
                <a:latin typeface="Open Sans Bold Bold"/>
              </a:rPr>
              <a:t>QUẢN LÝ HỌC BẠ SỐ TẠI CSGD</a:t>
            </a:r>
          </a:p>
        </p:txBody>
      </p:sp>
      <p:sp>
        <p:nvSpPr>
          <p:cNvPr id="10" name="TextBox 10"/>
          <p:cNvSpPr txBox="1"/>
          <p:nvPr/>
        </p:nvSpPr>
        <p:spPr>
          <a:xfrm>
            <a:off x="4995587" y="5663911"/>
            <a:ext cx="1689540" cy="941070"/>
          </a:xfrm>
          <a:prstGeom prst="rect">
            <a:avLst/>
          </a:prstGeom>
        </p:spPr>
        <p:txBody>
          <a:bodyPr lIns="0" tIns="0" rIns="0" bIns="0" rtlCol="0" anchor="t">
            <a:spAutoFit/>
          </a:bodyPr>
          <a:lstStyle/>
          <a:p>
            <a:pPr algn="ctr">
              <a:lnSpc>
                <a:spcPts val="3779"/>
              </a:lnSpc>
            </a:pPr>
            <a:r>
              <a:rPr lang="en-US" sz="2699">
                <a:solidFill>
                  <a:srgbClr val="FFFFFF"/>
                </a:solidFill>
                <a:latin typeface="Open Sans 1 Bold"/>
              </a:rPr>
              <a:t>02. Tạo học bạ</a:t>
            </a:r>
          </a:p>
        </p:txBody>
      </p:sp>
      <p:sp>
        <p:nvSpPr>
          <p:cNvPr id="11" name="TextBox 11"/>
          <p:cNvSpPr txBox="1"/>
          <p:nvPr/>
        </p:nvSpPr>
        <p:spPr>
          <a:xfrm>
            <a:off x="8267930" y="5663911"/>
            <a:ext cx="1752139" cy="941070"/>
          </a:xfrm>
          <a:prstGeom prst="rect">
            <a:avLst/>
          </a:prstGeom>
        </p:spPr>
        <p:txBody>
          <a:bodyPr lIns="0" tIns="0" rIns="0" bIns="0" rtlCol="0" anchor="t">
            <a:spAutoFit/>
          </a:bodyPr>
          <a:lstStyle/>
          <a:p>
            <a:pPr algn="ctr">
              <a:lnSpc>
                <a:spcPts val="3779"/>
              </a:lnSpc>
            </a:pPr>
            <a:r>
              <a:rPr lang="en-US" sz="2699">
                <a:solidFill>
                  <a:srgbClr val="FFFFFF"/>
                </a:solidFill>
                <a:latin typeface="Open Sans 1 Bold"/>
              </a:rPr>
              <a:t>03. Ký số học bạ</a:t>
            </a:r>
          </a:p>
        </p:txBody>
      </p:sp>
      <p:sp>
        <p:nvSpPr>
          <p:cNvPr id="13" name="TextBox 13"/>
          <p:cNvSpPr txBox="1"/>
          <p:nvPr/>
        </p:nvSpPr>
        <p:spPr>
          <a:xfrm>
            <a:off x="14704092" y="5663911"/>
            <a:ext cx="1752139" cy="941070"/>
          </a:xfrm>
          <a:prstGeom prst="rect">
            <a:avLst/>
          </a:prstGeom>
        </p:spPr>
        <p:txBody>
          <a:bodyPr lIns="0" tIns="0" rIns="0" bIns="0" rtlCol="0" anchor="t">
            <a:spAutoFit/>
          </a:bodyPr>
          <a:lstStyle/>
          <a:p>
            <a:pPr algn="ctr">
              <a:lnSpc>
                <a:spcPts val="3779"/>
              </a:lnSpc>
            </a:pPr>
            <a:r>
              <a:rPr lang="en-US" sz="2699">
                <a:solidFill>
                  <a:srgbClr val="FFFFFF"/>
                </a:solidFill>
                <a:latin typeface="Open Sans 1 Bold"/>
              </a:rPr>
              <a:t>05. Gửi học bạ số</a:t>
            </a:r>
          </a:p>
        </p:txBody>
      </p:sp>
      <p:grpSp>
        <p:nvGrpSpPr>
          <p:cNvPr id="25" name="Group 25"/>
          <p:cNvGrpSpPr/>
          <p:nvPr/>
        </p:nvGrpSpPr>
        <p:grpSpPr>
          <a:xfrm>
            <a:off x="16287059" y="8247665"/>
            <a:ext cx="2954728" cy="2954728"/>
            <a:chOff x="0" y="0"/>
            <a:chExt cx="812800" cy="812800"/>
          </a:xfrm>
        </p:grpSpPr>
        <p:sp>
          <p:nvSpPr>
            <p:cNvPr id="26" name="Freeform 2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571500" cap="sq">
              <a:solidFill>
                <a:srgbClr val="0345E4">
                  <a:alpha val="19608"/>
                </a:srgbClr>
              </a:solidFill>
              <a:prstDash val="solid"/>
              <a:miter/>
            </a:ln>
          </p:spPr>
        </p:sp>
        <p:sp>
          <p:nvSpPr>
            <p:cNvPr id="27" name="TextBox 27"/>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28" name="Group 28"/>
          <p:cNvGrpSpPr/>
          <p:nvPr/>
        </p:nvGrpSpPr>
        <p:grpSpPr>
          <a:xfrm>
            <a:off x="-3708113" y="9258300"/>
            <a:ext cx="5765006" cy="1028700"/>
            <a:chOff x="0" y="0"/>
            <a:chExt cx="1049690" cy="187305"/>
          </a:xfrm>
        </p:grpSpPr>
        <p:sp>
          <p:nvSpPr>
            <p:cNvPr id="29" name="Freeform 29"/>
            <p:cNvSpPr/>
            <p:nvPr/>
          </p:nvSpPr>
          <p:spPr>
            <a:xfrm>
              <a:off x="0" y="0"/>
              <a:ext cx="1049690" cy="187305"/>
            </a:xfrm>
            <a:custGeom>
              <a:avLst/>
              <a:gdLst/>
              <a:ahLst/>
              <a:cxnLst/>
              <a:rect l="l" t="t" r="r" b="b"/>
              <a:pathLst>
                <a:path w="1049690" h="187305">
                  <a:moveTo>
                    <a:pt x="203200" y="0"/>
                  </a:moveTo>
                  <a:lnTo>
                    <a:pt x="846490" y="0"/>
                  </a:lnTo>
                  <a:lnTo>
                    <a:pt x="1049690" y="187305"/>
                  </a:lnTo>
                  <a:lnTo>
                    <a:pt x="0" y="187305"/>
                  </a:lnTo>
                  <a:lnTo>
                    <a:pt x="203200" y="0"/>
                  </a:lnTo>
                  <a:close/>
                </a:path>
              </a:pathLst>
            </a:custGeom>
            <a:solidFill>
              <a:srgbClr val="0345E4"/>
            </a:solidFill>
          </p:spPr>
        </p:sp>
        <p:sp>
          <p:nvSpPr>
            <p:cNvPr id="30" name="TextBox 30"/>
            <p:cNvSpPr txBox="1"/>
            <p:nvPr/>
          </p:nvSpPr>
          <p:spPr>
            <a:xfrm>
              <a:off x="127000" y="-38100"/>
              <a:ext cx="795690" cy="225405"/>
            </a:xfrm>
            <a:prstGeom prst="rect">
              <a:avLst/>
            </a:prstGeom>
          </p:spPr>
          <p:txBody>
            <a:bodyPr lIns="50800" tIns="50800" rIns="50800" bIns="50800" rtlCol="0" anchor="ctr"/>
            <a:lstStyle/>
            <a:p>
              <a:pPr algn="ctr">
                <a:lnSpc>
                  <a:spcPts val="2100"/>
                </a:lnSpc>
              </a:pPr>
              <a:endParaRPr/>
            </a:p>
          </p:txBody>
        </p:sp>
      </p:grpSp>
      <p:sp>
        <p:nvSpPr>
          <p:cNvPr id="79" name="TextBox 3"/>
          <p:cNvSpPr txBox="1"/>
          <p:nvPr/>
        </p:nvSpPr>
        <p:spPr>
          <a:xfrm>
            <a:off x="495072" y="1511786"/>
            <a:ext cx="7772857" cy="641201"/>
          </a:xfrm>
          <a:prstGeom prst="rect">
            <a:avLst/>
          </a:prstGeom>
        </p:spPr>
        <p:txBody>
          <a:bodyPr wrap="square" lIns="0" tIns="0" rIns="0" bIns="0" rtlCol="0" anchor="t">
            <a:spAutoFit/>
          </a:bodyPr>
          <a:lstStyle/>
          <a:p>
            <a:pPr>
              <a:lnSpc>
                <a:spcPts val="5040"/>
              </a:lnSpc>
            </a:pPr>
            <a:r>
              <a:rPr lang="en-US" sz="4000">
                <a:solidFill>
                  <a:srgbClr val="191919"/>
                </a:solidFill>
                <a:latin typeface="Roboto Bold"/>
              </a:rPr>
              <a:t>2. Tạo học bạ</a:t>
            </a:r>
          </a:p>
        </p:txBody>
      </p:sp>
      <p:sp>
        <p:nvSpPr>
          <p:cNvPr id="80" name="TextBox 3"/>
          <p:cNvSpPr txBox="1"/>
          <p:nvPr/>
        </p:nvSpPr>
        <p:spPr>
          <a:xfrm>
            <a:off x="495072" y="2278771"/>
            <a:ext cx="11468328" cy="369332"/>
          </a:xfrm>
          <a:prstGeom prst="rect">
            <a:avLst/>
          </a:prstGeom>
        </p:spPr>
        <p:txBody>
          <a:bodyPr wrap="square" lIns="0" tIns="0" rIns="0" bIns="0" rtlCol="0" anchor="t">
            <a:spAutoFit/>
          </a:bodyPr>
          <a:lstStyle/>
          <a:p>
            <a:r>
              <a:rPr lang="en-US" sz="2400">
                <a:solidFill>
                  <a:srgbClr val="191919"/>
                </a:solidFill>
                <a:latin typeface="Roboto Bold"/>
              </a:rPr>
              <a:t>Quản trị viên hoặc GVCN lớp thực hiện tạo học bạ số cho học sinh</a:t>
            </a:r>
          </a:p>
        </p:txBody>
      </p:sp>
      <p:pic>
        <p:nvPicPr>
          <p:cNvPr id="2" name="Picture 1"/>
          <p:cNvPicPr>
            <a:picLocks noChangeAspect="1"/>
          </p:cNvPicPr>
          <p:nvPr/>
        </p:nvPicPr>
        <p:blipFill>
          <a:blip r:embed="rId3"/>
          <a:stretch>
            <a:fillRect/>
          </a:stretch>
        </p:blipFill>
        <p:spPr>
          <a:xfrm>
            <a:off x="891838" y="2927062"/>
            <a:ext cx="14518142" cy="5140395"/>
          </a:xfrm>
          <a:prstGeom prst="rect">
            <a:avLst/>
          </a:prstGeom>
        </p:spPr>
      </p:pic>
    </p:spTree>
    <p:extLst>
      <p:ext uri="{BB962C8B-B14F-4D97-AF65-F5344CB8AC3E}">
        <p14:creationId xmlns:p14="http://schemas.microsoft.com/office/powerpoint/2010/main" val="18373871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0" y="0"/>
            <a:ext cx="18288000" cy="1386002"/>
            <a:chOff x="0" y="0"/>
            <a:chExt cx="4816593" cy="365038"/>
          </a:xfrm>
        </p:grpSpPr>
        <p:sp>
          <p:nvSpPr>
            <p:cNvPr id="4" name="Freeform 4"/>
            <p:cNvSpPr/>
            <p:nvPr/>
          </p:nvSpPr>
          <p:spPr>
            <a:xfrm>
              <a:off x="0" y="0"/>
              <a:ext cx="4816592" cy="365038"/>
            </a:xfrm>
            <a:custGeom>
              <a:avLst/>
              <a:gdLst/>
              <a:ahLst/>
              <a:cxnLst/>
              <a:rect l="l" t="t" r="r" b="b"/>
              <a:pathLst>
                <a:path w="4816592" h="365038">
                  <a:moveTo>
                    <a:pt x="0" y="0"/>
                  </a:moveTo>
                  <a:lnTo>
                    <a:pt x="4816592" y="0"/>
                  </a:lnTo>
                  <a:lnTo>
                    <a:pt x="4816592" y="365038"/>
                  </a:lnTo>
                  <a:lnTo>
                    <a:pt x="0" y="365038"/>
                  </a:lnTo>
                  <a:close/>
                </a:path>
              </a:pathLst>
            </a:custGeom>
            <a:solidFill>
              <a:srgbClr val="0345E4"/>
            </a:solidFill>
          </p:spPr>
        </p:sp>
        <p:sp>
          <p:nvSpPr>
            <p:cNvPr id="5" name="TextBox 5"/>
            <p:cNvSpPr txBox="1"/>
            <p:nvPr/>
          </p:nvSpPr>
          <p:spPr>
            <a:xfrm>
              <a:off x="0" y="-38100"/>
              <a:ext cx="4816593" cy="403138"/>
            </a:xfrm>
            <a:prstGeom prst="rect">
              <a:avLst/>
            </a:prstGeom>
          </p:spPr>
          <p:txBody>
            <a:bodyPr lIns="50800" tIns="50800" rIns="50800" bIns="50800" rtlCol="0" anchor="ctr"/>
            <a:lstStyle/>
            <a:p>
              <a:pPr algn="ctr">
                <a:lnSpc>
                  <a:spcPts val="2659"/>
                </a:lnSpc>
              </a:pPr>
              <a:endParaRPr/>
            </a:p>
          </p:txBody>
        </p:sp>
      </p:grpSp>
      <p:sp>
        <p:nvSpPr>
          <p:cNvPr id="6" name="TextBox 6"/>
          <p:cNvSpPr txBox="1"/>
          <p:nvPr/>
        </p:nvSpPr>
        <p:spPr>
          <a:xfrm>
            <a:off x="900803" y="218338"/>
            <a:ext cx="3926059" cy="854076"/>
          </a:xfrm>
          <a:prstGeom prst="rect">
            <a:avLst/>
          </a:prstGeom>
        </p:spPr>
        <p:txBody>
          <a:bodyPr lIns="0" tIns="0" rIns="0" bIns="0" rtlCol="0" anchor="t">
            <a:spAutoFit/>
          </a:bodyPr>
          <a:lstStyle/>
          <a:p>
            <a:pPr>
              <a:lnSpc>
                <a:spcPts val="6999"/>
              </a:lnSpc>
            </a:pPr>
            <a:r>
              <a:rPr lang="en-US" sz="4999" spc="99">
                <a:solidFill>
                  <a:srgbClr val="FFFFFF"/>
                </a:solidFill>
                <a:latin typeface="Open Sans Bold Bold"/>
              </a:rPr>
              <a:t>QUY TRÌNH</a:t>
            </a:r>
          </a:p>
        </p:txBody>
      </p:sp>
      <p:sp>
        <p:nvSpPr>
          <p:cNvPr id="7" name="AutoShape 7"/>
          <p:cNvSpPr/>
          <p:nvPr/>
        </p:nvSpPr>
        <p:spPr>
          <a:xfrm>
            <a:off x="5488910" y="0"/>
            <a:ext cx="0" cy="1417611"/>
          </a:xfrm>
          <a:prstGeom prst="line">
            <a:avLst/>
          </a:prstGeom>
          <a:ln w="38100" cap="flat">
            <a:solidFill>
              <a:srgbClr val="FFFFFF"/>
            </a:solidFill>
            <a:prstDash val="solid"/>
            <a:headEnd type="none" w="sm" len="sm"/>
            <a:tailEnd type="none" w="sm" len="sm"/>
          </a:ln>
        </p:spPr>
      </p:sp>
      <p:sp>
        <p:nvSpPr>
          <p:cNvPr id="8" name="TextBox 8"/>
          <p:cNvSpPr txBox="1"/>
          <p:nvPr/>
        </p:nvSpPr>
        <p:spPr>
          <a:xfrm>
            <a:off x="6496155" y="142136"/>
            <a:ext cx="10340069" cy="930278"/>
          </a:xfrm>
          <a:prstGeom prst="rect">
            <a:avLst/>
          </a:prstGeom>
        </p:spPr>
        <p:txBody>
          <a:bodyPr lIns="0" tIns="0" rIns="0" bIns="0" rtlCol="0" anchor="t">
            <a:spAutoFit/>
          </a:bodyPr>
          <a:lstStyle/>
          <a:p>
            <a:pPr marL="0" lvl="0" indent="0" algn="just">
              <a:lnSpc>
                <a:spcPts val="7749"/>
              </a:lnSpc>
            </a:pPr>
            <a:r>
              <a:rPr lang="en-US" sz="4999">
                <a:solidFill>
                  <a:srgbClr val="FFFFFF"/>
                </a:solidFill>
                <a:latin typeface="Open Sans Bold Bold"/>
              </a:rPr>
              <a:t>QUẢN LÝ HỌC BẠ SỐ TẠI CSGD</a:t>
            </a:r>
          </a:p>
        </p:txBody>
      </p:sp>
      <p:sp>
        <p:nvSpPr>
          <p:cNvPr id="11" name="TextBox 11"/>
          <p:cNvSpPr txBox="1"/>
          <p:nvPr/>
        </p:nvSpPr>
        <p:spPr>
          <a:xfrm>
            <a:off x="8267930" y="5663911"/>
            <a:ext cx="1752139" cy="941070"/>
          </a:xfrm>
          <a:prstGeom prst="rect">
            <a:avLst/>
          </a:prstGeom>
        </p:spPr>
        <p:txBody>
          <a:bodyPr lIns="0" tIns="0" rIns="0" bIns="0" rtlCol="0" anchor="t">
            <a:spAutoFit/>
          </a:bodyPr>
          <a:lstStyle/>
          <a:p>
            <a:pPr algn="ctr">
              <a:lnSpc>
                <a:spcPts val="3779"/>
              </a:lnSpc>
            </a:pPr>
            <a:r>
              <a:rPr lang="en-US" sz="2699">
                <a:solidFill>
                  <a:srgbClr val="FFFFFF"/>
                </a:solidFill>
                <a:latin typeface="Open Sans 1 Bold"/>
              </a:rPr>
              <a:t>03. Ký số học bạ</a:t>
            </a:r>
          </a:p>
        </p:txBody>
      </p:sp>
      <p:sp>
        <p:nvSpPr>
          <p:cNvPr id="13" name="TextBox 13"/>
          <p:cNvSpPr txBox="1"/>
          <p:nvPr/>
        </p:nvSpPr>
        <p:spPr>
          <a:xfrm>
            <a:off x="14704092" y="5663911"/>
            <a:ext cx="1752139" cy="941070"/>
          </a:xfrm>
          <a:prstGeom prst="rect">
            <a:avLst/>
          </a:prstGeom>
        </p:spPr>
        <p:txBody>
          <a:bodyPr lIns="0" tIns="0" rIns="0" bIns="0" rtlCol="0" anchor="t">
            <a:spAutoFit/>
          </a:bodyPr>
          <a:lstStyle/>
          <a:p>
            <a:pPr algn="ctr">
              <a:lnSpc>
                <a:spcPts val="3779"/>
              </a:lnSpc>
            </a:pPr>
            <a:r>
              <a:rPr lang="en-US" sz="2699">
                <a:solidFill>
                  <a:srgbClr val="FFFFFF"/>
                </a:solidFill>
                <a:latin typeface="Open Sans 1 Bold"/>
              </a:rPr>
              <a:t>05. Gửi học bạ số</a:t>
            </a:r>
          </a:p>
        </p:txBody>
      </p:sp>
      <p:grpSp>
        <p:nvGrpSpPr>
          <p:cNvPr id="25" name="Group 25"/>
          <p:cNvGrpSpPr/>
          <p:nvPr/>
        </p:nvGrpSpPr>
        <p:grpSpPr>
          <a:xfrm>
            <a:off x="16287059" y="8247665"/>
            <a:ext cx="2954728" cy="2954728"/>
            <a:chOff x="0" y="0"/>
            <a:chExt cx="812800" cy="812800"/>
          </a:xfrm>
        </p:grpSpPr>
        <p:sp>
          <p:nvSpPr>
            <p:cNvPr id="26" name="Freeform 2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571500" cap="sq">
              <a:solidFill>
                <a:srgbClr val="0345E4">
                  <a:alpha val="19608"/>
                </a:srgbClr>
              </a:solidFill>
              <a:prstDash val="solid"/>
              <a:miter/>
            </a:ln>
          </p:spPr>
        </p:sp>
        <p:sp>
          <p:nvSpPr>
            <p:cNvPr id="27" name="TextBox 27"/>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28" name="Group 28"/>
          <p:cNvGrpSpPr/>
          <p:nvPr/>
        </p:nvGrpSpPr>
        <p:grpSpPr>
          <a:xfrm>
            <a:off x="-3708113" y="9258300"/>
            <a:ext cx="5765006" cy="1028700"/>
            <a:chOff x="0" y="0"/>
            <a:chExt cx="1049690" cy="187305"/>
          </a:xfrm>
        </p:grpSpPr>
        <p:sp>
          <p:nvSpPr>
            <p:cNvPr id="29" name="Freeform 29"/>
            <p:cNvSpPr/>
            <p:nvPr/>
          </p:nvSpPr>
          <p:spPr>
            <a:xfrm>
              <a:off x="0" y="0"/>
              <a:ext cx="1049690" cy="187305"/>
            </a:xfrm>
            <a:custGeom>
              <a:avLst/>
              <a:gdLst/>
              <a:ahLst/>
              <a:cxnLst/>
              <a:rect l="l" t="t" r="r" b="b"/>
              <a:pathLst>
                <a:path w="1049690" h="187305">
                  <a:moveTo>
                    <a:pt x="203200" y="0"/>
                  </a:moveTo>
                  <a:lnTo>
                    <a:pt x="846490" y="0"/>
                  </a:lnTo>
                  <a:lnTo>
                    <a:pt x="1049690" y="187305"/>
                  </a:lnTo>
                  <a:lnTo>
                    <a:pt x="0" y="187305"/>
                  </a:lnTo>
                  <a:lnTo>
                    <a:pt x="203200" y="0"/>
                  </a:lnTo>
                  <a:close/>
                </a:path>
              </a:pathLst>
            </a:custGeom>
            <a:solidFill>
              <a:srgbClr val="0345E4"/>
            </a:solidFill>
          </p:spPr>
        </p:sp>
        <p:sp>
          <p:nvSpPr>
            <p:cNvPr id="30" name="TextBox 30"/>
            <p:cNvSpPr txBox="1"/>
            <p:nvPr/>
          </p:nvSpPr>
          <p:spPr>
            <a:xfrm>
              <a:off x="127000" y="-38100"/>
              <a:ext cx="795690" cy="225405"/>
            </a:xfrm>
            <a:prstGeom prst="rect">
              <a:avLst/>
            </a:prstGeom>
          </p:spPr>
          <p:txBody>
            <a:bodyPr lIns="50800" tIns="50800" rIns="50800" bIns="50800" rtlCol="0" anchor="ctr"/>
            <a:lstStyle/>
            <a:p>
              <a:pPr algn="ctr">
                <a:lnSpc>
                  <a:spcPts val="2100"/>
                </a:lnSpc>
              </a:pPr>
              <a:endParaRPr/>
            </a:p>
          </p:txBody>
        </p:sp>
      </p:grpSp>
      <p:sp>
        <p:nvSpPr>
          <p:cNvPr id="79" name="TextBox 3"/>
          <p:cNvSpPr txBox="1"/>
          <p:nvPr/>
        </p:nvSpPr>
        <p:spPr>
          <a:xfrm>
            <a:off x="495072" y="1511786"/>
            <a:ext cx="7772857" cy="641201"/>
          </a:xfrm>
          <a:prstGeom prst="rect">
            <a:avLst/>
          </a:prstGeom>
        </p:spPr>
        <p:txBody>
          <a:bodyPr wrap="square" lIns="0" tIns="0" rIns="0" bIns="0" rtlCol="0" anchor="t">
            <a:spAutoFit/>
          </a:bodyPr>
          <a:lstStyle/>
          <a:p>
            <a:pPr>
              <a:lnSpc>
                <a:spcPts val="5040"/>
              </a:lnSpc>
            </a:pPr>
            <a:r>
              <a:rPr lang="en-US" sz="4000">
                <a:solidFill>
                  <a:srgbClr val="191919"/>
                </a:solidFill>
                <a:latin typeface="Roboto Bold"/>
              </a:rPr>
              <a:t>2. Tạo học bạ</a:t>
            </a:r>
          </a:p>
        </p:txBody>
      </p:sp>
      <p:sp>
        <p:nvSpPr>
          <p:cNvPr id="80" name="TextBox 3"/>
          <p:cNvSpPr txBox="1"/>
          <p:nvPr/>
        </p:nvSpPr>
        <p:spPr>
          <a:xfrm>
            <a:off x="495072" y="2278771"/>
            <a:ext cx="11468328" cy="369332"/>
          </a:xfrm>
          <a:prstGeom prst="rect">
            <a:avLst/>
          </a:prstGeom>
        </p:spPr>
        <p:txBody>
          <a:bodyPr wrap="square" lIns="0" tIns="0" rIns="0" bIns="0" rtlCol="0" anchor="t">
            <a:spAutoFit/>
          </a:bodyPr>
          <a:lstStyle/>
          <a:p>
            <a:r>
              <a:rPr lang="en-US" sz="2400">
                <a:solidFill>
                  <a:srgbClr val="191919"/>
                </a:solidFill>
                <a:latin typeface="Roboto Bold"/>
              </a:rPr>
              <a:t>GVCN thực hiện kiểm tra học bạ trước khi ký số.</a:t>
            </a:r>
          </a:p>
        </p:txBody>
      </p:sp>
      <p:pic>
        <p:nvPicPr>
          <p:cNvPr id="14" name="Picture 13"/>
          <p:cNvPicPr>
            <a:picLocks noChangeAspect="1"/>
          </p:cNvPicPr>
          <p:nvPr/>
        </p:nvPicPr>
        <p:blipFill>
          <a:blip r:embed="rId3"/>
          <a:stretch>
            <a:fillRect/>
          </a:stretch>
        </p:blipFill>
        <p:spPr>
          <a:xfrm>
            <a:off x="5943600" y="2811838"/>
            <a:ext cx="11088061" cy="3322608"/>
          </a:xfrm>
          <a:prstGeom prst="rect">
            <a:avLst/>
          </a:prstGeom>
        </p:spPr>
      </p:pic>
      <p:pic>
        <p:nvPicPr>
          <p:cNvPr id="15" name="Picture 14"/>
          <p:cNvPicPr>
            <a:picLocks noChangeAspect="1"/>
          </p:cNvPicPr>
          <p:nvPr/>
        </p:nvPicPr>
        <p:blipFill>
          <a:blip r:embed="rId4"/>
          <a:stretch>
            <a:fillRect/>
          </a:stretch>
        </p:blipFill>
        <p:spPr>
          <a:xfrm>
            <a:off x="1905000" y="4947044"/>
            <a:ext cx="11030097" cy="4720981"/>
          </a:xfrm>
          <a:prstGeom prst="rect">
            <a:avLst/>
          </a:prstGeom>
        </p:spPr>
      </p:pic>
    </p:spTree>
    <p:extLst>
      <p:ext uri="{BB962C8B-B14F-4D97-AF65-F5344CB8AC3E}">
        <p14:creationId xmlns:p14="http://schemas.microsoft.com/office/powerpoint/2010/main" val="18444590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0" y="0"/>
            <a:ext cx="18288000" cy="1386002"/>
            <a:chOff x="0" y="0"/>
            <a:chExt cx="4816593" cy="365038"/>
          </a:xfrm>
        </p:grpSpPr>
        <p:sp>
          <p:nvSpPr>
            <p:cNvPr id="4" name="Freeform 4"/>
            <p:cNvSpPr/>
            <p:nvPr/>
          </p:nvSpPr>
          <p:spPr>
            <a:xfrm>
              <a:off x="0" y="0"/>
              <a:ext cx="4816592" cy="365038"/>
            </a:xfrm>
            <a:custGeom>
              <a:avLst/>
              <a:gdLst/>
              <a:ahLst/>
              <a:cxnLst/>
              <a:rect l="l" t="t" r="r" b="b"/>
              <a:pathLst>
                <a:path w="4816592" h="365038">
                  <a:moveTo>
                    <a:pt x="0" y="0"/>
                  </a:moveTo>
                  <a:lnTo>
                    <a:pt x="4816592" y="0"/>
                  </a:lnTo>
                  <a:lnTo>
                    <a:pt x="4816592" y="365038"/>
                  </a:lnTo>
                  <a:lnTo>
                    <a:pt x="0" y="365038"/>
                  </a:lnTo>
                  <a:close/>
                </a:path>
              </a:pathLst>
            </a:custGeom>
            <a:solidFill>
              <a:srgbClr val="0345E4"/>
            </a:solidFill>
          </p:spPr>
        </p:sp>
        <p:sp>
          <p:nvSpPr>
            <p:cNvPr id="5" name="TextBox 5"/>
            <p:cNvSpPr txBox="1"/>
            <p:nvPr/>
          </p:nvSpPr>
          <p:spPr>
            <a:xfrm>
              <a:off x="0" y="-38100"/>
              <a:ext cx="4816593" cy="403138"/>
            </a:xfrm>
            <a:prstGeom prst="rect">
              <a:avLst/>
            </a:prstGeom>
          </p:spPr>
          <p:txBody>
            <a:bodyPr lIns="50800" tIns="50800" rIns="50800" bIns="50800" rtlCol="0" anchor="ctr"/>
            <a:lstStyle/>
            <a:p>
              <a:pPr algn="ctr">
                <a:lnSpc>
                  <a:spcPts val="2659"/>
                </a:lnSpc>
              </a:pPr>
              <a:endParaRPr/>
            </a:p>
          </p:txBody>
        </p:sp>
      </p:grpSp>
      <p:sp>
        <p:nvSpPr>
          <p:cNvPr id="6" name="TextBox 6"/>
          <p:cNvSpPr txBox="1"/>
          <p:nvPr/>
        </p:nvSpPr>
        <p:spPr>
          <a:xfrm>
            <a:off x="900803" y="218338"/>
            <a:ext cx="3926059" cy="854076"/>
          </a:xfrm>
          <a:prstGeom prst="rect">
            <a:avLst/>
          </a:prstGeom>
        </p:spPr>
        <p:txBody>
          <a:bodyPr lIns="0" tIns="0" rIns="0" bIns="0" rtlCol="0" anchor="t">
            <a:spAutoFit/>
          </a:bodyPr>
          <a:lstStyle/>
          <a:p>
            <a:pPr>
              <a:lnSpc>
                <a:spcPts val="6999"/>
              </a:lnSpc>
            </a:pPr>
            <a:r>
              <a:rPr lang="en-US" sz="4999" spc="99">
                <a:solidFill>
                  <a:srgbClr val="FFFFFF"/>
                </a:solidFill>
                <a:latin typeface="Open Sans Bold Bold"/>
              </a:rPr>
              <a:t>QUY TRÌNH</a:t>
            </a:r>
          </a:p>
        </p:txBody>
      </p:sp>
      <p:sp>
        <p:nvSpPr>
          <p:cNvPr id="7" name="AutoShape 7"/>
          <p:cNvSpPr/>
          <p:nvPr/>
        </p:nvSpPr>
        <p:spPr>
          <a:xfrm>
            <a:off x="5488910" y="0"/>
            <a:ext cx="0" cy="1417611"/>
          </a:xfrm>
          <a:prstGeom prst="line">
            <a:avLst/>
          </a:prstGeom>
          <a:ln w="38100" cap="flat">
            <a:solidFill>
              <a:srgbClr val="FFFFFF"/>
            </a:solidFill>
            <a:prstDash val="solid"/>
            <a:headEnd type="none" w="sm" len="sm"/>
            <a:tailEnd type="none" w="sm" len="sm"/>
          </a:ln>
        </p:spPr>
      </p:sp>
      <p:sp>
        <p:nvSpPr>
          <p:cNvPr id="8" name="TextBox 8"/>
          <p:cNvSpPr txBox="1"/>
          <p:nvPr/>
        </p:nvSpPr>
        <p:spPr>
          <a:xfrm>
            <a:off x="6496155" y="142136"/>
            <a:ext cx="10340069" cy="930278"/>
          </a:xfrm>
          <a:prstGeom prst="rect">
            <a:avLst/>
          </a:prstGeom>
        </p:spPr>
        <p:txBody>
          <a:bodyPr lIns="0" tIns="0" rIns="0" bIns="0" rtlCol="0" anchor="t">
            <a:spAutoFit/>
          </a:bodyPr>
          <a:lstStyle/>
          <a:p>
            <a:pPr marL="0" lvl="0" indent="0" algn="just">
              <a:lnSpc>
                <a:spcPts val="7749"/>
              </a:lnSpc>
            </a:pPr>
            <a:r>
              <a:rPr lang="en-US" sz="4999">
                <a:solidFill>
                  <a:srgbClr val="FFFFFF"/>
                </a:solidFill>
                <a:latin typeface="Open Sans Bold Bold"/>
              </a:rPr>
              <a:t>QUẢN LÝ HỌC BẠ SỐ TẠI CSGD</a:t>
            </a:r>
          </a:p>
        </p:txBody>
      </p:sp>
      <p:sp>
        <p:nvSpPr>
          <p:cNvPr id="11" name="TextBox 11"/>
          <p:cNvSpPr txBox="1"/>
          <p:nvPr/>
        </p:nvSpPr>
        <p:spPr>
          <a:xfrm>
            <a:off x="8267930" y="5663911"/>
            <a:ext cx="1752139" cy="941070"/>
          </a:xfrm>
          <a:prstGeom prst="rect">
            <a:avLst/>
          </a:prstGeom>
        </p:spPr>
        <p:txBody>
          <a:bodyPr lIns="0" tIns="0" rIns="0" bIns="0" rtlCol="0" anchor="t">
            <a:spAutoFit/>
          </a:bodyPr>
          <a:lstStyle/>
          <a:p>
            <a:pPr algn="ctr">
              <a:lnSpc>
                <a:spcPts val="3779"/>
              </a:lnSpc>
            </a:pPr>
            <a:r>
              <a:rPr lang="en-US" sz="2699">
                <a:solidFill>
                  <a:srgbClr val="FFFFFF"/>
                </a:solidFill>
                <a:latin typeface="Open Sans 1 Bold"/>
              </a:rPr>
              <a:t>03. Ký số học bạ</a:t>
            </a:r>
          </a:p>
        </p:txBody>
      </p:sp>
      <p:sp>
        <p:nvSpPr>
          <p:cNvPr id="13" name="TextBox 13"/>
          <p:cNvSpPr txBox="1"/>
          <p:nvPr/>
        </p:nvSpPr>
        <p:spPr>
          <a:xfrm>
            <a:off x="14704092" y="5663911"/>
            <a:ext cx="1752139" cy="941070"/>
          </a:xfrm>
          <a:prstGeom prst="rect">
            <a:avLst/>
          </a:prstGeom>
        </p:spPr>
        <p:txBody>
          <a:bodyPr lIns="0" tIns="0" rIns="0" bIns="0" rtlCol="0" anchor="t">
            <a:spAutoFit/>
          </a:bodyPr>
          <a:lstStyle/>
          <a:p>
            <a:pPr algn="ctr">
              <a:lnSpc>
                <a:spcPts val="3779"/>
              </a:lnSpc>
            </a:pPr>
            <a:r>
              <a:rPr lang="en-US" sz="2699">
                <a:solidFill>
                  <a:srgbClr val="FFFFFF"/>
                </a:solidFill>
                <a:latin typeface="Open Sans 1 Bold"/>
              </a:rPr>
              <a:t>05. Gửi học bạ số</a:t>
            </a:r>
          </a:p>
        </p:txBody>
      </p:sp>
      <p:grpSp>
        <p:nvGrpSpPr>
          <p:cNvPr id="25" name="Group 25"/>
          <p:cNvGrpSpPr/>
          <p:nvPr/>
        </p:nvGrpSpPr>
        <p:grpSpPr>
          <a:xfrm>
            <a:off x="16287059" y="8247665"/>
            <a:ext cx="2954728" cy="2954728"/>
            <a:chOff x="0" y="0"/>
            <a:chExt cx="812800" cy="812800"/>
          </a:xfrm>
        </p:grpSpPr>
        <p:sp>
          <p:nvSpPr>
            <p:cNvPr id="26" name="Freeform 2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571500" cap="sq">
              <a:solidFill>
                <a:srgbClr val="0345E4">
                  <a:alpha val="19608"/>
                </a:srgbClr>
              </a:solidFill>
              <a:prstDash val="solid"/>
              <a:miter/>
            </a:ln>
          </p:spPr>
        </p:sp>
        <p:sp>
          <p:nvSpPr>
            <p:cNvPr id="27" name="TextBox 27"/>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28" name="Group 28"/>
          <p:cNvGrpSpPr/>
          <p:nvPr/>
        </p:nvGrpSpPr>
        <p:grpSpPr>
          <a:xfrm>
            <a:off x="-3708113" y="9258300"/>
            <a:ext cx="5765006" cy="1028700"/>
            <a:chOff x="0" y="0"/>
            <a:chExt cx="1049690" cy="187305"/>
          </a:xfrm>
        </p:grpSpPr>
        <p:sp>
          <p:nvSpPr>
            <p:cNvPr id="29" name="Freeform 29"/>
            <p:cNvSpPr/>
            <p:nvPr/>
          </p:nvSpPr>
          <p:spPr>
            <a:xfrm>
              <a:off x="0" y="0"/>
              <a:ext cx="1049690" cy="187305"/>
            </a:xfrm>
            <a:custGeom>
              <a:avLst/>
              <a:gdLst/>
              <a:ahLst/>
              <a:cxnLst/>
              <a:rect l="l" t="t" r="r" b="b"/>
              <a:pathLst>
                <a:path w="1049690" h="187305">
                  <a:moveTo>
                    <a:pt x="203200" y="0"/>
                  </a:moveTo>
                  <a:lnTo>
                    <a:pt x="846490" y="0"/>
                  </a:lnTo>
                  <a:lnTo>
                    <a:pt x="1049690" y="187305"/>
                  </a:lnTo>
                  <a:lnTo>
                    <a:pt x="0" y="187305"/>
                  </a:lnTo>
                  <a:lnTo>
                    <a:pt x="203200" y="0"/>
                  </a:lnTo>
                  <a:close/>
                </a:path>
              </a:pathLst>
            </a:custGeom>
            <a:solidFill>
              <a:srgbClr val="0345E4"/>
            </a:solidFill>
          </p:spPr>
        </p:sp>
        <p:sp>
          <p:nvSpPr>
            <p:cNvPr id="30" name="TextBox 30"/>
            <p:cNvSpPr txBox="1"/>
            <p:nvPr/>
          </p:nvSpPr>
          <p:spPr>
            <a:xfrm>
              <a:off x="127000" y="-38100"/>
              <a:ext cx="795690" cy="225405"/>
            </a:xfrm>
            <a:prstGeom prst="rect">
              <a:avLst/>
            </a:prstGeom>
          </p:spPr>
          <p:txBody>
            <a:bodyPr lIns="50800" tIns="50800" rIns="50800" bIns="50800" rtlCol="0" anchor="ctr"/>
            <a:lstStyle/>
            <a:p>
              <a:pPr algn="ctr">
                <a:lnSpc>
                  <a:spcPts val="2100"/>
                </a:lnSpc>
              </a:pPr>
              <a:endParaRPr/>
            </a:p>
          </p:txBody>
        </p:sp>
      </p:grpSp>
      <p:sp>
        <p:nvSpPr>
          <p:cNvPr id="79" name="TextBox 3"/>
          <p:cNvSpPr txBox="1"/>
          <p:nvPr/>
        </p:nvSpPr>
        <p:spPr>
          <a:xfrm>
            <a:off x="495072" y="1511786"/>
            <a:ext cx="7772857" cy="641201"/>
          </a:xfrm>
          <a:prstGeom prst="rect">
            <a:avLst/>
          </a:prstGeom>
        </p:spPr>
        <p:txBody>
          <a:bodyPr wrap="square" lIns="0" tIns="0" rIns="0" bIns="0" rtlCol="0" anchor="t">
            <a:spAutoFit/>
          </a:bodyPr>
          <a:lstStyle/>
          <a:p>
            <a:pPr>
              <a:lnSpc>
                <a:spcPts val="5040"/>
              </a:lnSpc>
            </a:pPr>
            <a:r>
              <a:rPr lang="en-US" sz="4000">
                <a:solidFill>
                  <a:srgbClr val="191919"/>
                </a:solidFill>
                <a:latin typeface="Roboto Bold"/>
              </a:rPr>
              <a:t>3. Ký học bạ</a:t>
            </a:r>
          </a:p>
        </p:txBody>
      </p:sp>
      <p:sp>
        <p:nvSpPr>
          <p:cNvPr id="80" name="TextBox 3"/>
          <p:cNvSpPr txBox="1"/>
          <p:nvPr/>
        </p:nvSpPr>
        <p:spPr>
          <a:xfrm>
            <a:off x="495072" y="2278771"/>
            <a:ext cx="11468328" cy="369332"/>
          </a:xfrm>
          <a:prstGeom prst="rect">
            <a:avLst/>
          </a:prstGeom>
        </p:spPr>
        <p:txBody>
          <a:bodyPr wrap="square" lIns="0" tIns="0" rIns="0" bIns="0" rtlCol="0" anchor="t">
            <a:spAutoFit/>
          </a:bodyPr>
          <a:lstStyle/>
          <a:p>
            <a:r>
              <a:rPr lang="en-US" sz="2400">
                <a:solidFill>
                  <a:srgbClr val="191919"/>
                </a:solidFill>
                <a:latin typeface="Roboto Bold"/>
              </a:rPr>
              <a:t>GVCN thực hiện ký sau đó BGH ký duyệt học bạ số.</a:t>
            </a:r>
          </a:p>
        </p:txBody>
      </p:sp>
      <p:pic>
        <p:nvPicPr>
          <p:cNvPr id="2" name="Picture 1"/>
          <p:cNvPicPr>
            <a:picLocks noChangeAspect="1"/>
          </p:cNvPicPr>
          <p:nvPr/>
        </p:nvPicPr>
        <p:blipFill>
          <a:blip r:embed="rId3"/>
          <a:stretch>
            <a:fillRect/>
          </a:stretch>
        </p:blipFill>
        <p:spPr>
          <a:xfrm>
            <a:off x="900803" y="3238500"/>
            <a:ext cx="14136325" cy="3703641"/>
          </a:xfrm>
          <a:prstGeom prst="rect">
            <a:avLst/>
          </a:prstGeom>
        </p:spPr>
      </p:pic>
      <p:sp>
        <p:nvSpPr>
          <p:cNvPr id="21" name="TextBox 20"/>
          <p:cNvSpPr txBox="1"/>
          <p:nvPr/>
        </p:nvSpPr>
        <p:spPr>
          <a:xfrm>
            <a:off x="6019800" y="7314304"/>
            <a:ext cx="3630557" cy="461665"/>
          </a:xfrm>
          <a:prstGeom prst="rect">
            <a:avLst/>
          </a:prstGeom>
          <a:noFill/>
        </p:spPr>
        <p:txBody>
          <a:bodyPr wrap="square" rtlCol="0">
            <a:spAutoFit/>
          </a:bodyPr>
          <a:lstStyle/>
          <a:p>
            <a:r>
              <a:rPr lang="en-US" sz="2400" b="1">
                <a:latin typeface="Times New Roman" panose="02020603050405020304" pitchFamily="18" charset="0"/>
                <a:cs typeface="Times New Roman" panose="02020603050405020304" pitchFamily="18" charset="0"/>
              </a:rPr>
              <a:t>GVCN ký học bạ</a:t>
            </a:r>
          </a:p>
        </p:txBody>
      </p:sp>
    </p:spTree>
    <p:extLst>
      <p:ext uri="{BB962C8B-B14F-4D97-AF65-F5344CB8AC3E}">
        <p14:creationId xmlns:p14="http://schemas.microsoft.com/office/powerpoint/2010/main" val="1954968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flipH="1">
            <a:off x="6248400" y="-1028700"/>
            <a:ext cx="12278020" cy="12278020"/>
          </a:xfrm>
          <a:custGeom>
            <a:avLst/>
            <a:gdLst/>
            <a:ahLst/>
            <a:cxnLst/>
            <a:rect l="l" t="t" r="r" b="b"/>
            <a:pathLst>
              <a:path w="12278020" h="12278020">
                <a:moveTo>
                  <a:pt x="12278019" y="0"/>
                </a:moveTo>
                <a:lnTo>
                  <a:pt x="0" y="0"/>
                </a:lnTo>
                <a:lnTo>
                  <a:pt x="0" y="12278020"/>
                </a:lnTo>
                <a:lnTo>
                  <a:pt x="12278019" y="12278020"/>
                </a:lnTo>
                <a:lnTo>
                  <a:pt x="12278019" y="0"/>
                </a:lnTo>
                <a:close/>
              </a:path>
            </a:pathLst>
          </a:custGeom>
          <a:blipFill>
            <a:blip r:embed="rId2">
              <a:alphaModFix amt="19999"/>
              <a:extLst>
                <a:ext uri="{96DAC541-7B7A-43D3-8B79-37D633B846F1}">
                  <asvg:svgBlip xmlns:asvg="http://schemas.microsoft.com/office/drawing/2016/SVG/main" r:embed="rId3"/>
                </a:ext>
              </a:extLst>
            </a:blip>
            <a:stretch>
              <a:fillRect/>
            </a:stretch>
          </a:blipFill>
        </p:spPr>
      </p:sp>
      <p:sp>
        <p:nvSpPr>
          <p:cNvPr id="4" name="AutoShape 4"/>
          <p:cNvSpPr/>
          <p:nvPr/>
        </p:nvSpPr>
        <p:spPr>
          <a:xfrm>
            <a:off x="528580" y="2603821"/>
            <a:ext cx="9105900" cy="5347755"/>
          </a:xfrm>
          <a:prstGeom prst="rect">
            <a:avLst/>
          </a:prstGeom>
          <a:solidFill>
            <a:srgbClr val="0345E4"/>
          </a:solidFill>
        </p:spPr>
      </p:sp>
      <p:sp>
        <p:nvSpPr>
          <p:cNvPr id="7" name="Freeform 7"/>
          <p:cNvSpPr/>
          <p:nvPr/>
        </p:nvSpPr>
        <p:spPr>
          <a:xfrm>
            <a:off x="15476242" y="9469536"/>
            <a:ext cx="1783058" cy="295015"/>
          </a:xfrm>
          <a:custGeom>
            <a:avLst/>
            <a:gdLst/>
            <a:ahLst/>
            <a:cxnLst/>
            <a:rect l="l" t="t" r="r" b="b"/>
            <a:pathLst>
              <a:path w="1783058" h="295015">
                <a:moveTo>
                  <a:pt x="0" y="0"/>
                </a:moveTo>
                <a:lnTo>
                  <a:pt x="1783058" y="0"/>
                </a:lnTo>
                <a:lnTo>
                  <a:pt x="1783058" y="295015"/>
                </a:lnTo>
                <a:lnTo>
                  <a:pt x="0" y="29501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8" name="TextBox 8"/>
          <p:cNvSpPr txBox="1"/>
          <p:nvPr/>
        </p:nvSpPr>
        <p:spPr>
          <a:xfrm>
            <a:off x="1028700" y="440174"/>
            <a:ext cx="5935366" cy="1068324"/>
          </a:xfrm>
          <a:prstGeom prst="rect">
            <a:avLst/>
          </a:prstGeom>
        </p:spPr>
        <p:txBody>
          <a:bodyPr lIns="0" tIns="0" rIns="0" bIns="0" rtlCol="0" anchor="t">
            <a:spAutoFit/>
          </a:bodyPr>
          <a:lstStyle/>
          <a:p>
            <a:pPr>
              <a:lnSpc>
                <a:spcPts val="8071"/>
              </a:lnSpc>
            </a:pPr>
            <a:r>
              <a:rPr lang="en-US" sz="8236" spc="-485">
                <a:solidFill>
                  <a:srgbClr val="0345E4"/>
                </a:solidFill>
                <a:latin typeface="Open Sans 1 Ultra-Bold Italics"/>
              </a:rPr>
              <a:t>NỘI DUNG</a:t>
            </a:r>
          </a:p>
        </p:txBody>
      </p:sp>
      <p:sp>
        <p:nvSpPr>
          <p:cNvPr id="9" name="TextBox 9"/>
          <p:cNvSpPr txBox="1"/>
          <p:nvPr/>
        </p:nvSpPr>
        <p:spPr>
          <a:xfrm>
            <a:off x="772780" y="2818937"/>
            <a:ext cx="8617499" cy="4975721"/>
          </a:xfrm>
          <a:prstGeom prst="rect">
            <a:avLst/>
          </a:prstGeom>
        </p:spPr>
        <p:txBody>
          <a:bodyPr wrap="square" lIns="0" tIns="0" rIns="0" bIns="0" rtlCol="0" anchor="t">
            <a:spAutoFit/>
          </a:bodyPr>
          <a:lstStyle/>
          <a:p>
            <a:pPr>
              <a:lnSpc>
                <a:spcPts val="9749"/>
              </a:lnSpc>
            </a:pPr>
            <a:r>
              <a:rPr lang="en-US" sz="3600" spc="77">
                <a:solidFill>
                  <a:srgbClr val="FFFFFF"/>
                </a:solidFill>
                <a:latin typeface="Open Sans 2 Ultra-Bold"/>
              </a:rPr>
              <a:t>I. Căn cứ pháp lý</a:t>
            </a:r>
          </a:p>
          <a:p>
            <a:pPr>
              <a:lnSpc>
                <a:spcPts val="9749"/>
              </a:lnSpc>
            </a:pPr>
            <a:r>
              <a:rPr lang="en-US" sz="3600" spc="77">
                <a:solidFill>
                  <a:srgbClr val="FFFFFF"/>
                </a:solidFill>
                <a:latin typeface="Open Sans 2 Ultra-Bold"/>
              </a:rPr>
              <a:t>II. Giới thiệu Học bạ số</a:t>
            </a:r>
          </a:p>
          <a:p>
            <a:pPr>
              <a:lnSpc>
                <a:spcPts val="9749"/>
              </a:lnSpc>
            </a:pPr>
            <a:r>
              <a:rPr lang="en-US" sz="3600" spc="77">
                <a:solidFill>
                  <a:srgbClr val="FFFFFF"/>
                </a:solidFill>
                <a:latin typeface="Open Sans 2 Ultra-Bold"/>
              </a:rPr>
              <a:t>III. Giải pháp dành cho Nhà trường</a:t>
            </a:r>
          </a:p>
          <a:p>
            <a:pPr>
              <a:lnSpc>
                <a:spcPts val="9749"/>
              </a:lnSpc>
            </a:pPr>
            <a:r>
              <a:rPr lang="en-US" sz="3600" spc="77">
                <a:solidFill>
                  <a:srgbClr val="FFFFFF"/>
                </a:solidFill>
                <a:latin typeface="Open Sans 2 Ultra-Bold"/>
              </a:rPr>
              <a:t>IV. Quy trình thực hiện</a:t>
            </a:r>
          </a:p>
        </p:txBody>
      </p:sp>
      <p:sp>
        <p:nvSpPr>
          <p:cNvPr id="10" name="Freeform 9">
            <a:extLst>
              <a:ext uri="{FF2B5EF4-FFF2-40B4-BE49-F238E27FC236}">
                <a16:creationId xmlns:a16="http://schemas.microsoft.com/office/drawing/2014/main" id="{ED3BD803-4C9D-AE77-91BC-75BBEC6599C0}"/>
              </a:ext>
            </a:extLst>
          </p:cNvPr>
          <p:cNvSpPr/>
          <p:nvPr/>
        </p:nvSpPr>
        <p:spPr>
          <a:xfrm>
            <a:off x="9268578" y="1944148"/>
            <a:ext cx="4142622" cy="6007428"/>
          </a:xfrm>
          <a:custGeom>
            <a:avLst/>
            <a:gdLst/>
            <a:ahLst/>
            <a:cxnLst/>
            <a:rect l="l" t="t" r="r" b="b"/>
            <a:pathLst>
              <a:path w="4287446" h="6053810">
                <a:moveTo>
                  <a:pt x="0" y="0"/>
                </a:moveTo>
                <a:lnTo>
                  <a:pt x="4287446" y="0"/>
                </a:lnTo>
                <a:lnTo>
                  <a:pt x="4287446" y="6053810"/>
                </a:lnTo>
                <a:lnTo>
                  <a:pt x="0" y="6053810"/>
                </a:lnTo>
                <a:lnTo>
                  <a:pt x="0" y="0"/>
                </a:lnTo>
                <a:close/>
              </a:path>
            </a:pathLst>
          </a:custGeom>
          <a:blipFill>
            <a:blip r:embed="rId6"/>
            <a:stretch>
              <a:fillRect/>
            </a:stretch>
          </a:blipFill>
          <a:ln w="38100" cap="sq">
            <a:solidFill>
              <a:srgbClr val="051D64"/>
            </a:solidFill>
            <a:prstDash val="solid"/>
            <a:miter/>
          </a:ln>
        </p:spPr>
      </p:sp>
      <p:sp>
        <p:nvSpPr>
          <p:cNvPr id="11" name="Freeform 10">
            <a:extLst>
              <a:ext uri="{FF2B5EF4-FFF2-40B4-BE49-F238E27FC236}">
                <a16:creationId xmlns:a16="http://schemas.microsoft.com/office/drawing/2014/main" id="{AFBF4334-8E64-6EE4-D98B-257BE926DFBE}"/>
              </a:ext>
            </a:extLst>
          </p:cNvPr>
          <p:cNvSpPr/>
          <p:nvPr/>
        </p:nvSpPr>
        <p:spPr>
          <a:xfrm>
            <a:off x="12741048" y="1028700"/>
            <a:ext cx="4632552" cy="7239000"/>
          </a:xfrm>
          <a:custGeom>
            <a:avLst/>
            <a:gdLst/>
            <a:ahLst/>
            <a:cxnLst/>
            <a:rect l="l" t="t" r="r" b="b"/>
            <a:pathLst>
              <a:path w="4279417" h="6053810">
                <a:moveTo>
                  <a:pt x="0" y="0"/>
                </a:moveTo>
                <a:lnTo>
                  <a:pt x="4279417" y="0"/>
                </a:lnTo>
                <a:lnTo>
                  <a:pt x="4279417" y="6053810"/>
                </a:lnTo>
                <a:lnTo>
                  <a:pt x="0" y="6053810"/>
                </a:lnTo>
                <a:lnTo>
                  <a:pt x="0" y="0"/>
                </a:lnTo>
                <a:close/>
              </a:path>
            </a:pathLst>
          </a:custGeom>
          <a:blipFill>
            <a:blip r:embed="rId7"/>
            <a:stretch>
              <a:fillRect/>
            </a:stretch>
          </a:blipFill>
          <a:ln w="38100" cap="sq">
            <a:solidFill>
              <a:srgbClr val="051D64"/>
            </a:solidFill>
            <a:prstDash val="solid"/>
            <a:miter/>
          </a:ln>
        </p:spPr>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0" y="0"/>
            <a:ext cx="18288000" cy="1386002"/>
            <a:chOff x="0" y="0"/>
            <a:chExt cx="4816593" cy="365038"/>
          </a:xfrm>
        </p:grpSpPr>
        <p:sp>
          <p:nvSpPr>
            <p:cNvPr id="4" name="Freeform 4"/>
            <p:cNvSpPr/>
            <p:nvPr/>
          </p:nvSpPr>
          <p:spPr>
            <a:xfrm>
              <a:off x="0" y="0"/>
              <a:ext cx="4816592" cy="365038"/>
            </a:xfrm>
            <a:custGeom>
              <a:avLst/>
              <a:gdLst/>
              <a:ahLst/>
              <a:cxnLst/>
              <a:rect l="l" t="t" r="r" b="b"/>
              <a:pathLst>
                <a:path w="4816592" h="365038">
                  <a:moveTo>
                    <a:pt x="0" y="0"/>
                  </a:moveTo>
                  <a:lnTo>
                    <a:pt x="4816592" y="0"/>
                  </a:lnTo>
                  <a:lnTo>
                    <a:pt x="4816592" y="365038"/>
                  </a:lnTo>
                  <a:lnTo>
                    <a:pt x="0" y="365038"/>
                  </a:lnTo>
                  <a:close/>
                </a:path>
              </a:pathLst>
            </a:custGeom>
            <a:solidFill>
              <a:srgbClr val="0345E4"/>
            </a:solidFill>
          </p:spPr>
        </p:sp>
        <p:sp>
          <p:nvSpPr>
            <p:cNvPr id="5" name="TextBox 5"/>
            <p:cNvSpPr txBox="1"/>
            <p:nvPr/>
          </p:nvSpPr>
          <p:spPr>
            <a:xfrm>
              <a:off x="0" y="-38100"/>
              <a:ext cx="4816593" cy="403138"/>
            </a:xfrm>
            <a:prstGeom prst="rect">
              <a:avLst/>
            </a:prstGeom>
          </p:spPr>
          <p:txBody>
            <a:bodyPr lIns="50800" tIns="50800" rIns="50800" bIns="50800" rtlCol="0" anchor="ctr"/>
            <a:lstStyle/>
            <a:p>
              <a:pPr algn="ctr">
                <a:lnSpc>
                  <a:spcPts val="2659"/>
                </a:lnSpc>
              </a:pPr>
              <a:endParaRPr/>
            </a:p>
          </p:txBody>
        </p:sp>
      </p:grpSp>
      <p:sp>
        <p:nvSpPr>
          <p:cNvPr id="6" name="TextBox 6"/>
          <p:cNvSpPr txBox="1"/>
          <p:nvPr/>
        </p:nvSpPr>
        <p:spPr>
          <a:xfrm>
            <a:off x="900803" y="218338"/>
            <a:ext cx="3926059" cy="854076"/>
          </a:xfrm>
          <a:prstGeom prst="rect">
            <a:avLst/>
          </a:prstGeom>
        </p:spPr>
        <p:txBody>
          <a:bodyPr lIns="0" tIns="0" rIns="0" bIns="0" rtlCol="0" anchor="t">
            <a:spAutoFit/>
          </a:bodyPr>
          <a:lstStyle/>
          <a:p>
            <a:pPr>
              <a:lnSpc>
                <a:spcPts val="6999"/>
              </a:lnSpc>
            </a:pPr>
            <a:r>
              <a:rPr lang="en-US" sz="4999" spc="99">
                <a:solidFill>
                  <a:srgbClr val="FFFFFF"/>
                </a:solidFill>
                <a:latin typeface="Open Sans Bold Bold"/>
              </a:rPr>
              <a:t>QUY TRÌNH</a:t>
            </a:r>
          </a:p>
        </p:txBody>
      </p:sp>
      <p:sp>
        <p:nvSpPr>
          <p:cNvPr id="7" name="AutoShape 7"/>
          <p:cNvSpPr/>
          <p:nvPr/>
        </p:nvSpPr>
        <p:spPr>
          <a:xfrm>
            <a:off x="5488910" y="0"/>
            <a:ext cx="0" cy="1417611"/>
          </a:xfrm>
          <a:prstGeom prst="line">
            <a:avLst/>
          </a:prstGeom>
          <a:ln w="38100" cap="flat">
            <a:solidFill>
              <a:srgbClr val="FFFFFF"/>
            </a:solidFill>
            <a:prstDash val="solid"/>
            <a:headEnd type="none" w="sm" len="sm"/>
            <a:tailEnd type="none" w="sm" len="sm"/>
          </a:ln>
        </p:spPr>
      </p:sp>
      <p:sp>
        <p:nvSpPr>
          <p:cNvPr id="8" name="TextBox 8"/>
          <p:cNvSpPr txBox="1"/>
          <p:nvPr/>
        </p:nvSpPr>
        <p:spPr>
          <a:xfrm>
            <a:off x="6496155" y="142136"/>
            <a:ext cx="10340069" cy="930278"/>
          </a:xfrm>
          <a:prstGeom prst="rect">
            <a:avLst/>
          </a:prstGeom>
        </p:spPr>
        <p:txBody>
          <a:bodyPr lIns="0" tIns="0" rIns="0" bIns="0" rtlCol="0" anchor="t">
            <a:spAutoFit/>
          </a:bodyPr>
          <a:lstStyle/>
          <a:p>
            <a:pPr marL="0" lvl="0" indent="0" algn="just">
              <a:lnSpc>
                <a:spcPts val="7749"/>
              </a:lnSpc>
            </a:pPr>
            <a:r>
              <a:rPr lang="en-US" sz="4999">
                <a:solidFill>
                  <a:srgbClr val="FFFFFF"/>
                </a:solidFill>
                <a:latin typeface="Open Sans Bold Bold"/>
              </a:rPr>
              <a:t>QUẢN LÝ HỌC BẠ SỐ TẠI CSGD</a:t>
            </a:r>
          </a:p>
        </p:txBody>
      </p:sp>
      <p:sp>
        <p:nvSpPr>
          <p:cNvPr id="11" name="TextBox 11"/>
          <p:cNvSpPr txBox="1"/>
          <p:nvPr/>
        </p:nvSpPr>
        <p:spPr>
          <a:xfrm>
            <a:off x="8267930" y="5663911"/>
            <a:ext cx="1752139" cy="941070"/>
          </a:xfrm>
          <a:prstGeom prst="rect">
            <a:avLst/>
          </a:prstGeom>
        </p:spPr>
        <p:txBody>
          <a:bodyPr lIns="0" tIns="0" rIns="0" bIns="0" rtlCol="0" anchor="t">
            <a:spAutoFit/>
          </a:bodyPr>
          <a:lstStyle/>
          <a:p>
            <a:pPr algn="ctr">
              <a:lnSpc>
                <a:spcPts val="3779"/>
              </a:lnSpc>
            </a:pPr>
            <a:r>
              <a:rPr lang="en-US" sz="2699">
                <a:solidFill>
                  <a:srgbClr val="FFFFFF"/>
                </a:solidFill>
                <a:latin typeface="Open Sans 1 Bold"/>
              </a:rPr>
              <a:t>03. Ký số học bạ</a:t>
            </a:r>
          </a:p>
        </p:txBody>
      </p:sp>
      <p:sp>
        <p:nvSpPr>
          <p:cNvPr id="13" name="TextBox 13"/>
          <p:cNvSpPr txBox="1"/>
          <p:nvPr/>
        </p:nvSpPr>
        <p:spPr>
          <a:xfrm>
            <a:off x="14704092" y="5663911"/>
            <a:ext cx="1752139" cy="941070"/>
          </a:xfrm>
          <a:prstGeom prst="rect">
            <a:avLst/>
          </a:prstGeom>
        </p:spPr>
        <p:txBody>
          <a:bodyPr lIns="0" tIns="0" rIns="0" bIns="0" rtlCol="0" anchor="t">
            <a:spAutoFit/>
          </a:bodyPr>
          <a:lstStyle/>
          <a:p>
            <a:pPr algn="ctr">
              <a:lnSpc>
                <a:spcPts val="3779"/>
              </a:lnSpc>
            </a:pPr>
            <a:r>
              <a:rPr lang="en-US" sz="2699">
                <a:solidFill>
                  <a:srgbClr val="FFFFFF"/>
                </a:solidFill>
                <a:latin typeface="Open Sans 1 Bold"/>
              </a:rPr>
              <a:t>05. Gửi học bạ số</a:t>
            </a:r>
          </a:p>
        </p:txBody>
      </p:sp>
      <p:grpSp>
        <p:nvGrpSpPr>
          <p:cNvPr id="25" name="Group 25"/>
          <p:cNvGrpSpPr/>
          <p:nvPr/>
        </p:nvGrpSpPr>
        <p:grpSpPr>
          <a:xfrm>
            <a:off x="16287059" y="8247665"/>
            <a:ext cx="2954728" cy="2954728"/>
            <a:chOff x="0" y="0"/>
            <a:chExt cx="812800" cy="812800"/>
          </a:xfrm>
        </p:grpSpPr>
        <p:sp>
          <p:nvSpPr>
            <p:cNvPr id="26" name="Freeform 2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571500" cap="sq">
              <a:solidFill>
                <a:srgbClr val="0345E4">
                  <a:alpha val="19608"/>
                </a:srgbClr>
              </a:solidFill>
              <a:prstDash val="solid"/>
              <a:miter/>
            </a:ln>
          </p:spPr>
        </p:sp>
        <p:sp>
          <p:nvSpPr>
            <p:cNvPr id="27" name="TextBox 27"/>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28" name="Group 28"/>
          <p:cNvGrpSpPr/>
          <p:nvPr/>
        </p:nvGrpSpPr>
        <p:grpSpPr>
          <a:xfrm>
            <a:off x="-3708113" y="9258300"/>
            <a:ext cx="5765006" cy="1028700"/>
            <a:chOff x="0" y="0"/>
            <a:chExt cx="1049690" cy="187305"/>
          </a:xfrm>
        </p:grpSpPr>
        <p:sp>
          <p:nvSpPr>
            <p:cNvPr id="29" name="Freeform 29"/>
            <p:cNvSpPr/>
            <p:nvPr/>
          </p:nvSpPr>
          <p:spPr>
            <a:xfrm>
              <a:off x="0" y="0"/>
              <a:ext cx="1049690" cy="187305"/>
            </a:xfrm>
            <a:custGeom>
              <a:avLst/>
              <a:gdLst/>
              <a:ahLst/>
              <a:cxnLst/>
              <a:rect l="l" t="t" r="r" b="b"/>
              <a:pathLst>
                <a:path w="1049690" h="187305">
                  <a:moveTo>
                    <a:pt x="203200" y="0"/>
                  </a:moveTo>
                  <a:lnTo>
                    <a:pt x="846490" y="0"/>
                  </a:lnTo>
                  <a:lnTo>
                    <a:pt x="1049690" y="187305"/>
                  </a:lnTo>
                  <a:lnTo>
                    <a:pt x="0" y="187305"/>
                  </a:lnTo>
                  <a:lnTo>
                    <a:pt x="203200" y="0"/>
                  </a:lnTo>
                  <a:close/>
                </a:path>
              </a:pathLst>
            </a:custGeom>
            <a:solidFill>
              <a:srgbClr val="0345E4"/>
            </a:solidFill>
          </p:spPr>
        </p:sp>
        <p:sp>
          <p:nvSpPr>
            <p:cNvPr id="30" name="TextBox 30"/>
            <p:cNvSpPr txBox="1"/>
            <p:nvPr/>
          </p:nvSpPr>
          <p:spPr>
            <a:xfrm>
              <a:off x="127000" y="-38100"/>
              <a:ext cx="795690" cy="225405"/>
            </a:xfrm>
            <a:prstGeom prst="rect">
              <a:avLst/>
            </a:prstGeom>
          </p:spPr>
          <p:txBody>
            <a:bodyPr lIns="50800" tIns="50800" rIns="50800" bIns="50800" rtlCol="0" anchor="ctr"/>
            <a:lstStyle/>
            <a:p>
              <a:pPr algn="ctr">
                <a:lnSpc>
                  <a:spcPts val="2100"/>
                </a:lnSpc>
              </a:pPr>
              <a:endParaRPr/>
            </a:p>
          </p:txBody>
        </p:sp>
      </p:grpSp>
      <p:sp>
        <p:nvSpPr>
          <p:cNvPr id="79" name="TextBox 3"/>
          <p:cNvSpPr txBox="1"/>
          <p:nvPr/>
        </p:nvSpPr>
        <p:spPr>
          <a:xfrm>
            <a:off x="495072" y="1511786"/>
            <a:ext cx="7772857" cy="641201"/>
          </a:xfrm>
          <a:prstGeom prst="rect">
            <a:avLst/>
          </a:prstGeom>
        </p:spPr>
        <p:txBody>
          <a:bodyPr wrap="square" lIns="0" tIns="0" rIns="0" bIns="0" rtlCol="0" anchor="t">
            <a:spAutoFit/>
          </a:bodyPr>
          <a:lstStyle/>
          <a:p>
            <a:pPr>
              <a:lnSpc>
                <a:spcPts val="5040"/>
              </a:lnSpc>
            </a:pPr>
            <a:r>
              <a:rPr lang="en-US" sz="4000">
                <a:solidFill>
                  <a:srgbClr val="191919"/>
                </a:solidFill>
                <a:latin typeface="Roboto Bold"/>
              </a:rPr>
              <a:t>3. Ký học bạ</a:t>
            </a:r>
          </a:p>
        </p:txBody>
      </p:sp>
      <p:sp>
        <p:nvSpPr>
          <p:cNvPr id="80" name="TextBox 3"/>
          <p:cNvSpPr txBox="1"/>
          <p:nvPr/>
        </p:nvSpPr>
        <p:spPr>
          <a:xfrm>
            <a:off x="495072" y="2278771"/>
            <a:ext cx="11468328" cy="369332"/>
          </a:xfrm>
          <a:prstGeom prst="rect">
            <a:avLst/>
          </a:prstGeom>
        </p:spPr>
        <p:txBody>
          <a:bodyPr wrap="square" lIns="0" tIns="0" rIns="0" bIns="0" rtlCol="0" anchor="t">
            <a:spAutoFit/>
          </a:bodyPr>
          <a:lstStyle/>
          <a:p>
            <a:r>
              <a:rPr lang="en-US" sz="2400">
                <a:solidFill>
                  <a:srgbClr val="191919"/>
                </a:solidFill>
                <a:latin typeface="Roboto Bold"/>
              </a:rPr>
              <a:t>GVCN thực hiện ký sau đó BGH ký duyệt học bạ số.</a:t>
            </a:r>
          </a:p>
        </p:txBody>
      </p:sp>
      <p:sp>
        <p:nvSpPr>
          <p:cNvPr id="21" name="TextBox 20"/>
          <p:cNvSpPr txBox="1"/>
          <p:nvPr/>
        </p:nvSpPr>
        <p:spPr>
          <a:xfrm>
            <a:off x="5334000" y="6507104"/>
            <a:ext cx="3630557" cy="461665"/>
          </a:xfrm>
          <a:prstGeom prst="rect">
            <a:avLst/>
          </a:prstGeom>
          <a:noFill/>
        </p:spPr>
        <p:txBody>
          <a:bodyPr wrap="square" rtlCol="0">
            <a:spAutoFit/>
          </a:bodyPr>
          <a:lstStyle/>
          <a:p>
            <a:r>
              <a:rPr lang="en-US" sz="2400" b="1">
                <a:latin typeface="Times New Roman" panose="02020603050405020304" pitchFamily="18" charset="0"/>
                <a:cs typeface="Times New Roman" panose="02020603050405020304" pitchFamily="18" charset="0"/>
              </a:rPr>
              <a:t>Ban giám hiệu ký học bạ</a:t>
            </a:r>
          </a:p>
        </p:txBody>
      </p:sp>
      <p:pic>
        <p:nvPicPr>
          <p:cNvPr id="12" name="Picture 11"/>
          <p:cNvPicPr>
            <a:picLocks noChangeAspect="1"/>
          </p:cNvPicPr>
          <p:nvPr/>
        </p:nvPicPr>
        <p:blipFill>
          <a:blip r:embed="rId3"/>
          <a:stretch>
            <a:fillRect/>
          </a:stretch>
        </p:blipFill>
        <p:spPr>
          <a:xfrm>
            <a:off x="685800" y="3076110"/>
            <a:ext cx="13701947" cy="2987299"/>
          </a:xfrm>
          <a:prstGeom prst="rect">
            <a:avLst/>
          </a:prstGeom>
        </p:spPr>
      </p:pic>
    </p:spTree>
    <p:extLst>
      <p:ext uri="{BB962C8B-B14F-4D97-AF65-F5344CB8AC3E}">
        <p14:creationId xmlns:p14="http://schemas.microsoft.com/office/powerpoint/2010/main" val="33826907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0" y="0"/>
            <a:ext cx="18288000" cy="1386002"/>
            <a:chOff x="0" y="0"/>
            <a:chExt cx="4816593" cy="365038"/>
          </a:xfrm>
        </p:grpSpPr>
        <p:sp>
          <p:nvSpPr>
            <p:cNvPr id="4" name="Freeform 4"/>
            <p:cNvSpPr/>
            <p:nvPr/>
          </p:nvSpPr>
          <p:spPr>
            <a:xfrm>
              <a:off x="0" y="0"/>
              <a:ext cx="4816592" cy="365038"/>
            </a:xfrm>
            <a:custGeom>
              <a:avLst/>
              <a:gdLst/>
              <a:ahLst/>
              <a:cxnLst/>
              <a:rect l="l" t="t" r="r" b="b"/>
              <a:pathLst>
                <a:path w="4816592" h="365038">
                  <a:moveTo>
                    <a:pt x="0" y="0"/>
                  </a:moveTo>
                  <a:lnTo>
                    <a:pt x="4816592" y="0"/>
                  </a:lnTo>
                  <a:lnTo>
                    <a:pt x="4816592" y="365038"/>
                  </a:lnTo>
                  <a:lnTo>
                    <a:pt x="0" y="365038"/>
                  </a:lnTo>
                  <a:close/>
                </a:path>
              </a:pathLst>
            </a:custGeom>
            <a:solidFill>
              <a:srgbClr val="0345E4"/>
            </a:solidFill>
          </p:spPr>
        </p:sp>
        <p:sp>
          <p:nvSpPr>
            <p:cNvPr id="5" name="TextBox 5"/>
            <p:cNvSpPr txBox="1"/>
            <p:nvPr/>
          </p:nvSpPr>
          <p:spPr>
            <a:xfrm>
              <a:off x="0" y="-38100"/>
              <a:ext cx="4816593" cy="403138"/>
            </a:xfrm>
            <a:prstGeom prst="rect">
              <a:avLst/>
            </a:prstGeom>
          </p:spPr>
          <p:txBody>
            <a:bodyPr lIns="50800" tIns="50800" rIns="50800" bIns="50800" rtlCol="0" anchor="ctr"/>
            <a:lstStyle/>
            <a:p>
              <a:pPr algn="ctr">
                <a:lnSpc>
                  <a:spcPts val="2659"/>
                </a:lnSpc>
              </a:pPr>
              <a:endParaRPr/>
            </a:p>
          </p:txBody>
        </p:sp>
      </p:grpSp>
      <p:sp>
        <p:nvSpPr>
          <p:cNvPr id="6" name="TextBox 6"/>
          <p:cNvSpPr txBox="1"/>
          <p:nvPr/>
        </p:nvSpPr>
        <p:spPr>
          <a:xfrm>
            <a:off x="900803" y="218338"/>
            <a:ext cx="3926059" cy="854076"/>
          </a:xfrm>
          <a:prstGeom prst="rect">
            <a:avLst/>
          </a:prstGeom>
        </p:spPr>
        <p:txBody>
          <a:bodyPr lIns="0" tIns="0" rIns="0" bIns="0" rtlCol="0" anchor="t">
            <a:spAutoFit/>
          </a:bodyPr>
          <a:lstStyle/>
          <a:p>
            <a:pPr>
              <a:lnSpc>
                <a:spcPts val="6999"/>
              </a:lnSpc>
            </a:pPr>
            <a:r>
              <a:rPr lang="en-US" sz="4999" spc="99">
                <a:solidFill>
                  <a:srgbClr val="FFFFFF"/>
                </a:solidFill>
                <a:latin typeface="Open Sans Bold Bold"/>
              </a:rPr>
              <a:t>QUY TRÌNH</a:t>
            </a:r>
          </a:p>
        </p:txBody>
      </p:sp>
      <p:sp>
        <p:nvSpPr>
          <p:cNvPr id="7" name="AutoShape 7"/>
          <p:cNvSpPr/>
          <p:nvPr/>
        </p:nvSpPr>
        <p:spPr>
          <a:xfrm>
            <a:off x="5488910" y="0"/>
            <a:ext cx="0" cy="1417611"/>
          </a:xfrm>
          <a:prstGeom prst="line">
            <a:avLst/>
          </a:prstGeom>
          <a:ln w="38100" cap="flat">
            <a:solidFill>
              <a:srgbClr val="FFFFFF"/>
            </a:solidFill>
            <a:prstDash val="solid"/>
            <a:headEnd type="none" w="sm" len="sm"/>
            <a:tailEnd type="none" w="sm" len="sm"/>
          </a:ln>
        </p:spPr>
      </p:sp>
      <p:sp>
        <p:nvSpPr>
          <p:cNvPr id="8" name="TextBox 8"/>
          <p:cNvSpPr txBox="1"/>
          <p:nvPr/>
        </p:nvSpPr>
        <p:spPr>
          <a:xfrm>
            <a:off x="6496155" y="142136"/>
            <a:ext cx="10340069" cy="930278"/>
          </a:xfrm>
          <a:prstGeom prst="rect">
            <a:avLst/>
          </a:prstGeom>
        </p:spPr>
        <p:txBody>
          <a:bodyPr lIns="0" tIns="0" rIns="0" bIns="0" rtlCol="0" anchor="t">
            <a:spAutoFit/>
          </a:bodyPr>
          <a:lstStyle/>
          <a:p>
            <a:pPr marL="0" lvl="0" indent="0" algn="just">
              <a:lnSpc>
                <a:spcPts val="7749"/>
              </a:lnSpc>
            </a:pPr>
            <a:r>
              <a:rPr lang="en-US" sz="4999">
                <a:solidFill>
                  <a:srgbClr val="FFFFFF"/>
                </a:solidFill>
                <a:latin typeface="Open Sans Bold Bold"/>
              </a:rPr>
              <a:t>QUẢN LÝ HỌC BẠ SỐ TẠI CSGD</a:t>
            </a:r>
          </a:p>
        </p:txBody>
      </p:sp>
      <p:sp>
        <p:nvSpPr>
          <p:cNvPr id="11" name="TextBox 11"/>
          <p:cNvSpPr txBox="1"/>
          <p:nvPr/>
        </p:nvSpPr>
        <p:spPr>
          <a:xfrm>
            <a:off x="8267930" y="5663911"/>
            <a:ext cx="1752139" cy="941070"/>
          </a:xfrm>
          <a:prstGeom prst="rect">
            <a:avLst/>
          </a:prstGeom>
        </p:spPr>
        <p:txBody>
          <a:bodyPr lIns="0" tIns="0" rIns="0" bIns="0" rtlCol="0" anchor="t">
            <a:spAutoFit/>
          </a:bodyPr>
          <a:lstStyle/>
          <a:p>
            <a:pPr algn="ctr">
              <a:lnSpc>
                <a:spcPts val="3779"/>
              </a:lnSpc>
            </a:pPr>
            <a:r>
              <a:rPr lang="en-US" sz="2699">
                <a:solidFill>
                  <a:srgbClr val="FFFFFF"/>
                </a:solidFill>
                <a:latin typeface="Open Sans 1 Bold"/>
              </a:rPr>
              <a:t>03. Ký số học bạ</a:t>
            </a:r>
          </a:p>
        </p:txBody>
      </p:sp>
      <p:grpSp>
        <p:nvGrpSpPr>
          <p:cNvPr id="25" name="Group 25"/>
          <p:cNvGrpSpPr/>
          <p:nvPr/>
        </p:nvGrpSpPr>
        <p:grpSpPr>
          <a:xfrm>
            <a:off x="16287059" y="8247665"/>
            <a:ext cx="2954728" cy="2954728"/>
            <a:chOff x="0" y="0"/>
            <a:chExt cx="812800" cy="812800"/>
          </a:xfrm>
        </p:grpSpPr>
        <p:sp>
          <p:nvSpPr>
            <p:cNvPr id="26" name="Freeform 2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571500" cap="sq">
              <a:solidFill>
                <a:srgbClr val="0345E4">
                  <a:alpha val="19608"/>
                </a:srgbClr>
              </a:solidFill>
              <a:prstDash val="solid"/>
              <a:miter/>
            </a:ln>
          </p:spPr>
        </p:sp>
        <p:sp>
          <p:nvSpPr>
            <p:cNvPr id="27" name="TextBox 27"/>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28" name="Group 28"/>
          <p:cNvGrpSpPr/>
          <p:nvPr/>
        </p:nvGrpSpPr>
        <p:grpSpPr>
          <a:xfrm>
            <a:off x="-3708113" y="9258300"/>
            <a:ext cx="5765006" cy="1028700"/>
            <a:chOff x="0" y="0"/>
            <a:chExt cx="1049690" cy="187305"/>
          </a:xfrm>
        </p:grpSpPr>
        <p:sp>
          <p:nvSpPr>
            <p:cNvPr id="29" name="Freeform 29"/>
            <p:cNvSpPr/>
            <p:nvPr/>
          </p:nvSpPr>
          <p:spPr>
            <a:xfrm>
              <a:off x="0" y="0"/>
              <a:ext cx="1049690" cy="187305"/>
            </a:xfrm>
            <a:custGeom>
              <a:avLst/>
              <a:gdLst/>
              <a:ahLst/>
              <a:cxnLst/>
              <a:rect l="l" t="t" r="r" b="b"/>
              <a:pathLst>
                <a:path w="1049690" h="187305">
                  <a:moveTo>
                    <a:pt x="203200" y="0"/>
                  </a:moveTo>
                  <a:lnTo>
                    <a:pt x="846490" y="0"/>
                  </a:lnTo>
                  <a:lnTo>
                    <a:pt x="1049690" y="187305"/>
                  </a:lnTo>
                  <a:lnTo>
                    <a:pt x="0" y="187305"/>
                  </a:lnTo>
                  <a:lnTo>
                    <a:pt x="203200" y="0"/>
                  </a:lnTo>
                  <a:close/>
                </a:path>
              </a:pathLst>
            </a:custGeom>
            <a:solidFill>
              <a:srgbClr val="0345E4"/>
            </a:solidFill>
          </p:spPr>
        </p:sp>
        <p:sp>
          <p:nvSpPr>
            <p:cNvPr id="30" name="TextBox 30"/>
            <p:cNvSpPr txBox="1"/>
            <p:nvPr/>
          </p:nvSpPr>
          <p:spPr>
            <a:xfrm>
              <a:off x="127000" y="-38100"/>
              <a:ext cx="795690" cy="225405"/>
            </a:xfrm>
            <a:prstGeom prst="rect">
              <a:avLst/>
            </a:prstGeom>
          </p:spPr>
          <p:txBody>
            <a:bodyPr lIns="50800" tIns="50800" rIns="50800" bIns="50800" rtlCol="0" anchor="ctr"/>
            <a:lstStyle/>
            <a:p>
              <a:pPr algn="ctr">
                <a:lnSpc>
                  <a:spcPts val="2100"/>
                </a:lnSpc>
              </a:pPr>
              <a:endParaRPr/>
            </a:p>
          </p:txBody>
        </p:sp>
      </p:grpSp>
      <p:sp>
        <p:nvSpPr>
          <p:cNvPr id="79" name="TextBox 3"/>
          <p:cNvSpPr txBox="1"/>
          <p:nvPr/>
        </p:nvSpPr>
        <p:spPr>
          <a:xfrm>
            <a:off x="495072" y="1511786"/>
            <a:ext cx="7772857" cy="641201"/>
          </a:xfrm>
          <a:prstGeom prst="rect">
            <a:avLst/>
          </a:prstGeom>
        </p:spPr>
        <p:txBody>
          <a:bodyPr wrap="square" lIns="0" tIns="0" rIns="0" bIns="0" rtlCol="0" anchor="t">
            <a:spAutoFit/>
          </a:bodyPr>
          <a:lstStyle/>
          <a:p>
            <a:pPr>
              <a:lnSpc>
                <a:spcPts val="5040"/>
              </a:lnSpc>
            </a:pPr>
            <a:r>
              <a:rPr lang="en-US" sz="4000">
                <a:solidFill>
                  <a:srgbClr val="191919"/>
                </a:solidFill>
                <a:latin typeface="Roboto Bold"/>
              </a:rPr>
              <a:t>3. Ký học bạ</a:t>
            </a:r>
          </a:p>
        </p:txBody>
      </p:sp>
      <p:sp>
        <p:nvSpPr>
          <p:cNvPr id="80" name="TextBox 3"/>
          <p:cNvSpPr txBox="1"/>
          <p:nvPr/>
        </p:nvSpPr>
        <p:spPr>
          <a:xfrm>
            <a:off x="495072" y="2278771"/>
            <a:ext cx="11468328" cy="369332"/>
          </a:xfrm>
          <a:prstGeom prst="rect">
            <a:avLst/>
          </a:prstGeom>
        </p:spPr>
        <p:txBody>
          <a:bodyPr wrap="square" lIns="0" tIns="0" rIns="0" bIns="0" rtlCol="0" anchor="t">
            <a:spAutoFit/>
          </a:bodyPr>
          <a:lstStyle/>
          <a:p>
            <a:r>
              <a:rPr lang="en-US" sz="2400">
                <a:solidFill>
                  <a:srgbClr val="191919"/>
                </a:solidFill>
                <a:latin typeface="Roboto Bold"/>
              </a:rPr>
              <a:t>GVCN thực hiện ký sau đó BGH ký duyệt học bạ số.</a:t>
            </a:r>
          </a:p>
        </p:txBody>
      </p:sp>
      <p:pic>
        <p:nvPicPr>
          <p:cNvPr id="20"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67823" y="3045755"/>
            <a:ext cx="2508213" cy="4386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53800" y="3031068"/>
            <a:ext cx="2330309" cy="4386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66306" y="3056695"/>
            <a:ext cx="2499428" cy="4386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1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78317" y="8060049"/>
            <a:ext cx="5518117" cy="104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237010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0" y="0"/>
            <a:ext cx="18288000" cy="1386002"/>
            <a:chOff x="0" y="0"/>
            <a:chExt cx="4816593" cy="365038"/>
          </a:xfrm>
        </p:grpSpPr>
        <p:sp>
          <p:nvSpPr>
            <p:cNvPr id="4" name="Freeform 4"/>
            <p:cNvSpPr/>
            <p:nvPr/>
          </p:nvSpPr>
          <p:spPr>
            <a:xfrm>
              <a:off x="0" y="0"/>
              <a:ext cx="4816592" cy="365038"/>
            </a:xfrm>
            <a:custGeom>
              <a:avLst/>
              <a:gdLst/>
              <a:ahLst/>
              <a:cxnLst/>
              <a:rect l="l" t="t" r="r" b="b"/>
              <a:pathLst>
                <a:path w="4816592" h="365038">
                  <a:moveTo>
                    <a:pt x="0" y="0"/>
                  </a:moveTo>
                  <a:lnTo>
                    <a:pt x="4816592" y="0"/>
                  </a:lnTo>
                  <a:lnTo>
                    <a:pt x="4816592" y="365038"/>
                  </a:lnTo>
                  <a:lnTo>
                    <a:pt x="0" y="365038"/>
                  </a:lnTo>
                  <a:close/>
                </a:path>
              </a:pathLst>
            </a:custGeom>
            <a:solidFill>
              <a:srgbClr val="0345E4"/>
            </a:solidFill>
          </p:spPr>
        </p:sp>
        <p:sp>
          <p:nvSpPr>
            <p:cNvPr id="5" name="TextBox 5"/>
            <p:cNvSpPr txBox="1"/>
            <p:nvPr/>
          </p:nvSpPr>
          <p:spPr>
            <a:xfrm>
              <a:off x="0" y="-38100"/>
              <a:ext cx="4816593" cy="403138"/>
            </a:xfrm>
            <a:prstGeom prst="rect">
              <a:avLst/>
            </a:prstGeom>
          </p:spPr>
          <p:txBody>
            <a:bodyPr lIns="50800" tIns="50800" rIns="50800" bIns="50800" rtlCol="0" anchor="ctr"/>
            <a:lstStyle/>
            <a:p>
              <a:pPr algn="ctr">
                <a:lnSpc>
                  <a:spcPts val="2659"/>
                </a:lnSpc>
              </a:pPr>
              <a:endParaRPr/>
            </a:p>
          </p:txBody>
        </p:sp>
      </p:grpSp>
      <p:sp>
        <p:nvSpPr>
          <p:cNvPr id="6" name="TextBox 6"/>
          <p:cNvSpPr txBox="1"/>
          <p:nvPr/>
        </p:nvSpPr>
        <p:spPr>
          <a:xfrm>
            <a:off x="900803" y="218338"/>
            <a:ext cx="3926059" cy="854076"/>
          </a:xfrm>
          <a:prstGeom prst="rect">
            <a:avLst/>
          </a:prstGeom>
        </p:spPr>
        <p:txBody>
          <a:bodyPr lIns="0" tIns="0" rIns="0" bIns="0" rtlCol="0" anchor="t">
            <a:spAutoFit/>
          </a:bodyPr>
          <a:lstStyle/>
          <a:p>
            <a:pPr>
              <a:lnSpc>
                <a:spcPts val="6999"/>
              </a:lnSpc>
            </a:pPr>
            <a:r>
              <a:rPr lang="en-US" sz="4999" spc="99">
                <a:solidFill>
                  <a:srgbClr val="FFFFFF"/>
                </a:solidFill>
                <a:latin typeface="Open Sans Bold Bold"/>
              </a:rPr>
              <a:t>QUY TRÌNH</a:t>
            </a:r>
          </a:p>
        </p:txBody>
      </p:sp>
      <p:sp>
        <p:nvSpPr>
          <p:cNvPr id="7" name="AutoShape 7"/>
          <p:cNvSpPr/>
          <p:nvPr/>
        </p:nvSpPr>
        <p:spPr>
          <a:xfrm>
            <a:off x="5488910" y="0"/>
            <a:ext cx="0" cy="1417611"/>
          </a:xfrm>
          <a:prstGeom prst="line">
            <a:avLst/>
          </a:prstGeom>
          <a:ln w="38100" cap="flat">
            <a:solidFill>
              <a:srgbClr val="FFFFFF"/>
            </a:solidFill>
            <a:prstDash val="solid"/>
            <a:headEnd type="none" w="sm" len="sm"/>
            <a:tailEnd type="none" w="sm" len="sm"/>
          </a:ln>
        </p:spPr>
      </p:sp>
      <p:sp>
        <p:nvSpPr>
          <p:cNvPr id="8" name="TextBox 8"/>
          <p:cNvSpPr txBox="1"/>
          <p:nvPr/>
        </p:nvSpPr>
        <p:spPr>
          <a:xfrm>
            <a:off x="6496155" y="142136"/>
            <a:ext cx="10340069" cy="930278"/>
          </a:xfrm>
          <a:prstGeom prst="rect">
            <a:avLst/>
          </a:prstGeom>
        </p:spPr>
        <p:txBody>
          <a:bodyPr lIns="0" tIns="0" rIns="0" bIns="0" rtlCol="0" anchor="t">
            <a:spAutoFit/>
          </a:bodyPr>
          <a:lstStyle/>
          <a:p>
            <a:pPr marL="0" lvl="0" indent="0" algn="just">
              <a:lnSpc>
                <a:spcPts val="7749"/>
              </a:lnSpc>
            </a:pPr>
            <a:r>
              <a:rPr lang="en-US" sz="4999">
                <a:solidFill>
                  <a:srgbClr val="FFFFFF"/>
                </a:solidFill>
                <a:latin typeface="Open Sans Bold Bold"/>
              </a:rPr>
              <a:t>QUẢN LÝ HỌC BẠ SỐ TẠI CSGD</a:t>
            </a:r>
          </a:p>
        </p:txBody>
      </p:sp>
      <p:sp>
        <p:nvSpPr>
          <p:cNvPr id="11" name="TextBox 11"/>
          <p:cNvSpPr txBox="1"/>
          <p:nvPr/>
        </p:nvSpPr>
        <p:spPr>
          <a:xfrm>
            <a:off x="8267930" y="5663911"/>
            <a:ext cx="1752139" cy="941070"/>
          </a:xfrm>
          <a:prstGeom prst="rect">
            <a:avLst/>
          </a:prstGeom>
        </p:spPr>
        <p:txBody>
          <a:bodyPr lIns="0" tIns="0" rIns="0" bIns="0" rtlCol="0" anchor="t">
            <a:spAutoFit/>
          </a:bodyPr>
          <a:lstStyle/>
          <a:p>
            <a:pPr algn="ctr">
              <a:lnSpc>
                <a:spcPts val="3779"/>
              </a:lnSpc>
            </a:pPr>
            <a:r>
              <a:rPr lang="en-US" sz="2699">
                <a:solidFill>
                  <a:srgbClr val="FFFFFF"/>
                </a:solidFill>
                <a:latin typeface="Open Sans 1 Bold"/>
              </a:rPr>
              <a:t>03. Ký số học bạ</a:t>
            </a:r>
          </a:p>
        </p:txBody>
      </p:sp>
      <p:grpSp>
        <p:nvGrpSpPr>
          <p:cNvPr id="25" name="Group 25"/>
          <p:cNvGrpSpPr/>
          <p:nvPr/>
        </p:nvGrpSpPr>
        <p:grpSpPr>
          <a:xfrm>
            <a:off x="16287059" y="8247665"/>
            <a:ext cx="2954728" cy="2954728"/>
            <a:chOff x="0" y="0"/>
            <a:chExt cx="812800" cy="812800"/>
          </a:xfrm>
        </p:grpSpPr>
        <p:sp>
          <p:nvSpPr>
            <p:cNvPr id="26" name="Freeform 2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571500" cap="sq">
              <a:solidFill>
                <a:srgbClr val="0345E4">
                  <a:alpha val="19608"/>
                </a:srgbClr>
              </a:solidFill>
              <a:prstDash val="solid"/>
              <a:miter/>
            </a:ln>
          </p:spPr>
        </p:sp>
        <p:sp>
          <p:nvSpPr>
            <p:cNvPr id="27" name="TextBox 27"/>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28" name="Group 28"/>
          <p:cNvGrpSpPr/>
          <p:nvPr/>
        </p:nvGrpSpPr>
        <p:grpSpPr>
          <a:xfrm>
            <a:off x="-3708113" y="9258300"/>
            <a:ext cx="5765006" cy="1028700"/>
            <a:chOff x="0" y="0"/>
            <a:chExt cx="1049690" cy="187305"/>
          </a:xfrm>
        </p:grpSpPr>
        <p:sp>
          <p:nvSpPr>
            <p:cNvPr id="29" name="Freeform 29"/>
            <p:cNvSpPr/>
            <p:nvPr/>
          </p:nvSpPr>
          <p:spPr>
            <a:xfrm>
              <a:off x="0" y="0"/>
              <a:ext cx="1049690" cy="187305"/>
            </a:xfrm>
            <a:custGeom>
              <a:avLst/>
              <a:gdLst/>
              <a:ahLst/>
              <a:cxnLst/>
              <a:rect l="l" t="t" r="r" b="b"/>
              <a:pathLst>
                <a:path w="1049690" h="187305">
                  <a:moveTo>
                    <a:pt x="203200" y="0"/>
                  </a:moveTo>
                  <a:lnTo>
                    <a:pt x="846490" y="0"/>
                  </a:lnTo>
                  <a:lnTo>
                    <a:pt x="1049690" y="187305"/>
                  </a:lnTo>
                  <a:lnTo>
                    <a:pt x="0" y="187305"/>
                  </a:lnTo>
                  <a:lnTo>
                    <a:pt x="203200" y="0"/>
                  </a:lnTo>
                  <a:close/>
                </a:path>
              </a:pathLst>
            </a:custGeom>
            <a:solidFill>
              <a:srgbClr val="0345E4"/>
            </a:solidFill>
          </p:spPr>
        </p:sp>
        <p:sp>
          <p:nvSpPr>
            <p:cNvPr id="30" name="TextBox 30"/>
            <p:cNvSpPr txBox="1"/>
            <p:nvPr/>
          </p:nvSpPr>
          <p:spPr>
            <a:xfrm>
              <a:off x="127000" y="-38100"/>
              <a:ext cx="795690" cy="225405"/>
            </a:xfrm>
            <a:prstGeom prst="rect">
              <a:avLst/>
            </a:prstGeom>
          </p:spPr>
          <p:txBody>
            <a:bodyPr lIns="50800" tIns="50800" rIns="50800" bIns="50800" rtlCol="0" anchor="ctr"/>
            <a:lstStyle/>
            <a:p>
              <a:pPr algn="ctr">
                <a:lnSpc>
                  <a:spcPts val="2100"/>
                </a:lnSpc>
              </a:pPr>
              <a:endParaRPr/>
            </a:p>
          </p:txBody>
        </p:sp>
      </p:grpSp>
      <p:sp>
        <p:nvSpPr>
          <p:cNvPr id="79" name="TextBox 3"/>
          <p:cNvSpPr txBox="1"/>
          <p:nvPr/>
        </p:nvSpPr>
        <p:spPr>
          <a:xfrm>
            <a:off x="495072" y="1511786"/>
            <a:ext cx="7772857" cy="641201"/>
          </a:xfrm>
          <a:prstGeom prst="rect">
            <a:avLst/>
          </a:prstGeom>
        </p:spPr>
        <p:txBody>
          <a:bodyPr wrap="square" lIns="0" tIns="0" rIns="0" bIns="0" rtlCol="0" anchor="t">
            <a:spAutoFit/>
          </a:bodyPr>
          <a:lstStyle/>
          <a:p>
            <a:pPr>
              <a:lnSpc>
                <a:spcPts val="5040"/>
              </a:lnSpc>
            </a:pPr>
            <a:r>
              <a:rPr lang="en-US" sz="4000">
                <a:solidFill>
                  <a:srgbClr val="191919"/>
                </a:solidFill>
                <a:latin typeface="Roboto Bold"/>
              </a:rPr>
              <a:t>3. Ký học bạ</a:t>
            </a:r>
          </a:p>
        </p:txBody>
      </p:sp>
      <p:sp>
        <p:nvSpPr>
          <p:cNvPr id="80" name="TextBox 3"/>
          <p:cNvSpPr txBox="1"/>
          <p:nvPr/>
        </p:nvSpPr>
        <p:spPr>
          <a:xfrm>
            <a:off x="495072" y="2278771"/>
            <a:ext cx="11468328" cy="369332"/>
          </a:xfrm>
          <a:prstGeom prst="rect">
            <a:avLst/>
          </a:prstGeom>
        </p:spPr>
        <p:txBody>
          <a:bodyPr wrap="square" lIns="0" tIns="0" rIns="0" bIns="0" rtlCol="0" anchor="t">
            <a:spAutoFit/>
          </a:bodyPr>
          <a:lstStyle/>
          <a:p>
            <a:r>
              <a:rPr lang="en-US" sz="2400">
                <a:solidFill>
                  <a:srgbClr val="191919"/>
                </a:solidFill>
                <a:latin typeface="Roboto Bold"/>
              </a:rPr>
              <a:t>Văn thư xác nhận ký phát hành học bạ.</a:t>
            </a:r>
          </a:p>
        </p:txBody>
      </p:sp>
      <p:pic>
        <p:nvPicPr>
          <p:cNvPr id="2" name="Picture 1"/>
          <p:cNvPicPr>
            <a:picLocks noChangeAspect="1"/>
          </p:cNvPicPr>
          <p:nvPr/>
        </p:nvPicPr>
        <p:blipFill>
          <a:blip r:embed="rId3"/>
          <a:stretch>
            <a:fillRect/>
          </a:stretch>
        </p:blipFill>
        <p:spPr>
          <a:xfrm>
            <a:off x="2088269" y="2773887"/>
            <a:ext cx="13359018" cy="4450466"/>
          </a:xfrm>
          <a:prstGeom prst="rect">
            <a:avLst/>
          </a:prstGeom>
        </p:spPr>
      </p:pic>
    </p:spTree>
    <p:extLst>
      <p:ext uri="{BB962C8B-B14F-4D97-AF65-F5344CB8AC3E}">
        <p14:creationId xmlns:p14="http://schemas.microsoft.com/office/powerpoint/2010/main" val="17832323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0" y="0"/>
            <a:ext cx="18288000" cy="1386002"/>
            <a:chOff x="0" y="0"/>
            <a:chExt cx="4816593" cy="365038"/>
          </a:xfrm>
        </p:grpSpPr>
        <p:sp>
          <p:nvSpPr>
            <p:cNvPr id="4" name="Freeform 4"/>
            <p:cNvSpPr/>
            <p:nvPr/>
          </p:nvSpPr>
          <p:spPr>
            <a:xfrm>
              <a:off x="0" y="0"/>
              <a:ext cx="4816592" cy="365038"/>
            </a:xfrm>
            <a:custGeom>
              <a:avLst/>
              <a:gdLst/>
              <a:ahLst/>
              <a:cxnLst/>
              <a:rect l="l" t="t" r="r" b="b"/>
              <a:pathLst>
                <a:path w="4816592" h="365038">
                  <a:moveTo>
                    <a:pt x="0" y="0"/>
                  </a:moveTo>
                  <a:lnTo>
                    <a:pt x="4816592" y="0"/>
                  </a:lnTo>
                  <a:lnTo>
                    <a:pt x="4816592" y="365038"/>
                  </a:lnTo>
                  <a:lnTo>
                    <a:pt x="0" y="365038"/>
                  </a:lnTo>
                  <a:close/>
                </a:path>
              </a:pathLst>
            </a:custGeom>
            <a:solidFill>
              <a:srgbClr val="0345E4"/>
            </a:solidFill>
          </p:spPr>
        </p:sp>
        <p:sp>
          <p:nvSpPr>
            <p:cNvPr id="5" name="TextBox 5"/>
            <p:cNvSpPr txBox="1"/>
            <p:nvPr/>
          </p:nvSpPr>
          <p:spPr>
            <a:xfrm>
              <a:off x="0" y="-38100"/>
              <a:ext cx="4816593" cy="403138"/>
            </a:xfrm>
            <a:prstGeom prst="rect">
              <a:avLst/>
            </a:prstGeom>
          </p:spPr>
          <p:txBody>
            <a:bodyPr lIns="50800" tIns="50800" rIns="50800" bIns="50800" rtlCol="0" anchor="ctr"/>
            <a:lstStyle/>
            <a:p>
              <a:pPr algn="ctr">
                <a:lnSpc>
                  <a:spcPts val="2659"/>
                </a:lnSpc>
              </a:pPr>
              <a:endParaRPr/>
            </a:p>
          </p:txBody>
        </p:sp>
      </p:grpSp>
      <p:sp>
        <p:nvSpPr>
          <p:cNvPr id="6" name="TextBox 6"/>
          <p:cNvSpPr txBox="1"/>
          <p:nvPr/>
        </p:nvSpPr>
        <p:spPr>
          <a:xfrm>
            <a:off x="900803" y="218338"/>
            <a:ext cx="3926059" cy="854076"/>
          </a:xfrm>
          <a:prstGeom prst="rect">
            <a:avLst/>
          </a:prstGeom>
        </p:spPr>
        <p:txBody>
          <a:bodyPr lIns="0" tIns="0" rIns="0" bIns="0" rtlCol="0" anchor="t">
            <a:spAutoFit/>
          </a:bodyPr>
          <a:lstStyle/>
          <a:p>
            <a:pPr>
              <a:lnSpc>
                <a:spcPts val="6999"/>
              </a:lnSpc>
            </a:pPr>
            <a:r>
              <a:rPr lang="en-US" sz="4999" spc="99">
                <a:solidFill>
                  <a:srgbClr val="FFFFFF"/>
                </a:solidFill>
                <a:latin typeface="Open Sans Bold Bold"/>
              </a:rPr>
              <a:t>QUY TRÌNH</a:t>
            </a:r>
          </a:p>
        </p:txBody>
      </p:sp>
      <p:sp>
        <p:nvSpPr>
          <p:cNvPr id="7" name="AutoShape 7"/>
          <p:cNvSpPr/>
          <p:nvPr/>
        </p:nvSpPr>
        <p:spPr>
          <a:xfrm>
            <a:off x="5488910" y="0"/>
            <a:ext cx="0" cy="1417611"/>
          </a:xfrm>
          <a:prstGeom prst="line">
            <a:avLst/>
          </a:prstGeom>
          <a:ln w="38100" cap="flat">
            <a:solidFill>
              <a:srgbClr val="FFFFFF"/>
            </a:solidFill>
            <a:prstDash val="solid"/>
            <a:headEnd type="none" w="sm" len="sm"/>
            <a:tailEnd type="none" w="sm" len="sm"/>
          </a:ln>
        </p:spPr>
      </p:sp>
      <p:sp>
        <p:nvSpPr>
          <p:cNvPr id="8" name="TextBox 8"/>
          <p:cNvSpPr txBox="1"/>
          <p:nvPr/>
        </p:nvSpPr>
        <p:spPr>
          <a:xfrm>
            <a:off x="6496155" y="142136"/>
            <a:ext cx="10340069" cy="930278"/>
          </a:xfrm>
          <a:prstGeom prst="rect">
            <a:avLst/>
          </a:prstGeom>
        </p:spPr>
        <p:txBody>
          <a:bodyPr lIns="0" tIns="0" rIns="0" bIns="0" rtlCol="0" anchor="t">
            <a:spAutoFit/>
          </a:bodyPr>
          <a:lstStyle/>
          <a:p>
            <a:pPr marL="0" lvl="0" indent="0" algn="just">
              <a:lnSpc>
                <a:spcPts val="7749"/>
              </a:lnSpc>
            </a:pPr>
            <a:r>
              <a:rPr lang="en-US" sz="4999">
                <a:solidFill>
                  <a:srgbClr val="FFFFFF"/>
                </a:solidFill>
                <a:latin typeface="Open Sans Bold Bold"/>
              </a:rPr>
              <a:t>QUẢN LÝ HỌC BẠ SỐ TẠI CSGD</a:t>
            </a:r>
          </a:p>
        </p:txBody>
      </p:sp>
      <p:sp>
        <p:nvSpPr>
          <p:cNvPr id="11" name="TextBox 11"/>
          <p:cNvSpPr txBox="1"/>
          <p:nvPr/>
        </p:nvSpPr>
        <p:spPr>
          <a:xfrm>
            <a:off x="8267930" y="5663911"/>
            <a:ext cx="1752139" cy="941070"/>
          </a:xfrm>
          <a:prstGeom prst="rect">
            <a:avLst/>
          </a:prstGeom>
        </p:spPr>
        <p:txBody>
          <a:bodyPr lIns="0" tIns="0" rIns="0" bIns="0" rtlCol="0" anchor="t">
            <a:spAutoFit/>
          </a:bodyPr>
          <a:lstStyle/>
          <a:p>
            <a:pPr algn="ctr">
              <a:lnSpc>
                <a:spcPts val="3779"/>
              </a:lnSpc>
            </a:pPr>
            <a:r>
              <a:rPr lang="en-US" sz="2699">
                <a:solidFill>
                  <a:srgbClr val="FFFFFF"/>
                </a:solidFill>
                <a:latin typeface="Open Sans 1 Bold"/>
              </a:rPr>
              <a:t>03. Ký số học bạ</a:t>
            </a:r>
          </a:p>
        </p:txBody>
      </p:sp>
      <p:grpSp>
        <p:nvGrpSpPr>
          <p:cNvPr id="25" name="Group 25"/>
          <p:cNvGrpSpPr/>
          <p:nvPr/>
        </p:nvGrpSpPr>
        <p:grpSpPr>
          <a:xfrm>
            <a:off x="16287059" y="8247665"/>
            <a:ext cx="2954728" cy="2954728"/>
            <a:chOff x="0" y="0"/>
            <a:chExt cx="812800" cy="812800"/>
          </a:xfrm>
        </p:grpSpPr>
        <p:sp>
          <p:nvSpPr>
            <p:cNvPr id="26" name="Freeform 2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571500" cap="sq">
              <a:solidFill>
                <a:srgbClr val="0345E4">
                  <a:alpha val="19608"/>
                </a:srgbClr>
              </a:solidFill>
              <a:prstDash val="solid"/>
              <a:miter/>
            </a:ln>
          </p:spPr>
        </p:sp>
        <p:sp>
          <p:nvSpPr>
            <p:cNvPr id="27" name="TextBox 27"/>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28" name="Group 28"/>
          <p:cNvGrpSpPr/>
          <p:nvPr/>
        </p:nvGrpSpPr>
        <p:grpSpPr>
          <a:xfrm>
            <a:off x="-3708113" y="9258300"/>
            <a:ext cx="5765006" cy="1028700"/>
            <a:chOff x="0" y="0"/>
            <a:chExt cx="1049690" cy="187305"/>
          </a:xfrm>
        </p:grpSpPr>
        <p:sp>
          <p:nvSpPr>
            <p:cNvPr id="29" name="Freeform 29"/>
            <p:cNvSpPr/>
            <p:nvPr/>
          </p:nvSpPr>
          <p:spPr>
            <a:xfrm>
              <a:off x="0" y="0"/>
              <a:ext cx="1049690" cy="187305"/>
            </a:xfrm>
            <a:custGeom>
              <a:avLst/>
              <a:gdLst/>
              <a:ahLst/>
              <a:cxnLst/>
              <a:rect l="l" t="t" r="r" b="b"/>
              <a:pathLst>
                <a:path w="1049690" h="187305">
                  <a:moveTo>
                    <a:pt x="203200" y="0"/>
                  </a:moveTo>
                  <a:lnTo>
                    <a:pt x="846490" y="0"/>
                  </a:lnTo>
                  <a:lnTo>
                    <a:pt x="1049690" y="187305"/>
                  </a:lnTo>
                  <a:lnTo>
                    <a:pt x="0" y="187305"/>
                  </a:lnTo>
                  <a:lnTo>
                    <a:pt x="203200" y="0"/>
                  </a:lnTo>
                  <a:close/>
                </a:path>
              </a:pathLst>
            </a:custGeom>
            <a:solidFill>
              <a:srgbClr val="0345E4"/>
            </a:solidFill>
          </p:spPr>
        </p:sp>
        <p:sp>
          <p:nvSpPr>
            <p:cNvPr id="30" name="TextBox 30"/>
            <p:cNvSpPr txBox="1"/>
            <p:nvPr/>
          </p:nvSpPr>
          <p:spPr>
            <a:xfrm>
              <a:off x="127000" y="-38100"/>
              <a:ext cx="795690" cy="225405"/>
            </a:xfrm>
            <a:prstGeom prst="rect">
              <a:avLst/>
            </a:prstGeom>
          </p:spPr>
          <p:txBody>
            <a:bodyPr lIns="50800" tIns="50800" rIns="50800" bIns="50800" rtlCol="0" anchor="ctr"/>
            <a:lstStyle/>
            <a:p>
              <a:pPr algn="ctr">
                <a:lnSpc>
                  <a:spcPts val="2100"/>
                </a:lnSpc>
              </a:pPr>
              <a:endParaRPr/>
            </a:p>
          </p:txBody>
        </p:sp>
      </p:grpSp>
      <p:sp>
        <p:nvSpPr>
          <p:cNvPr id="79" name="TextBox 3"/>
          <p:cNvSpPr txBox="1"/>
          <p:nvPr/>
        </p:nvSpPr>
        <p:spPr>
          <a:xfrm>
            <a:off x="495072" y="1511786"/>
            <a:ext cx="7772857" cy="641201"/>
          </a:xfrm>
          <a:prstGeom prst="rect">
            <a:avLst/>
          </a:prstGeom>
        </p:spPr>
        <p:txBody>
          <a:bodyPr wrap="square" lIns="0" tIns="0" rIns="0" bIns="0" rtlCol="0" anchor="t">
            <a:spAutoFit/>
          </a:bodyPr>
          <a:lstStyle/>
          <a:p>
            <a:pPr>
              <a:lnSpc>
                <a:spcPts val="5040"/>
              </a:lnSpc>
            </a:pPr>
            <a:r>
              <a:rPr lang="en-US" sz="4000">
                <a:solidFill>
                  <a:srgbClr val="191919"/>
                </a:solidFill>
                <a:latin typeface="Roboto Bold"/>
              </a:rPr>
              <a:t>3. Ký học bạ</a:t>
            </a:r>
          </a:p>
        </p:txBody>
      </p:sp>
      <p:sp>
        <p:nvSpPr>
          <p:cNvPr id="80" name="TextBox 3"/>
          <p:cNvSpPr txBox="1"/>
          <p:nvPr/>
        </p:nvSpPr>
        <p:spPr>
          <a:xfrm>
            <a:off x="495072" y="2278771"/>
            <a:ext cx="15583128" cy="738664"/>
          </a:xfrm>
          <a:prstGeom prst="rect">
            <a:avLst/>
          </a:prstGeom>
        </p:spPr>
        <p:txBody>
          <a:bodyPr wrap="square" lIns="0" tIns="0" rIns="0" bIns="0" rtlCol="0" anchor="t">
            <a:spAutoFit/>
          </a:bodyPr>
          <a:lstStyle/>
          <a:p>
            <a:r>
              <a:rPr lang="en-US" sz="2400">
                <a:solidFill>
                  <a:srgbClr val="191919"/>
                </a:solidFill>
                <a:latin typeface="Roboto Bold"/>
              </a:rPr>
              <a:t>Học bạ số sau khi ký thành công sẽ hiển thị bao gồm: Thông tin ký số của GVCN, Ban giám hiệu, Văn thư phát hành và thông tin chứng thư số.</a:t>
            </a:r>
          </a:p>
        </p:txBody>
      </p:sp>
      <p:pic>
        <p:nvPicPr>
          <p:cNvPr id="10" name="Picture 9"/>
          <p:cNvPicPr>
            <a:picLocks noChangeAspect="1"/>
          </p:cNvPicPr>
          <p:nvPr/>
        </p:nvPicPr>
        <p:blipFill>
          <a:blip r:embed="rId3"/>
          <a:stretch>
            <a:fillRect/>
          </a:stretch>
        </p:blipFill>
        <p:spPr>
          <a:xfrm>
            <a:off x="2727709" y="3646408"/>
            <a:ext cx="11080440" cy="3254022"/>
          </a:xfrm>
          <a:prstGeom prst="rect">
            <a:avLst/>
          </a:prstGeom>
        </p:spPr>
      </p:pic>
    </p:spTree>
    <p:extLst>
      <p:ext uri="{BB962C8B-B14F-4D97-AF65-F5344CB8AC3E}">
        <p14:creationId xmlns:p14="http://schemas.microsoft.com/office/powerpoint/2010/main" val="36919741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0" y="0"/>
            <a:ext cx="18288000" cy="1386002"/>
            <a:chOff x="0" y="0"/>
            <a:chExt cx="4816593" cy="365038"/>
          </a:xfrm>
        </p:grpSpPr>
        <p:sp>
          <p:nvSpPr>
            <p:cNvPr id="4" name="Freeform 4"/>
            <p:cNvSpPr/>
            <p:nvPr/>
          </p:nvSpPr>
          <p:spPr>
            <a:xfrm>
              <a:off x="0" y="0"/>
              <a:ext cx="4816592" cy="365038"/>
            </a:xfrm>
            <a:custGeom>
              <a:avLst/>
              <a:gdLst/>
              <a:ahLst/>
              <a:cxnLst/>
              <a:rect l="l" t="t" r="r" b="b"/>
              <a:pathLst>
                <a:path w="4816592" h="365038">
                  <a:moveTo>
                    <a:pt x="0" y="0"/>
                  </a:moveTo>
                  <a:lnTo>
                    <a:pt x="4816592" y="0"/>
                  </a:lnTo>
                  <a:lnTo>
                    <a:pt x="4816592" y="365038"/>
                  </a:lnTo>
                  <a:lnTo>
                    <a:pt x="0" y="365038"/>
                  </a:lnTo>
                  <a:close/>
                </a:path>
              </a:pathLst>
            </a:custGeom>
            <a:solidFill>
              <a:srgbClr val="0345E4"/>
            </a:solidFill>
          </p:spPr>
        </p:sp>
        <p:sp>
          <p:nvSpPr>
            <p:cNvPr id="5" name="TextBox 5"/>
            <p:cNvSpPr txBox="1"/>
            <p:nvPr/>
          </p:nvSpPr>
          <p:spPr>
            <a:xfrm>
              <a:off x="0" y="-38100"/>
              <a:ext cx="4816593" cy="403138"/>
            </a:xfrm>
            <a:prstGeom prst="rect">
              <a:avLst/>
            </a:prstGeom>
          </p:spPr>
          <p:txBody>
            <a:bodyPr lIns="50800" tIns="50800" rIns="50800" bIns="50800" rtlCol="0" anchor="ctr"/>
            <a:lstStyle/>
            <a:p>
              <a:pPr algn="ctr">
                <a:lnSpc>
                  <a:spcPts val="2659"/>
                </a:lnSpc>
              </a:pPr>
              <a:endParaRPr/>
            </a:p>
          </p:txBody>
        </p:sp>
      </p:grpSp>
      <p:sp>
        <p:nvSpPr>
          <p:cNvPr id="6" name="TextBox 6"/>
          <p:cNvSpPr txBox="1"/>
          <p:nvPr/>
        </p:nvSpPr>
        <p:spPr>
          <a:xfrm>
            <a:off x="900803" y="218338"/>
            <a:ext cx="3926059" cy="854076"/>
          </a:xfrm>
          <a:prstGeom prst="rect">
            <a:avLst/>
          </a:prstGeom>
        </p:spPr>
        <p:txBody>
          <a:bodyPr lIns="0" tIns="0" rIns="0" bIns="0" rtlCol="0" anchor="t">
            <a:spAutoFit/>
          </a:bodyPr>
          <a:lstStyle/>
          <a:p>
            <a:pPr>
              <a:lnSpc>
                <a:spcPts val="6999"/>
              </a:lnSpc>
            </a:pPr>
            <a:r>
              <a:rPr lang="en-US" sz="4999" spc="99">
                <a:solidFill>
                  <a:srgbClr val="FFFFFF"/>
                </a:solidFill>
                <a:latin typeface="Open Sans Bold Bold"/>
              </a:rPr>
              <a:t>QUY TRÌNH</a:t>
            </a:r>
          </a:p>
        </p:txBody>
      </p:sp>
      <p:sp>
        <p:nvSpPr>
          <p:cNvPr id="7" name="AutoShape 7"/>
          <p:cNvSpPr/>
          <p:nvPr/>
        </p:nvSpPr>
        <p:spPr>
          <a:xfrm>
            <a:off x="5488910" y="0"/>
            <a:ext cx="0" cy="1417611"/>
          </a:xfrm>
          <a:prstGeom prst="line">
            <a:avLst/>
          </a:prstGeom>
          <a:ln w="38100" cap="flat">
            <a:solidFill>
              <a:srgbClr val="FFFFFF"/>
            </a:solidFill>
            <a:prstDash val="solid"/>
            <a:headEnd type="none" w="sm" len="sm"/>
            <a:tailEnd type="none" w="sm" len="sm"/>
          </a:ln>
        </p:spPr>
      </p:sp>
      <p:sp>
        <p:nvSpPr>
          <p:cNvPr id="8" name="TextBox 8"/>
          <p:cNvSpPr txBox="1"/>
          <p:nvPr/>
        </p:nvSpPr>
        <p:spPr>
          <a:xfrm>
            <a:off x="6496155" y="142136"/>
            <a:ext cx="10340069" cy="930278"/>
          </a:xfrm>
          <a:prstGeom prst="rect">
            <a:avLst/>
          </a:prstGeom>
        </p:spPr>
        <p:txBody>
          <a:bodyPr lIns="0" tIns="0" rIns="0" bIns="0" rtlCol="0" anchor="t">
            <a:spAutoFit/>
          </a:bodyPr>
          <a:lstStyle/>
          <a:p>
            <a:pPr marL="0" lvl="0" indent="0" algn="just">
              <a:lnSpc>
                <a:spcPts val="7749"/>
              </a:lnSpc>
            </a:pPr>
            <a:r>
              <a:rPr lang="en-US" sz="4999">
                <a:solidFill>
                  <a:srgbClr val="FFFFFF"/>
                </a:solidFill>
                <a:latin typeface="Open Sans Bold Bold"/>
              </a:rPr>
              <a:t>QUẢN LÝ HỌC BẠ SỐ TẠI CSGD</a:t>
            </a:r>
          </a:p>
        </p:txBody>
      </p:sp>
      <p:sp>
        <p:nvSpPr>
          <p:cNvPr id="11" name="TextBox 11"/>
          <p:cNvSpPr txBox="1"/>
          <p:nvPr/>
        </p:nvSpPr>
        <p:spPr>
          <a:xfrm>
            <a:off x="8267930" y="5663911"/>
            <a:ext cx="1752139" cy="941070"/>
          </a:xfrm>
          <a:prstGeom prst="rect">
            <a:avLst/>
          </a:prstGeom>
        </p:spPr>
        <p:txBody>
          <a:bodyPr lIns="0" tIns="0" rIns="0" bIns="0" rtlCol="0" anchor="t">
            <a:spAutoFit/>
          </a:bodyPr>
          <a:lstStyle/>
          <a:p>
            <a:pPr algn="ctr">
              <a:lnSpc>
                <a:spcPts val="3779"/>
              </a:lnSpc>
            </a:pPr>
            <a:r>
              <a:rPr lang="en-US" sz="2699">
                <a:solidFill>
                  <a:srgbClr val="FFFFFF"/>
                </a:solidFill>
                <a:latin typeface="Open Sans 1 Bold"/>
              </a:rPr>
              <a:t>03. Ký số học bạ</a:t>
            </a:r>
          </a:p>
        </p:txBody>
      </p:sp>
      <p:grpSp>
        <p:nvGrpSpPr>
          <p:cNvPr id="25" name="Group 25"/>
          <p:cNvGrpSpPr/>
          <p:nvPr/>
        </p:nvGrpSpPr>
        <p:grpSpPr>
          <a:xfrm>
            <a:off x="16287059" y="8247665"/>
            <a:ext cx="2954728" cy="2954728"/>
            <a:chOff x="0" y="0"/>
            <a:chExt cx="812800" cy="812800"/>
          </a:xfrm>
        </p:grpSpPr>
        <p:sp>
          <p:nvSpPr>
            <p:cNvPr id="26" name="Freeform 2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571500" cap="sq">
              <a:solidFill>
                <a:srgbClr val="0345E4">
                  <a:alpha val="19608"/>
                </a:srgbClr>
              </a:solidFill>
              <a:prstDash val="solid"/>
              <a:miter/>
            </a:ln>
          </p:spPr>
        </p:sp>
        <p:sp>
          <p:nvSpPr>
            <p:cNvPr id="27" name="TextBox 27"/>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28" name="Group 28"/>
          <p:cNvGrpSpPr/>
          <p:nvPr/>
        </p:nvGrpSpPr>
        <p:grpSpPr>
          <a:xfrm>
            <a:off x="-3708113" y="9258300"/>
            <a:ext cx="5765006" cy="1028700"/>
            <a:chOff x="0" y="0"/>
            <a:chExt cx="1049690" cy="187305"/>
          </a:xfrm>
        </p:grpSpPr>
        <p:sp>
          <p:nvSpPr>
            <p:cNvPr id="29" name="Freeform 29"/>
            <p:cNvSpPr/>
            <p:nvPr/>
          </p:nvSpPr>
          <p:spPr>
            <a:xfrm>
              <a:off x="0" y="0"/>
              <a:ext cx="1049690" cy="187305"/>
            </a:xfrm>
            <a:custGeom>
              <a:avLst/>
              <a:gdLst/>
              <a:ahLst/>
              <a:cxnLst/>
              <a:rect l="l" t="t" r="r" b="b"/>
              <a:pathLst>
                <a:path w="1049690" h="187305">
                  <a:moveTo>
                    <a:pt x="203200" y="0"/>
                  </a:moveTo>
                  <a:lnTo>
                    <a:pt x="846490" y="0"/>
                  </a:lnTo>
                  <a:lnTo>
                    <a:pt x="1049690" y="187305"/>
                  </a:lnTo>
                  <a:lnTo>
                    <a:pt x="0" y="187305"/>
                  </a:lnTo>
                  <a:lnTo>
                    <a:pt x="203200" y="0"/>
                  </a:lnTo>
                  <a:close/>
                </a:path>
              </a:pathLst>
            </a:custGeom>
            <a:solidFill>
              <a:srgbClr val="0345E4"/>
            </a:solidFill>
          </p:spPr>
        </p:sp>
        <p:sp>
          <p:nvSpPr>
            <p:cNvPr id="30" name="TextBox 30"/>
            <p:cNvSpPr txBox="1"/>
            <p:nvPr/>
          </p:nvSpPr>
          <p:spPr>
            <a:xfrm>
              <a:off x="127000" y="-38100"/>
              <a:ext cx="795690" cy="225405"/>
            </a:xfrm>
            <a:prstGeom prst="rect">
              <a:avLst/>
            </a:prstGeom>
          </p:spPr>
          <p:txBody>
            <a:bodyPr lIns="50800" tIns="50800" rIns="50800" bIns="50800" rtlCol="0" anchor="ctr"/>
            <a:lstStyle/>
            <a:p>
              <a:pPr algn="ctr">
                <a:lnSpc>
                  <a:spcPts val="2100"/>
                </a:lnSpc>
              </a:pPr>
              <a:endParaRPr/>
            </a:p>
          </p:txBody>
        </p:sp>
      </p:grpSp>
      <p:sp>
        <p:nvSpPr>
          <p:cNvPr id="79" name="TextBox 3"/>
          <p:cNvSpPr txBox="1"/>
          <p:nvPr/>
        </p:nvSpPr>
        <p:spPr>
          <a:xfrm>
            <a:off x="495072" y="1511786"/>
            <a:ext cx="7772857" cy="641201"/>
          </a:xfrm>
          <a:prstGeom prst="rect">
            <a:avLst/>
          </a:prstGeom>
        </p:spPr>
        <p:txBody>
          <a:bodyPr wrap="square" lIns="0" tIns="0" rIns="0" bIns="0" rtlCol="0" anchor="t">
            <a:spAutoFit/>
          </a:bodyPr>
          <a:lstStyle/>
          <a:p>
            <a:pPr>
              <a:lnSpc>
                <a:spcPts val="5040"/>
              </a:lnSpc>
            </a:pPr>
            <a:r>
              <a:rPr lang="en-US" sz="4000">
                <a:solidFill>
                  <a:srgbClr val="191919"/>
                </a:solidFill>
                <a:latin typeface="Roboto Bold"/>
              </a:rPr>
              <a:t>3. Ký học bạ</a:t>
            </a:r>
          </a:p>
        </p:txBody>
      </p:sp>
      <p:sp>
        <p:nvSpPr>
          <p:cNvPr id="80" name="TextBox 3"/>
          <p:cNvSpPr txBox="1"/>
          <p:nvPr/>
        </p:nvSpPr>
        <p:spPr>
          <a:xfrm>
            <a:off x="495072" y="2278771"/>
            <a:ext cx="15583128" cy="738664"/>
          </a:xfrm>
          <a:prstGeom prst="rect">
            <a:avLst/>
          </a:prstGeom>
        </p:spPr>
        <p:txBody>
          <a:bodyPr wrap="square" lIns="0" tIns="0" rIns="0" bIns="0" rtlCol="0" anchor="t">
            <a:spAutoFit/>
          </a:bodyPr>
          <a:lstStyle/>
          <a:p>
            <a:r>
              <a:rPr lang="en-US" sz="2400">
                <a:solidFill>
                  <a:srgbClr val="191919"/>
                </a:solidFill>
                <a:latin typeface="Roboto Bold"/>
              </a:rPr>
              <a:t>Học bạ số sau khi ký thành công sẽ hiển thị bao gồm: Thông tin ký số của GVCN, Ban giám hiệu, Văn thư phát hành và thông tin chứng thư số.</a:t>
            </a:r>
          </a:p>
        </p:txBody>
      </p:sp>
      <p:pic>
        <p:nvPicPr>
          <p:cNvPr id="12" name="Picture 11"/>
          <p:cNvPicPr>
            <a:picLocks noChangeAspect="1"/>
          </p:cNvPicPr>
          <p:nvPr/>
        </p:nvPicPr>
        <p:blipFill>
          <a:blip r:embed="rId3"/>
          <a:stretch>
            <a:fillRect/>
          </a:stretch>
        </p:blipFill>
        <p:spPr>
          <a:xfrm>
            <a:off x="1143000" y="3241837"/>
            <a:ext cx="10975420" cy="4726641"/>
          </a:xfrm>
          <a:prstGeom prst="rect">
            <a:avLst/>
          </a:prstGeom>
        </p:spPr>
      </p:pic>
      <p:pic>
        <p:nvPicPr>
          <p:cNvPr id="2" name="Picture 1"/>
          <p:cNvPicPr>
            <a:picLocks noChangeAspect="1"/>
          </p:cNvPicPr>
          <p:nvPr/>
        </p:nvPicPr>
        <p:blipFill>
          <a:blip r:embed="rId4"/>
          <a:stretch>
            <a:fillRect/>
          </a:stretch>
        </p:blipFill>
        <p:spPr>
          <a:xfrm>
            <a:off x="4862721" y="3295452"/>
            <a:ext cx="11514818" cy="5753599"/>
          </a:xfrm>
          <a:prstGeom prst="rect">
            <a:avLst/>
          </a:prstGeom>
        </p:spPr>
      </p:pic>
    </p:spTree>
    <p:extLst>
      <p:ext uri="{BB962C8B-B14F-4D97-AF65-F5344CB8AC3E}">
        <p14:creationId xmlns:p14="http://schemas.microsoft.com/office/powerpoint/2010/main" val="30574394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0" y="0"/>
            <a:ext cx="18288000" cy="1386002"/>
            <a:chOff x="0" y="0"/>
            <a:chExt cx="4816593" cy="365038"/>
          </a:xfrm>
        </p:grpSpPr>
        <p:sp>
          <p:nvSpPr>
            <p:cNvPr id="4" name="Freeform 4"/>
            <p:cNvSpPr/>
            <p:nvPr/>
          </p:nvSpPr>
          <p:spPr>
            <a:xfrm>
              <a:off x="0" y="0"/>
              <a:ext cx="4816592" cy="365038"/>
            </a:xfrm>
            <a:custGeom>
              <a:avLst/>
              <a:gdLst/>
              <a:ahLst/>
              <a:cxnLst/>
              <a:rect l="l" t="t" r="r" b="b"/>
              <a:pathLst>
                <a:path w="4816592" h="365038">
                  <a:moveTo>
                    <a:pt x="0" y="0"/>
                  </a:moveTo>
                  <a:lnTo>
                    <a:pt x="4816592" y="0"/>
                  </a:lnTo>
                  <a:lnTo>
                    <a:pt x="4816592" y="365038"/>
                  </a:lnTo>
                  <a:lnTo>
                    <a:pt x="0" y="365038"/>
                  </a:lnTo>
                  <a:close/>
                </a:path>
              </a:pathLst>
            </a:custGeom>
            <a:solidFill>
              <a:srgbClr val="0345E4"/>
            </a:solidFill>
          </p:spPr>
        </p:sp>
        <p:sp>
          <p:nvSpPr>
            <p:cNvPr id="5" name="TextBox 5"/>
            <p:cNvSpPr txBox="1"/>
            <p:nvPr/>
          </p:nvSpPr>
          <p:spPr>
            <a:xfrm>
              <a:off x="0" y="-38100"/>
              <a:ext cx="4816593" cy="403138"/>
            </a:xfrm>
            <a:prstGeom prst="rect">
              <a:avLst/>
            </a:prstGeom>
          </p:spPr>
          <p:txBody>
            <a:bodyPr lIns="50800" tIns="50800" rIns="50800" bIns="50800" rtlCol="0" anchor="ctr"/>
            <a:lstStyle/>
            <a:p>
              <a:pPr algn="ctr">
                <a:lnSpc>
                  <a:spcPts val="2659"/>
                </a:lnSpc>
              </a:pPr>
              <a:endParaRPr/>
            </a:p>
          </p:txBody>
        </p:sp>
      </p:grpSp>
      <p:sp>
        <p:nvSpPr>
          <p:cNvPr id="6" name="TextBox 6"/>
          <p:cNvSpPr txBox="1"/>
          <p:nvPr/>
        </p:nvSpPr>
        <p:spPr>
          <a:xfrm>
            <a:off x="900803" y="218338"/>
            <a:ext cx="3926059" cy="854076"/>
          </a:xfrm>
          <a:prstGeom prst="rect">
            <a:avLst/>
          </a:prstGeom>
        </p:spPr>
        <p:txBody>
          <a:bodyPr lIns="0" tIns="0" rIns="0" bIns="0" rtlCol="0" anchor="t">
            <a:spAutoFit/>
          </a:bodyPr>
          <a:lstStyle/>
          <a:p>
            <a:pPr>
              <a:lnSpc>
                <a:spcPts val="6999"/>
              </a:lnSpc>
            </a:pPr>
            <a:r>
              <a:rPr lang="en-US" sz="4999" spc="99">
                <a:solidFill>
                  <a:srgbClr val="FFFFFF"/>
                </a:solidFill>
                <a:latin typeface="Open Sans Bold Bold"/>
              </a:rPr>
              <a:t>QUY TRÌNH</a:t>
            </a:r>
          </a:p>
        </p:txBody>
      </p:sp>
      <p:sp>
        <p:nvSpPr>
          <p:cNvPr id="7" name="AutoShape 7"/>
          <p:cNvSpPr/>
          <p:nvPr/>
        </p:nvSpPr>
        <p:spPr>
          <a:xfrm>
            <a:off x="5488910" y="0"/>
            <a:ext cx="0" cy="1417611"/>
          </a:xfrm>
          <a:prstGeom prst="line">
            <a:avLst/>
          </a:prstGeom>
          <a:ln w="38100" cap="flat">
            <a:solidFill>
              <a:srgbClr val="FFFFFF"/>
            </a:solidFill>
            <a:prstDash val="solid"/>
            <a:headEnd type="none" w="sm" len="sm"/>
            <a:tailEnd type="none" w="sm" len="sm"/>
          </a:ln>
        </p:spPr>
      </p:sp>
      <p:sp>
        <p:nvSpPr>
          <p:cNvPr id="8" name="TextBox 8"/>
          <p:cNvSpPr txBox="1"/>
          <p:nvPr/>
        </p:nvSpPr>
        <p:spPr>
          <a:xfrm>
            <a:off x="6496155" y="142136"/>
            <a:ext cx="10340069" cy="930278"/>
          </a:xfrm>
          <a:prstGeom prst="rect">
            <a:avLst/>
          </a:prstGeom>
        </p:spPr>
        <p:txBody>
          <a:bodyPr lIns="0" tIns="0" rIns="0" bIns="0" rtlCol="0" anchor="t">
            <a:spAutoFit/>
          </a:bodyPr>
          <a:lstStyle/>
          <a:p>
            <a:pPr marL="0" lvl="0" indent="0" algn="just">
              <a:lnSpc>
                <a:spcPts val="7749"/>
              </a:lnSpc>
            </a:pPr>
            <a:r>
              <a:rPr lang="en-US" sz="4999">
                <a:solidFill>
                  <a:srgbClr val="FFFFFF"/>
                </a:solidFill>
                <a:latin typeface="Open Sans Bold Bold"/>
              </a:rPr>
              <a:t>QUẢN LÝ HỌC BẠ SỐ TẠI CSGD</a:t>
            </a:r>
          </a:p>
        </p:txBody>
      </p:sp>
      <p:sp>
        <p:nvSpPr>
          <p:cNvPr id="11" name="TextBox 11"/>
          <p:cNvSpPr txBox="1"/>
          <p:nvPr/>
        </p:nvSpPr>
        <p:spPr>
          <a:xfrm>
            <a:off x="8267930" y="5663911"/>
            <a:ext cx="1752139" cy="941070"/>
          </a:xfrm>
          <a:prstGeom prst="rect">
            <a:avLst/>
          </a:prstGeom>
        </p:spPr>
        <p:txBody>
          <a:bodyPr lIns="0" tIns="0" rIns="0" bIns="0" rtlCol="0" anchor="t">
            <a:spAutoFit/>
          </a:bodyPr>
          <a:lstStyle/>
          <a:p>
            <a:pPr algn="ctr">
              <a:lnSpc>
                <a:spcPts val="3779"/>
              </a:lnSpc>
            </a:pPr>
            <a:r>
              <a:rPr lang="en-US" sz="2699">
                <a:solidFill>
                  <a:srgbClr val="FFFFFF"/>
                </a:solidFill>
                <a:latin typeface="Open Sans 1 Bold"/>
              </a:rPr>
              <a:t>03. Ký số học bạ</a:t>
            </a:r>
          </a:p>
        </p:txBody>
      </p:sp>
      <p:grpSp>
        <p:nvGrpSpPr>
          <p:cNvPr id="25" name="Group 25"/>
          <p:cNvGrpSpPr/>
          <p:nvPr/>
        </p:nvGrpSpPr>
        <p:grpSpPr>
          <a:xfrm>
            <a:off x="16287059" y="8247665"/>
            <a:ext cx="2954728" cy="2954728"/>
            <a:chOff x="0" y="0"/>
            <a:chExt cx="812800" cy="812800"/>
          </a:xfrm>
        </p:grpSpPr>
        <p:sp>
          <p:nvSpPr>
            <p:cNvPr id="26" name="Freeform 2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571500" cap="sq">
              <a:solidFill>
                <a:srgbClr val="0345E4">
                  <a:alpha val="19608"/>
                </a:srgbClr>
              </a:solidFill>
              <a:prstDash val="solid"/>
              <a:miter/>
            </a:ln>
          </p:spPr>
        </p:sp>
        <p:sp>
          <p:nvSpPr>
            <p:cNvPr id="27" name="TextBox 27"/>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28" name="Group 28"/>
          <p:cNvGrpSpPr/>
          <p:nvPr/>
        </p:nvGrpSpPr>
        <p:grpSpPr>
          <a:xfrm>
            <a:off x="-3708113" y="9258300"/>
            <a:ext cx="5765006" cy="1028700"/>
            <a:chOff x="0" y="0"/>
            <a:chExt cx="1049690" cy="187305"/>
          </a:xfrm>
        </p:grpSpPr>
        <p:sp>
          <p:nvSpPr>
            <p:cNvPr id="29" name="Freeform 29"/>
            <p:cNvSpPr/>
            <p:nvPr/>
          </p:nvSpPr>
          <p:spPr>
            <a:xfrm>
              <a:off x="0" y="0"/>
              <a:ext cx="1049690" cy="187305"/>
            </a:xfrm>
            <a:custGeom>
              <a:avLst/>
              <a:gdLst/>
              <a:ahLst/>
              <a:cxnLst/>
              <a:rect l="l" t="t" r="r" b="b"/>
              <a:pathLst>
                <a:path w="1049690" h="187305">
                  <a:moveTo>
                    <a:pt x="203200" y="0"/>
                  </a:moveTo>
                  <a:lnTo>
                    <a:pt x="846490" y="0"/>
                  </a:lnTo>
                  <a:lnTo>
                    <a:pt x="1049690" y="187305"/>
                  </a:lnTo>
                  <a:lnTo>
                    <a:pt x="0" y="187305"/>
                  </a:lnTo>
                  <a:lnTo>
                    <a:pt x="203200" y="0"/>
                  </a:lnTo>
                  <a:close/>
                </a:path>
              </a:pathLst>
            </a:custGeom>
            <a:solidFill>
              <a:srgbClr val="0345E4"/>
            </a:solidFill>
          </p:spPr>
        </p:sp>
        <p:sp>
          <p:nvSpPr>
            <p:cNvPr id="30" name="TextBox 30"/>
            <p:cNvSpPr txBox="1"/>
            <p:nvPr/>
          </p:nvSpPr>
          <p:spPr>
            <a:xfrm>
              <a:off x="127000" y="-38100"/>
              <a:ext cx="795690" cy="225405"/>
            </a:xfrm>
            <a:prstGeom prst="rect">
              <a:avLst/>
            </a:prstGeom>
          </p:spPr>
          <p:txBody>
            <a:bodyPr lIns="50800" tIns="50800" rIns="50800" bIns="50800" rtlCol="0" anchor="ctr"/>
            <a:lstStyle/>
            <a:p>
              <a:pPr algn="ctr">
                <a:lnSpc>
                  <a:spcPts val="2100"/>
                </a:lnSpc>
              </a:pPr>
              <a:endParaRPr/>
            </a:p>
          </p:txBody>
        </p:sp>
      </p:grpSp>
      <p:sp>
        <p:nvSpPr>
          <p:cNvPr id="79" name="TextBox 3"/>
          <p:cNvSpPr txBox="1"/>
          <p:nvPr/>
        </p:nvSpPr>
        <p:spPr>
          <a:xfrm>
            <a:off x="495072" y="1511786"/>
            <a:ext cx="11773128" cy="641201"/>
          </a:xfrm>
          <a:prstGeom prst="rect">
            <a:avLst/>
          </a:prstGeom>
        </p:spPr>
        <p:txBody>
          <a:bodyPr wrap="square" lIns="0" tIns="0" rIns="0" bIns="0" rtlCol="0" anchor="t">
            <a:spAutoFit/>
          </a:bodyPr>
          <a:lstStyle/>
          <a:p>
            <a:pPr>
              <a:lnSpc>
                <a:spcPts val="5040"/>
              </a:lnSpc>
            </a:pPr>
            <a:r>
              <a:rPr lang="en-US" sz="4000">
                <a:solidFill>
                  <a:srgbClr val="191919"/>
                </a:solidFill>
                <a:latin typeface="Roboto Bold"/>
              </a:rPr>
              <a:t>5. Xác nhận hoàn thành/Gửi học bạ số</a:t>
            </a:r>
          </a:p>
        </p:txBody>
      </p:sp>
      <p:sp>
        <p:nvSpPr>
          <p:cNvPr id="80" name="TextBox 3"/>
          <p:cNvSpPr txBox="1"/>
          <p:nvPr/>
        </p:nvSpPr>
        <p:spPr>
          <a:xfrm>
            <a:off x="495072" y="2278770"/>
            <a:ext cx="15049728" cy="369332"/>
          </a:xfrm>
          <a:prstGeom prst="rect">
            <a:avLst/>
          </a:prstGeom>
        </p:spPr>
        <p:txBody>
          <a:bodyPr wrap="square" lIns="0" tIns="0" rIns="0" bIns="0" rtlCol="0" anchor="t">
            <a:spAutoFit/>
          </a:bodyPr>
          <a:lstStyle/>
          <a:p>
            <a:r>
              <a:rPr lang="en-US" sz="2400">
                <a:solidFill>
                  <a:srgbClr val="191919"/>
                </a:solidFill>
                <a:latin typeface="Roboto Bold"/>
              </a:rPr>
              <a:t>Quản trị viên thực hiện xác nhận hoàn thành học bạ và gửi học bạ về cấp trên.</a:t>
            </a:r>
          </a:p>
        </p:txBody>
      </p:sp>
      <p:pic>
        <p:nvPicPr>
          <p:cNvPr id="9" name="Picture 8"/>
          <p:cNvPicPr>
            <a:picLocks noChangeAspect="1"/>
          </p:cNvPicPr>
          <p:nvPr/>
        </p:nvPicPr>
        <p:blipFill>
          <a:blip r:embed="rId3"/>
          <a:stretch>
            <a:fillRect/>
          </a:stretch>
        </p:blipFill>
        <p:spPr>
          <a:xfrm>
            <a:off x="900803" y="2896837"/>
            <a:ext cx="13755292" cy="4785775"/>
          </a:xfrm>
          <a:prstGeom prst="rect">
            <a:avLst/>
          </a:prstGeom>
        </p:spPr>
      </p:pic>
      <p:pic>
        <p:nvPicPr>
          <p:cNvPr id="10" name="Picture 9"/>
          <p:cNvPicPr>
            <a:picLocks noChangeAspect="1"/>
          </p:cNvPicPr>
          <p:nvPr/>
        </p:nvPicPr>
        <p:blipFill>
          <a:blip r:embed="rId4"/>
          <a:stretch>
            <a:fillRect/>
          </a:stretch>
        </p:blipFill>
        <p:spPr>
          <a:xfrm>
            <a:off x="3035208" y="6743484"/>
            <a:ext cx="13801016" cy="2872989"/>
          </a:xfrm>
          <a:prstGeom prst="rect">
            <a:avLst/>
          </a:prstGeom>
        </p:spPr>
      </p:pic>
    </p:spTree>
    <p:extLst>
      <p:ext uri="{BB962C8B-B14F-4D97-AF65-F5344CB8AC3E}">
        <p14:creationId xmlns:p14="http://schemas.microsoft.com/office/powerpoint/2010/main" val="26405004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0" y="0"/>
            <a:ext cx="18288000" cy="1386002"/>
            <a:chOff x="0" y="0"/>
            <a:chExt cx="4816593" cy="365038"/>
          </a:xfrm>
        </p:grpSpPr>
        <p:sp>
          <p:nvSpPr>
            <p:cNvPr id="4" name="Freeform 4"/>
            <p:cNvSpPr/>
            <p:nvPr/>
          </p:nvSpPr>
          <p:spPr>
            <a:xfrm>
              <a:off x="0" y="0"/>
              <a:ext cx="4816592" cy="365038"/>
            </a:xfrm>
            <a:custGeom>
              <a:avLst/>
              <a:gdLst/>
              <a:ahLst/>
              <a:cxnLst/>
              <a:rect l="l" t="t" r="r" b="b"/>
              <a:pathLst>
                <a:path w="4816592" h="365038">
                  <a:moveTo>
                    <a:pt x="0" y="0"/>
                  </a:moveTo>
                  <a:lnTo>
                    <a:pt x="4816592" y="0"/>
                  </a:lnTo>
                  <a:lnTo>
                    <a:pt x="4816592" y="365038"/>
                  </a:lnTo>
                  <a:lnTo>
                    <a:pt x="0" y="365038"/>
                  </a:lnTo>
                  <a:close/>
                </a:path>
              </a:pathLst>
            </a:custGeom>
            <a:solidFill>
              <a:srgbClr val="0345E4"/>
            </a:solidFill>
          </p:spPr>
        </p:sp>
        <p:sp>
          <p:nvSpPr>
            <p:cNvPr id="5" name="TextBox 5"/>
            <p:cNvSpPr txBox="1"/>
            <p:nvPr/>
          </p:nvSpPr>
          <p:spPr>
            <a:xfrm>
              <a:off x="0" y="-38100"/>
              <a:ext cx="4816593" cy="403138"/>
            </a:xfrm>
            <a:prstGeom prst="rect">
              <a:avLst/>
            </a:prstGeom>
          </p:spPr>
          <p:txBody>
            <a:bodyPr lIns="50800" tIns="50800" rIns="50800" bIns="50800" rtlCol="0" anchor="ctr"/>
            <a:lstStyle/>
            <a:p>
              <a:pPr algn="ctr">
                <a:lnSpc>
                  <a:spcPts val="2659"/>
                </a:lnSpc>
              </a:pPr>
              <a:endParaRPr/>
            </a:p>
          </p:txBody>
        </p:sp>
      </p:grpSp>
      <p:sp>
        <p:nvSpPr>
          <p:cNvPr id="6" name="TextBox 6"/>
          <p:cNvSpPr txBox="1"/>
          <p:nvPr/>
        </p:nvSpPr>
        <p:spPr>
          <a:xfrm>
            <a:off x="900803" y="218338"/>
            <a:ext cx="3926059" cy="854076"/>
          </a:xfrm>
          <a:prstGeom prst="rect">
            <a:avLst/>
          </a:prstGeom>
        </p:spPr>
        <p:txBody>
          <a:bodyPr lIns="0" tIns="0" rIns="0" bIns="0" rtlCol="0" anchor="t">
            <a:spAutoFit/>
          </a:bodyPr>
          <a:lstStyle/>
          <a:p>
            <a:pPr>
              <a:lnSpc>
                <a:spcPts val="6999"/>
              </a:lnSpc>
            </a:pPr>
            <a:r>
              <a:rPr lang="en-US" sz="4999" spc="99">
                <a:solidFill>
                  <a:srgbClr val="FFFFFF"/>
                </a:solidFill>
                <a:latin typeface="Open Sans Bold Bold"/>
              </a:rPr>
              <a:t>QUY TRÌNH</a:t>
            </a:r>
          </a:p>
        </p:txBody>
      </p:sp>
      <p:sp>
        <p:nvSpPr>
          <p:cNvPr id="7" name="AutoShape 7"/>
          <p:cNvSpPr/>
          <p:nvPr/>
        </p:nvSpPr>
        <p:spPr>
          <a:xfrm>
            <a:off x="5488910" y="0"/>
            <a:ext cx="0" cy="1417611"/>
          </a:xfrm>
          <a:prstGeom prst="line">
            <a:avLst/>
          </a:prstGeom>
          <a:ln w="38100" cap="flat">
            <a:solidFill>
              <a:srgbClr val="FFFFFF"/>
            </a:solidFill>
            <a:prstDash val="solid"/>
            <a:headEnd type="none" w="sm" len="sm"/>
            <a:tailEnd type="none" w="sm" len="sm"/>
          </a:ln>
        </p:spPr>
      </p:sp>
      <p:sp>
        <p:nvSpPr>
          <p:cNvPr id="8" name="TextBox 8"/>
          <p:cNvSpPr txBox="1"/>
          <p:nvPr/>
        </p:nvSpPr>
        <p:spPr>
          <a:xfrm>
            <a:off x="6496155" y="142136"/>
            <a:ext cx="10340069" cy="930278"/>
          </a:xfrm>
          <a:prstGeom prst="rect">
            <a:avLst/>
          </a:prstGeom>
        </p:spPr>
        <p:txBody>
          <a:bodyPr lIns="0" tIns="0" rIns="0" bIns="0" rtlCol="0" anchor="t">
            <a:spAutoFit/>
          </a:bodyPr>
          <a:lstStyle/>
          <a:p>
            <a:pPr marL="0" lvl="0" indent="0" algn="just">
              <a:lnSpc>
                <a:spcPts val="7749"/>
              </a:lnSpc>
            </a:pPr>
            <a:r>
              <a:rPr lang="en-US" sz="4999">
                <a:solidFill>
                  <a:srgbClr val="FFFFFF"/>
                </a:solidFill>
                <a:latin typeface="Open Sans Bold Bold"/>
              </a:rPr>
              <a:t>QUẢN LÝ HỌC BẠ SỐ TẠI CSGD</a:t>
            </a:r>
          </a:p>
        </p:txBody>
      </p:sp>
      <p:sp>
        <p:nvSpPr>
          <p:cNvPr id="11" name="TextBox 11"/>
          <p:cNvSpPr txBox="1"/>
          <p:nvPr/>
        </p:nvSpPr>
        <p:spPr>
          <a:xfrm>
            <a:off x="8267930" y="5663911"/>
            <a:ext cx="1752139" cy="941070"/>
          </a:xfrm>
          <a:prstGeom prst="rect">
            <a:avLst/>
          </a:prstGeom>
        </p:spPr>
        <p:txBody>
          <a:bodyPr lIns="0" tIns="0" rIns="0" bIns="0" rtlCol="0" anchor="t">
            <a:spAutoFit/>
          </a:bodyPr>
          <a:lstStyle/>
          <a:p>
            <a:pPr algn="ctr">
              <a:lnSpc>
                <a:spcPts val="3779"/>
              </a:lnSpc>
            </a:pPr>
            <a:r>
              <a:rPr lang="en-US" sz="2699">
                <a:solidFill>
                  <a:srgbClr val="FFFFFF"/>
                </a:solidFill>
                <a:latin typeface="Open Sans 1 Bold"/>
              </a:rPr>
              <a:t>03. Ký số học bạ</a:t>
            </a:r>
          </a:p>
        </p:txBody>
      </p:sp>
      <p:grpSp>
        <p:nvGrpSpPr>
          <p:cNvPr id="25" name="Group 25"/>
          <p:cNvGrpSpPr/>
          <p:nvPr/>
        </p:nvGrpSpPr>
        <p:grpSpPr>
          <a:xfrm>
            <a:off x="16287059" y="8247665"/>
            <a:ext cx="2954728" cy="2954728"/>
            <a:chOff x="0" y="0"/>
            <a:chExt cx="812800" cy="812800"/>
          </a:xfrm>
        </p:grpSpPr>
        <p:sp>
          <p:nvSpPr>
            <p:cNvPr id="26" name="Freeform 2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571500" cap="sq">
              <a:solidFill>
                <a:srgbClr val="0345E4">
                  <a:alpha val="19608"/>
                </a:srgbClr>
              </a:solidFill>
              <a:prstDash val="solid"/>
              <a:miter/>
            </a:ln>
          </p:spPr>
        </p:sp>
        <p:sp>
          <p:nvSpPr>
            <p:cNvPr id="27" name="TextBox 27"/>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28" name="Group 28"/>
          <p:cNvGrpSpPr/>
          <p:nvPr/>
        </p:nvGrpSpPr>
        <p:grpSpPr>
          <a:xfrm>
            <a:off x="-3708113" y="9258300"/>
            <a:ext cx="5765006" cy="1028700"/>
            <a:chOff x="0" y="0"/>
            <a:chExt cx="1049690" cy="187305"/>
          </a:xfrm>
        </p:grpSpPr>
        <p:sp>
          <p:nvSpPr>
            <p:cNvPr id="29" name="Freeform 29"/>
            <p:cNvSpPr/>
            <p:nvPr/>
          </p:nvSpPr>
          <p:spPr>
            <a:xfrm>
              <a:off x="0" y="0"/>
              <a:ext cx="1049690" cy="187305"/>
            </a:xfrm>
            <a:custGeom>
              <a:avLst/>
              <a:gdLst/>
              <a:ahLst/>
              <a:cxnLst/>
              <a:rect l="l" t="t" r="r" b="b"/>
              <a:pathLst>
                <a:path w="1049690" h="187305">
                  <a:moveTo>
                    <a:pt x="203200" y="0"/>
                  </a:moveTo>
                  <a:lnTo>
                    <a:pt x="846490" y="0"/>
                  </a:lnTo>
                  <a:lnTo>
                    <a:pt x="1049690" y="187305"/>
                  </a:lnTo>
                  <a:lnTo>
                    <a:pt x="0" y="187305"/>
                  </a:lnTo>
                  <a:lnTo>
                    <a:pt x="203200" y="0"/>
                  </a:lnTo>
                  <a:close/>
                </a:path>
              </a:pathLst>
            </a:custGeom>
            <a:solidFill>
              <a:srgbClr val="0345E4"/>
            </a:solidFill>
          </p:spPr>
        </p:sp>
        <p:sp>
          <p:nvSpPr>
            <p:cNvPr id="30" name="TextBox 30"/>
            <p:cNvSpPr txBox="1"/>
            <p:nvPr/>
          </p:nvSpPr>
          <p:spPr>
            <a:xfrm>
              <a:off x="127000" y="-38100"/>
              <a:ext cx="795690" cy="225405"/>
            </a:xfrm>
            <a:prstGeom prst="rect">
              <a:avLst/>
            </a:prstGeom>
          </p:spPr>
          <p:txBody>
            <a:bodyPr lIns="50800" tIns="50800" rIns="50800" bIns="50800" rtlCol="0" anchor="ctr"/>
            <a:lstStyle/>
            <a:p>
              <a:pPr algn="ctr">
                <a:lnSpc>
                  <a:spcPts val="2100"/>
                </a:lnSpc>
              </a:pPr>
              <a:endParaRPr/>
            </a:p>
          </p:txBody>
        </p:sp>
      </p:grpSp>
      <p:sp>
        <p:nvSpPr>
          <p:cNvPr id="79" name="TextBox 3"/>
          <p:cNvSpPr txBox="1"/>
          <p:nvPr/>
        </p:nvSpPr>
        <p:spPr>
          <a:xfrm>
            <a:off x="495072" y="1511786"/>
            <a:ext cx="11773128" cy="641201"/>
          </a:xfrm>
          <a:prstGeom prst="rect">
            <a:avLst/>
          </a:prstGeom>
        </p:spPr>
        <p:txBody>
          <a:bodyPr wrap="square" lIns="0" tIns="0" rIns="0" bIns="0" rtlCol="0" anchor="t">
            <a:spAutoFit/>
          </a:bodyPr>
          <a:lstStyle/>
          <a:p>
            <a:pPr>
              <a:lnSpc>
                <a:spcPts val="5040"/>
              </a:lnSpc>
            </a:pPr>
            <a:r>
              <a:rPr lang="en-US" sz="4000">
                <a:solidFill>
                  <a:srgbClr val="191919"/>
                </a:solidFill>
                <a:latin typeface="Roboto Bold"/>
              </a:rPr>
              <a:t>6. Xóa bỏ/ thu hồi học bạ </a:t>
            </a:r>
          </a:p>
        </p:txBody>
      </p:sp>
      <p:sp>
        <p:nvSpPr>
          <p:cNvPr id="80" name="TextBox 3"/>
          <p:cNvSpPr txBox="1"/>
          <p:nvPr/>
        </p:nvSpPr>
        <p:spPr>
          <a:xfrm>
            <a:off x="495072" y="2278770"/>
            <a:ext cx="15049728" cy="738664"/>
          </a:xfrm>
          <a:prstGeom prst="rect">
            <a:avLst/>
          </a:prstGeom>
        </p:spPr>
        <p:txBody>
          <a:bodyPr wrap="square" lIns="0" tIns="0" rIns="0" bIns="0" rtlCol="0" anchor="t">
            <a:spAutoFit/>
          </a:bodyPr>
          <a:lstStyle/>
          <a:p>
            <a:r>
              <a:rPr lang="en-US" sz="2400">
                <a:solidFill>
                  <a:srgbClr val="191919"/>
                </a:solidFill>
                <a:latin typeface="Roboto Bold"/>
              </a:rPr>
              <a:t>Xác nhận xóa bỏ học bạ tại nội bộ trường khi chưa phát hành hoặc gửi yêu cầu thu hồi lên cấp trên nếu cần điều chỉnh học bạ sau khi đã phát hành.</a:t>
            </a:r>
          </a:p>
        </p:txBody>
      </p:sp>
      <p:pic>
        <p:nvPicPr>
          <p:cNvPr id="2" name="Picture 1"/>
          <p:cNvPicPr>
            <a:picLocks noChangeAspect="1"/>
          </p:cNvPicPr>
          <p:nvPr/>
        </p:nvPicPr>
        <p:blipFill>
          <a:blip r:embed="rId3"/>
          <a:stretch>
            <a:fillRect/>
          </a:stretch>
        </p:blipFill>
        <p:spPr>
          <a:xfrm>
            <a:off x="891838" y="3143217"/>
            <a:ext cx="13062927" cy="3786668"/>
          </a:xfrm>
          <a:prstGeom prst="rect">
            <a:avLst/>
          </a:prstGeom>
        </p:spPr>
      </p:pic>
      <p:pic>
        <p:nvPicPr>
          <p:cNvPr id="12" name="Picture 11"/>
          <p:cNvPicPr>
            <a:picLocks noChangeAspect="1"/>
          </p:cNvPicPr>
          <p:nvPr/>
        </p:nvPicPr>
        <p:blipFill>
          <a:blip r:embed="rId4"/>
          <a:stretch>
            <a:fillRect/>
          </a:stretch>
        </p:blipFill>
        <p:spPr>
          <a:xfrm>
            <a:off x="2438988" y="6164477"/>
            <a:ext cx="13709568" cy="3558848"/>
          </a:xfrm>
          <a:prstGeom prst="rect">
            <a:avLst/>
          </a:prstGeom>
        </p:spPr>
      </p:pic>
    </p:spTree>
    <p:extLst>
      <p:ext uri="{BB962C8B-B14F-4D97-AF65-F5344CB8AC3E}">
        <p14:creationId xmlns:p14="http://schemas.microsoft.com/office/powerpoint/2010/main" val="39129026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0" y="0"/>
            <a:ext cx="18288000" cy="1386002"/>
            <a:chOff x="0" y="0"/>
            <a:chExt cx="4816593" cy="365038"/>
          </a:xfrm>
        </p:grpSpPr>
        <p:sp>
          <p:nvSpPr>
            <p:cNvPr id="4" name="Freeform 4"/>
            <p:cNvSpPr/>
            <p:nvPr/>
          </p:nvSpPr>
          <p:spPr>
            <a:xfrm>
              <a:off x="0" y="0"/>
              <a:ext cx="4816592" cy="365038"/>
            </a:xfrm>
            <a:custGeom>
              <a:avLst/>
              <a:gdLst/>
              <a:ahLst/>
              <a:cxnLst/>
              <a:rect l="l" t="t" r="r" b="b"/>
              <a:pathLst>
                <a:path w="4816592" h="365038">
                  <a:moveTo>
                    <a:pt x="0" y="0"/>
                  </a:moveTo>
                  <a:lnTo>
                    <a:pt x="4816592" y="0"/>
                  </a:lnTo>
                  <a:lnTo>
                    <a:pt x="4816592" y="365038"/>
                  </a:lnTo>
                  <a:lnTo>
                    <a:pt x="0" y="365038"/>
                  </a:lnTo>
                  <a:close/>
                </a:path>
              </a:pathLst>
            </a:custGeom>
            <a:solidFill>
              <a:srgbClr val="0345E4"/>
            </a:solidFill>
          </p:spPr>
        </p:sp>
        <p:sp>
          <p:nvSpPr>
            <p:cNvPr id="5" name="TextBox 5"/>
            <p:cNvSpPr txBox="1"/>
            <p:nvPr/>
          </p:nvSpPr>
          <p:spPr>
            <a:xfrm>
              <a:off x="0" y="-38100"/>
              <a:ext cx="4816593" cy="403138"/>
            </a:xfrm>
            <a:prstGeom prst="rect">
              <a:avLst/>
            </a:prstGeom>
          </p:spPr>
          <p:txBody>
            <a:bodyPr lIns="50800" tIns="50800" rIns="50800" bIns="50800" rtlCol="0" anchor="ctr"/>
            <a:lstStyle/>
            <a:p>
              <a:pPr algn="ctr">
                <a:lnSpc>
                  <a:spcPts val="2659"/>
                </a:lnSpc>
              </a:pPr>
              <a:endParaRPr/>
            </a:p>
          </p:txBody>
        </p:sp>
      </p:grpSp>
      <p:sp>
        <p:nvSpPr>
          <p:cNvPr id="6" name="TextBox 6"/>
          <p:cNvSpPr txBox="1"/>
          <p:nvPr/>
        </p:nvSpPr>
        <p:spPr>
          <a:xfrm>
            <a:off x="900803" y="218338"/>
            <a:ext cx="3926059" cy="854076"/>
          </a:xfrm>
          <a:prstGeom prst="rect">
            <a:avLst/>
          </a:prstGeom>
        </p:spPr>
        <p:txBody>
          <a:bodyPr lIns="0" tIns="0" rIns="0" bIns="0" rtlCol="0" anchor="t">
            <a:spAutoFit/>
          </a:bodyPr>
          <a:lstStyle/>
          <a:p>
            <a:pPr>
              <a:lnSpc>
                <a:spcPts val="6999"/>
              </a:lnSpc>
            </a:pPr>
            <a:r>
              <a:rPr lang="en-US" sz="4999" spc="99">
                <a:solidFill>
                  <a:srgbClr val="FFFFFF"/>
                </a:solidFill>
                <a:latin typeface="Open Sans Bold Bold"/>
              </a:rPr>
              <a:t>QUY TRÌNH</a:t>
            </a:r>
          </a:p>
        </p:txBody>
      </p:sp>
      <p:sp>
        <p:nvSpPr>
          <p:cNvPr id="7" name="AutoShape 7"/>
          <p:cNvSpPr/>
          <p:nvPr/>
        </p:nvSpPr>
        <p:spPr>
          <a:xfrm>
            <a:off x="5488910" y="0"/>
            <a:ext cx="0" cy="1417611"/>
          </a:xfrm>
          <a:prstGeom prst="line">
            <a:avLst/>
          </a:prstGeom>
          <a:ln w="38100" cap="flat">
            <a:solidFill>
              <a:srgbClr val="FFFFFF"/>
            </a:solidFill>
            <a:prstDash val="solid"/>
            <a:headEnd type="none" w="sm" len="sm"/>
            <a:tailEnd type="none" w="sm" len="sm"/>
          </a:ln>
        </p:spPr>
      </p:sp>
      <p:sp>
        <p:nvSpPr>
          <p:cNvPr id="8" name="TextBox 8"/>
          <p:cNvSpPr txBox="1"/>
          <p:nvPr/>
        </p:nvSpPr>
        <p:spPr>
          <a:xfrm>
            <a:off x="6496155" y="142136"/>
            <a:ext cx="10340069" cy="930278"/>
          </a:xfrm>
          <a:prstGeom prst="rect">
            <a:avLst/>
          </a:prstGeom>
        </p:spPr>
        <p:txBody>
          <a:bodyPr lIns="0" tIns="0" rIns="0" bIns="0" rtlCol="0" anchor="t">
            <a:spAutoFit/>
          </a:bodyPr>
          <a:lstStyle/>
          <a:p>
            <a:pPr marL="0" lvl="0" indent="0" algn="just">
              <a:lnSpc>
                <a:spcPts val="7749"/>
              </a:lnSpc>
            </a:pPr>
            <a:r>
              <a:rPr lang="en-US" sz="4999">
                <a:solidFill>
                  <a:srgbClr val="FFFFFF"/>
                </a:solidFill>
                <a:latin typeface="Open Sans Bold Bold"/>
              </a:rPr>
              <a:t>QUẢN LÝ HỌC BẠ SỐ TẠI CSGD</a:t>
            </a:r>
          </a:p>
        </p:txBody>
      </p:sp>
      <p:grpSp>
        <p:nvGrpSpPr>
          <p:cNvPr id="25" name="Group 25"/>
          <p:cNvGrpSpPr/>
          <p:nvPr/>
        </p:nvGrpSpPr>
        <p:grpSpPr>
          <a:xfrm>
            <a:off x="16287059" y="8247665"/>
            <a:ext cx="2954728" cy="2954728"/>
            <a:chOff x="0" y="0"/>
            <a:chExt cx="812800" cy="812800"/>
          </a:xfrm>
        </p:grpSpPr>
        <p:sp>
          <p:nvSpPr>
            <p:cNvPr id="26" name="Freeform 2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571500" cap="sq">
              <a:solidFill>
                <a:srgbClr val="0345E4">
                  <a:alpha val="19608"/>
                </a:srgbClr>
              </a:solidFill>
              <a:prstDash val="solid"/>
              <a:miter/>
            </a:ln>
          </p:spPr>
        </p:sp>
        <p:sp>
          <p:nvSpPr>
            <p:cNvPr id="27" name="TextBox 27"/>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28" name="Group 28"/>
          <p:cNvGrpSpPr/>
          <p:nvPr/>
        </p:nvGrpSpPr>
        <p:grpSpPr>
          <a:xfrm>
            <a:off x="-3708113" y="9258300"/>
            <a:ext cx="5765006" cy="1028700"/>
            <a:chOff x="0" y="0"/>
            <a:chExt cx="1049690" cy="187305"/>
          </a:xfrm>
        </p:grpSpPr>
        <p:sp>
          <p:nvSpPr>
            <p:cNvPr id="29" name="Freeform 29"/>
            <p:cNvSpPr/>
            <p:nvPr/>
          </p:nvSpPr>
          <p:spPr>
            <a:xfrm>
              <a:off x="0" y="0"/>
              <a:ext cx="1049690" cy="187305"/>
            </a:xfrm>
            <a:custGeom>
              <a:avLst/>
              <a:gdLst/>
              <a:ahLst/>
              <a:cxnLst/>
              <a:rect l="l" t="t" r="r" b="b"/>
              <a:pathLst>
                <a:path w="1049690" h="187305">
                  <a:moveTo>
                    <a:pt x="203200" y="0"/>
                  </a:moveTo>
                  <a:lnTo>
                    <a:pt x="846490" y="0"/>
                  </a:lnTo>
                  <a:lnTo>
                    <a:pt x="1049690" y="187305"/>
                  </a:lnTo>
                  <a:lnTo>
                    <a:pt x="0" y="187305"/>
                  </a:lnTo>
                  <a:lnTo>
                    <a:pt x="203200" y="0"/>
                  </a:lnTo>
                  <a:close/>
                </a:path>
              </a:pathLst>
            </a:custGeom>
            <a:solidFill>
              <a:srgbClr val="0345E4"/>
            </a:solidFill>
          </p:spPr>
        </p:sp>
        <p:sp>
          <p:nvSpPr>
            <p:cNvPr id="30" name="TextBox 30"/>
            <p:cNvSpPr txBox="1"/>
            <p:nvPr/>
          </p:nvSpPr>
          <p:spPr>
            <a:xfrm>
              <a:off x="127000" y="-38100"/>
              <a:ext cx="795690" cy="225405"/>
            </a:xfrm>
            <a:prstGeom prst="rect">
              <a:avLst/>
            </a:prstGeom>
          </p:spPr>
          <p:txBody>
            <a:bodyPr lIns="50800" tIns="50800" rIns="50800" bIns="50800" rtlCol="0" anchor="ctr"/>
            <a:lstStyle/>
            <a:p>
              <a:pPr algn="ctr">
                <a:lnSpc>
                  <a:spcPts val="2100"/>
                </a:lnSpc>
              </a:pPr>
              <a:endParaRPr/>
            </a:p>
          </p:txBody>
        </p:sp>
      </p:grpSp>
      <p:sp>
        <p:nvSpPr>
          <p:cNvPr id="79" name="TextBox 3"/>
          <p:cNvSpPr txBox="1"/>
          <p:nvPr/>
        </p:nvSpPr>
        <p:spPr>
          <a:xfrm>
            <a:off x="495072" y="1511786"/>
            <a:ext cx="11773128" cy="641201"/>
          </a:xfrm>
          <a:prstGeom prst="rect">
            <a:avLst/>
          </a:prstGeom>
        </p:spPr>
        <p:txBody>
          <a:bodyPr wrap="square" lIns="0" tIns="0" rIns="0" bIns="0" rtlCol="0" anchor="t">
            <a:spAutoFit/>
          </a:bodyPr>
          <a:lstStyle/>
          <a:p>
            <a:pPr>
              <a:lnSpc>
                <a:spcPts val="5040"/>
              </a:lnSpc>
            </a:pPr>
            <a:r>
              <a:rPr lang="en-US" sz="4000">
                <a:solidFill>
                  <a:srgbClr val="191919"/>
                </a:solidFill>
                <a:latin typeface="Roboto Bold"/>
              </a:rPr>
              <a:t>7. Tra cứu học bạ</a:t>
            </a:r>
          </a:p>
        </p:txBody>
      </p:sp>
      <p:sp>
        <p:nvSpPr>
          <p:cNvPr id="80" name="TextBox 3"/>
          <p:cNvSpPr txBox="1"/>
          <p:nvPr/>
        </p:nvSpPr>
        <p:spPr>
          <a:xfrm>
            <a:off x="495072" y="2278770"/>
            <a:ext cx="10172928" cy="369332"/>
          </a:xfrm>
          <a:prstGeom prst="rect">
            <a:avLst/>
          </a:prstGeom>
        </p:spPr>
        <p:txBody>
          <a:bodyPr wrap="square" lIns="0" tIns="0" rIns="0" bIns="0" rtlCol="0" anchor="t">
            <a:spAutoFit/>
          </a:bodyPr>
          <a:lstStyle/>
          <a:p>
            <a:r>
              <a:rPr lang="en-US" sz="2400">
                <a:solidFill>
                  <a:srgbClr val="191919"/>
                </a:solidFill>
                <a:latin typeface="Roboto Bold"/>
              </a:rPr>
              <a:t>Tra cứu học bạ sau khi đã phát hành.</a:t>
            </a:r>
          </a:p>
        </p:txBody>
      </p:sp>
      <p:pic>
        <p:nvPicPr>
          <p:cNvPr id="9" name="Picture 8"/>
          <p:cNvPicPr>
            <a:picLocks noChangeAspect="1"/>
          </p:cNvPicPr>
          <p:nvPr/>
        </p:nvPicPr>
        <p:blipFill>
          <a:blip r:embed="rId3"/>
          <a:stretch>
            <a:fillRect/>
          </a:stretch>
        </p:blipFill>
        <p:spPr>
          <a:xfrm>
            <a:off x="1905000" y="3416863"/>
            <a:ext cx="13762913" cy="4595258"/>
          </a:xfrm>
          <a:prstGeom prst="rect">
            <a:avLst/>
          </a:prstGeom>
        </p:spPr>
      </p:pic>
    </p:spTree>
    <p:extLst>
      <p:ext uri="{BB962C8B-B14F-4D97-AF65-F5344CB8AC3E}">
        <p14:creationId xmlns:p14="http://schemas.microsoft.com/office/powerpoint/2010/main" val="14740803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1543194"/>
            <a:chOff x="0" y="0"/>
            <a:chExt cx="4816593" cy="406438"/>
          </a:xfrm>
        </p:grpSpPr>
        <p:sp>
          <p:nvSpPr>
            <p:cNvPr id="3" name="Freeform 3"/>
            <p:cNvSpPr/>
            <p:nvPr/>
          </p:nvSpPr>
          <p:spPr>
            <a:xfrm>
              <a:off x="0" y="0"/>
              <a:ext cx="4816592" cy="406438"/>
            </a:xfrm>
            <a:custGeom>
              <a:avLst/>
              <a:gdLst/>
              <a:ahLst/>
              <a:cxnLst/>
              <a:rect l="l" t="t" r="r" b="b"/>
              <a:pathLst>
                <a:path w="4816592" h="406438">
                  <a:moveTo>
                    <a:pt x="0" y="0"/>
                  </a:moveTo>
                  <a:lnTo>
                    <a:pt x="4816592" y="0"/>
                  </a:lnTo>
                  <a:lnTo>
                    <a:pt x="4816592" y="406438"/>
                  </a:lnTo>
                  <a:lnTo>
                    <a:pt x="0" y="406438"/>
                  </a:lnTo>
                  <a:close/>
                </a:path>
              </a:pathLst>
            </a:custGeom>
            <a:solidFill>
              <a:srgbClr val="0345E4"/>
            </a:solidFill>
          </p:spPr>
        </p:sp>
        <p:sp>
          <p:nvSpPr>
            <p:cNvPr id="4" name="TextBox 4"/>
            <p:cNvSpPr txBox="1"/>
            <p:nvPr/>
          </p:nvSpPr>
          <p:spPr>
            <a:xfrm>
              <a:off x="0" y="-38100"/>
              <a:ext cx="4816593" cy="444538"/>
            </a:xfrm>
            <a:prstGeom prst="rect">
              <a:avLst/>
            </a:prstGeom>
          </p:spPr>
          <p:txBody>
            <a:bodyPr lIns="50800" tIns="50800" rIns="50800" bIns="50800" rtlCol="0" anchor="ctr"/>
            <a:lstStyle/>
            <a:p>
              <a:pPr algn="ctr">
                <a:lnSpc>
                  <a:spcPts val="2659"/>
                </a:lnSpc>
              </a:pPr>
              <a:endParaRPr/>
            </a:p>
          </p:txBody>
        </p:sp>
      </p:grpSp>
      <p:sp>
        <p:nvSpPr>
          <p:cNvPr id="5" name="TextBox 5"/>
          <p:cNvSpPr txBox="1"/>
          <p:nvPr/>
        </p:nvSpPr>
        <p:spPr>
          <a:xfrm>
            <a:off x="488700" y="296934"/>
            <a:ext cx="10769833" cy="854076"/>
          </a:xfrm>
          <a:prstGeom prst="rect">
            <a:avLst/>
          </a:prstGeom>
        </p:spPr>
        <p:txBody>
          <a:bodyPr lIns="0" tIns="0" rIns="0" bIns="0" rtlCol="0" anchor="t">
            <a:spAutoFit/>
          </a:bodyPr>
          <a:lstStyle/>
          <a:p>
            <a:pPr>
              <a:lnSpc>
                <a:spcPts val="6999"/>
              </a:lnSpc>
            </a:pPr>
            <a:r>
              <a:rPr lang="en-US" sz="4999" spc="99">
                <a:solidFill>
                  <a:srgbClr val="FFFFFF"/>
                </a:solidFill>
                <a:latin typeface="Open Sans Bold Bold"/>
              </a:rPr>
              <a:t>II. CĂN CỨ PHÁP LÝ</a:t>
            </a:r>
          </a:p>
        </p:txBody>
      </p:sp>
      <p:grpSp>
        <p:nvGrpSpPr>
          <p:cNvPr id="6" name="Group 6"/>
          <p:cNvGrpSpPr/>
          <p:nvPr/>
        </p:nvGrpSpPr>
        <p:grpSpPr>
          <a:xfrm>
            <a:off x="9461454" y="2222417"/>
            <a:ext cx="8529728" cy="5759593"/>
            <a:chOff x="0" y="0"/>
            <a:chExt cx="12501304" cy="8441350"/>
          </a:xfrm>
        </p:grpSpPr>
        <p:sp>
          <p:nvSpPr>
            <p:cNvPr id="7" name="Freeform 7"/>
            <p:cNvSpPr/>
            <p:nvPr/>
          </p:nvSpPr>
          <p:spPr>
            <a:xfrm>
              <a:off x="0" y="0"/>
              <a:ext cx="12499897" cy="8441350"/>
            </a:xfrm>
            <a:custGeom>
              <a:avLst/>
              <a:gdLst/>
              <a:ahLst/>
              <a:cxnLst/>
              <a:rect l="l" t="t" r="r" b="b"/>
              <a:pathLst>
                <a:path w="12499897" h="8441350">
                  <a:moveTo>
                    <a:pt x="0" y="7742406"/>
                  </a:moveTo>
                  <a:lnTo>
                    <a:pt x="0" y="698944"/>
                  </a:lnTo>
                  <a:cubicBezTo>
                    <a:pt x="0" y="312330"/>
                    <a:pt x="260180" y="0"/>
                    <a:pt x="582241" y="0"/>
                  </a:cubicBezTo>
                  <a:lnTo>
                    <a:pt x="11917657" y="0"/>
                  </a:lnTo>
                  <a:cubicBezTo>
                    <a:pt x="12239717" y="0"/>
                    <a:pt x="12499897" y="312330"/>
                    <a:pt x="12499897" y="698944"/>
                  </a:cubicBezTo>
                  <a:lnTo>
                    <a:pt x="12499897" y="7740718"/>
                  </a:lnTo>
                  <a:cubicBezTo>
                    <a:pt x="12499897" y="8127332"/>
                    <a:pt x="12239717" y="8439662"/>
                    <a:pt x="11917657" y="8439662"/>
                  </a:cubicBezTo>
                  <a:lnTo>
                    <a:pt x="582241" y="8439662"/>
                  </a:lnTo>
                  <a:cubicBezTo>
                    <a:pt x="261587" y="8441350"/>
                    <a:pt x="0" y="8129020"/>
                    <a:pt x="0" y="7742406"/>
                  </a:cubicBezTo>
                  <a:close/>
                </a:path>
              </a:pathLst>
            </a:custGeom>
            <a:blipFill>
              <a:blip r:embed="rId3"/>
              <a:stretch>
                <a:fillRect l="-436" t="-4161" r="-436"/>
              </a:stretch>
            </a:blipFill>
            <a:ln w="28575" cap="sq">
              <a:solidFill>
                <a:srgbClr val="3168BD"/>
              </a:solidFill>
              <a:prstDash val="solid"/>
              <a:miter/>
            </a:ln>
          </p:spPr>
        </p:sp>
      </p:grpSp>
      <p:sp>
        <p:nvSpPr>
          <p:cNvPr id="8" name="TextBox 8"/>
          <p:cNvSpPr txBox="1"/>
          <p:nvPr/>
        </p:nvSpPr>
        <p:spPr>
          <a:xfrm>
            <a:off x="488700" y="2146217"/>
            <a:ext cx="8655300" cy="6779895"/>
          </a:xfrm>
          <a:prstGeom prst="rect">
            <a:avLst/>
          </a:prstGeom>
        </p:spPr>
        <p:txBody>
          <a:bodyPr lIns="0" tIns="0" rIns="0" bIns="0" rtlCol="0" anchor="t">
            <a:spAutoFit/>
          </a:bodyPr>
          <a:lstStyle/>
          <a:p>
            <a:pPr>
              <a:lnSpc>
                <a:spcPts val="4199"/>
              </a:lnSpc>
            </a:pPr>
            <a:r>
              <a:rPr lang="en-US" sz="2799" spc="195">
                <a:solidFill>
                  <a:srgbClr val="000000"/>
                </a:solidFill>
                <a:latin typeface="Open Sans 1 Medium"/>
              </a:rPr>
              <a:t>1. Chỉ thị số 04/CT-TTg ngày 11/02/2004 của Thủ tướng Chính phủ.</a:t>
            </a:r>
          </a:p>
          <a:p>
            <a:pPr>
              <a:lnSpc>
                <a:spcPts val="4199"/>
              </a:lnSpc>
            </a:pPr>
            <a:endParaRPr lang="en-US" sz="2799" spc="195">
              <a:solidFill>
                <a:srgbClr val="000000"/>
              </a:solidFill>
              <a:latin typeface="Open Sans 1 Medium"/>
            </a:endParaRPr>
          </a:p>
          <a:p>
            <a:pPr>
              <a:lnSpc>
                <a:spcPts val="4199"/>
              </a:lnSpc>
            </a:pPr>
            <a:r>
              <a:rPr lang="en-US" sz="2799" spc="195">
                <a:solidFill>
                  <a:srgbClr val="000000"/>
                </a:solidFill>
                <a:latin typeface="Open Sans 1 Medium"/>
              </a:rPr>
              <a:t>2. Thực hiện triển khai kế hoạch số 213/KH-BGDĐT ngày 01/3/2024 về việc triển khai thí điểm Học bạ số cấp tiểu học yêu cầu các Sở GDĐT phải xây dựng CSDL về học bạ số của từng địa phương.</a:t>
            </a:r>
          </a:p>
          <a:p>
            <a:pPr>
              <a:lnSpc>
                <a:spcPts val="4199"/>
              </a:lnSpc>
            </a:pPr>
            <a:endParaRPr lang="en-US" sz="2799" spc="195">
              <a:solidFill>
                <a:srgbClr val="000000"/>
              </a:solidFill>
              <a:latin typeface="Open Sans 1 Medium"/>
            </a:endParaRPr>
          </a:p>
          <a:p>
            <a:pPr>
              <a:lnSpc>
                <a:spcPts val="4199"/>
              </a:lnSpc>
            </a:pPr>
            <a:r>
              <a:rPr lang="en-US" sz="2799" spc="195">
                <a:solidFill>
                  <a:srgbClr val="000000"/>
                </a:solidFill>
                <a:latin typeface="Open Sans 1 Medium"/>
              </a:rPr>
              <a:t>3. Công văn số 1396/BGDĐT-GDTH ngày 27/3/2024 về việc triển khai thí điểm học bạ số và quy định Kỹ thuật đặc tả Học bạ số cấp tiểu học. </a:t>
            </a:r>
          </a:p>
        </p:txBody>
      </p:sp>
      <p:grpSp>
        <p:nvGrpSpPr>
          <p:cNvPr id="9" name="Group 9"/>
          <p:cNvGrpSpPr/>
          <p:nvPr/>
        </p:nvGrpSpPr>
        <p:grpSpPr>
          <a:xfrm>
            <a:off x="-1287623" y="9258300"/>
            <a:ext cx="5765006" cy="1028700"/>
            <a:chOff x="0" y="0"/>
            <a:chExt cx="1049690" cy="187305"/>
          </a:xfrm>
        </p:grpSpPr>
        <p:sp>
          <p:nvSpPr>
            <p:cNvPr id="10" name="Freeform 10"/>
            <p:cNvSpPr/>
            <p:nvPr/>
          </p:nvSpPr>
          <p:spPr>
            <a:xfrm>
              <a:off x="0" y="0"/>
              <a:ext cx="1049690" cy="187305"/>
            </a:xfrm>
            <a:custGeom>
              <a:avLst/>
              <a:gdLst/>
              <a:ahLst/>
              <a:cxnLst/>
              <a:rect l="l" t="t" r="r" b="b"/>
              <a:pathLst>
                <a:path w="1049690" h="187305">
                  <a:moveTo>
                    <a:pt x="203200" y="0"/>
                  </a:moveTo>
                  <a:lnTo>
                    <a:pt x="846490" y="0"/>
                  </a:lnTo>
                  <a:lnTo>
                    <a:pt x="1049690" y="187305"/>
                  </a:lnTo>
                  <a:lnTo>
                    <a:pt x="0" y="187305"/>
                  </a:lnTo>
                  <a:lnTo>
                    <a:pt x="203200" y="0"/>
                  </a:lnTo>
                  <a:close/>
                </a:path>
              </a:pathLst>
            </a:custGeom>
            <a:solidFill>
              <a:srgbClr val="00ADEF"/>
            </a:solidFill>
          </p:spPr>
        </p:sp>
        <p:sp>
          <p:nvSpPr>
            <p:cNvPr id="11" name="TextBox 11"/>
            <p:cNvSpPr txBox="1"/>
            <p:nvPr/>
          </p:nvSpPr>
          <p:spPr>
            <a:xfrm>
              <a:off x="127000" y="-38100"/>
              <a:ext cx="795690" cy="225405"/>
            </a:xfrm>
            <a:prstGeom prst="rect">
              <a:avLst/>
            </a:prstGeom>
          </p:spPr>
          <p:txBody>
            <a:bodyPr lIns="50800" tIns="50800" rIns="50800" bIns="50800" rtlCol="0" anchor="ctr"/>
            <a:lstStyle/>
            <a:p>
              <a:pPr algn="ctr">
                <a:lnSpc>
                  <a:spcPts val="2100"/>
                </a:lnSpc>
              </a:pPr>
              <a:endParaRPr/>
            </a:p>
          </p:txBody>
        </p:sp>
      </p:grpSp>
      <p:grpSp>
        <p:nvGrpSpPr>
          <p:cNvPr id="12" name="Group 12"/>
          <p:cNvGrpSpPr/>
          <p:nvPr/>
        </p:nvGrpSpPr>
        <p:grpSpPr>
          <a:xfrm>
            <a:off x="-2715573" y="9480876"/>
            <a:ext cx="5765006" cy="1028700"/>
            <a:chOff x="0" y="0"/>
            <a:chExt cx="1049690" cy="187305"/>
          </a:xfrm>
        </p:grpSpPr>
        <p:sp>
          <p:nvSpPr>
            <p:cNvPr id="13" name="Freeform 13"/>
            <p:cNvSpPr/>
            <p:nvPr/>
          </p:nvSpPr>
          <p:spPr>
            <a:xfrm>
              <a:off x="0" y="0"/>
              <a:ext cx="1049690" cy="187305"/>
            </a:xfrm>
            <a:custGeom>
              <a:avLst/>
              <a:gdLst/>
              <a:ahLst/>
              <a:cxnLst/>
              <a:rect l="l" t="t" r="r" b="b"/>
              <a:pathLst>
                <a:path w="1049690" h="187305">
                  <a:moveTo>
                    <a:pt x="203200" y="0"/>
                  </a:moveTo>
                  <a:lnTo>
                    <a:pt x="846490" y="0"/>
                  </a:lnTo>
                  <a:lnTo>
                    <a:pt x="1049690" y="187305"/>
                  </a:lnTo>
                  <a:lnTo>
                    <a:pt x="0" y="187305"/>
                  </a:lnTo>
                  <a:lnTo>
                    <a:pt x="203200" y="0"/>
                  </a:lnTo>
                  <a:close/>
                </a:path>
              </a:pathLst>
            </a:custGeom>
            <a:solidFill>
              <a:srgbClr val="0345E4"/>
            </a:solidFill>
          </p:spPr>
        </p:sp>
        <p:sp>
          <p:nvSpPr>
            <p:cNvPr id="14" name="TextBox 14"/>
            <p:cNvSpPr txBox="1"/>
            <p:nvPr/>
          </p:nvSpPr>
          <p:spPr>
            <a:xfrm>
              <a:off x="127000" y="-38100"/>
              <a:ext cx="795690" cy="225405"/>
            </a:xfrm>
            <a:prstGeom prst="rect">
              <a:avLst/>
            </a:prstGeom>
          </p:spPr>
          <p:txBody>
            <a:bodyPr lIns="50800" tIns="50800" rIns="50800" bIns="50800" rtlCol="0" anchor="ctr"/>
            <a:lstStyle/>
            <a:p>
              <a:pPr algn="ctr">
                <a:lnSpc>
                  <a:spcPts val="2100"/>
                </a:lnSpc>
              </a:pPr>
              <a:endParaRPr/>
            </a:p>
          </p:txBody>
        </p:sp>
      </p:grpSp>
      <p:sp>
        <p:nvSpPr>
          <p:cNvPr id="15" name="TextBox 15"/>
          <p:cNvSpPr txBox="1"/>
          <p:nvPr/>
        </p:nvSpPr>
        <p:spPr>
          <a:xfrm>
            <a:off x="9461454" y="8145063"/>
            <a:ext cx="8529728" cy="692150"/>
          </a:xfrm>
          <a:prstGeom prst="rect">
            <a:avLst/>
          </a:prstGeom>
        </p:spPr>
        <p:txBody>
          <a:bodyPr lIns="0" tIns="0" rIns="0" bIns="0" rtlCol="0" anchor="t">
            <a:spAutoFit/>
          </a:bodyPr>
          <a:lstStyle/>
          <a:p>
            <a:pPr algn="ctr">
              <a:lnSpc>
                <a:spcPts val="2799"/>
              </a:lnSpc>
              <a:spcBef>
                <a:spcPct val="0"/>
              </a:spcBef>
            </a:pPr>
            <a:r>
              <a:rPr lang="en-US" sz="1999">
                <a:solidFill>
                  <a:srgbClr val="044CAB"/>
                </a:solidFill>
                <a:latin typeface="Open Sans 1 Italics"/>
              </a:rPr>
              <a:t>Hội nghị triển khai thí điểm Học bạ số Tiểu học của Bộ GDĐT - tại Lạng Sơn, ngày 15/3/2024</a:t>
            </a:r>
          </a:p>
        </p:txBody>
      </p:sp>
      <p:grpSp>
        <p:nvGrpSpPr>
          <p:cNvPr id="16" name="Group 16"/>
          <p:cNvGrpSpPr/>
          <p:nvPr/>
        </p:nvGrpSpPr>
        <p:grpSpPr>
          <a:xfrm>
            <a:off x="16415693" y="8414693"/>
            <a:ext cx="3744615" cy="3744615"/>
            <a:chOff x="0" y="0"/>
            <a:chExt cx="812800" cy="812800"/>
          </a:xfrm>
        </p:grpSpPr>
        <p:sp>
          <p:nvSpPr>
            <p:cNvPr id="17" name="Freeform 1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571500" cap="sq">
              <a:solidFill>
                <a:srgbClr val="0345E4">
                  <a:alpha val="19608"/>
                </a:srgbClr>
              </a:solidFill>
              <a:prstDash val="solid"/>
              <a:miter/>
            </a:ln>
          </p:spPr>
        </p:sp>
        <p:sp>
          <p:nvSpPr>
            <p:cNvPr id="18" name="TextBox 18"/>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1386002"/>
            <a:chOff x="0" y="0"/>
            <a:chExt cx="4816593" cy="365038"/>
          </a:xfrm>
        </p:grpSpPr>
        <p:sp>
          <p:nvSpPr>
            <p:cNvPr id="3" name="Freeform 3"/>
            <p:cNvSpPr/>
            <p:nvPr/>
          </p:nvSpPr>
          <p:spPr>
            <a:xfrm>
              <a:off x="0" y="0"/>
              <a:ext cx="4816592" cy="365038"/>
            </a:xfrm>
            <a:custGeom>
              <a:avLst/>
              <a:gdLst/>
              <a:ahLst/>
              <a:cxnLst/>
              <a:rect l="l" t="t" r="r" b="b"/>
              <a:pathLst>
                <a:path w="4816592" h="365038">
                  <a:moveTo>
                    <a:pt x="0" y="0"/>
                  </a:moveTo>
                  <a:lnTo>
                    <a:pt x="4816592" y="0"/>
                  </a:lnTo>
                  <a:lnTo>
                    <a:pt x="4816592" y="365038"/>
                  </a:lnTo>
                  <a:lnTo>
                    <a:pt x="0" y="365038"/>
                  </a:lnTo>
                  <a:close/>
                </a:path>
              </a:pathLst>
            </a:custGeom>
            <a:solidFill>
              <a:srgbClr val="0345E4"/>
            </a:solidFill>
          </p:spPr>
        </p:sp>
        <p:sp>
          <p:nvSpPr>
            <p:cNvPr id="4" name="TextBox 4"/>
            <p:cNvSpPr txBox="1"/>
            <p:nvPr/>
          </p:nvSpPr>
          <p:spPr>
            <a:xfrm>
              <a:off x="0" y="-38100"/>
              <a:ext cx="4816593" cy="403138"/>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16641786" y="8809636"/>
            <a:ext cx="2954728" cy="2954728"/>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571500" cap="sq">
              <a:solidFill>
                <a:srgbClr val="0345E4">
                  <a:alpha val="19608"/>
                </a:srgbClr>
              </a:solidFill>
              <a:prstDash val="solid"/>
              <a:miter/>
            </a:ln>
          </p:spPr>
        </p:sp>
        <p:sp>
          <p:nvSpPr>
            <p:cNvPr id="7" name="TextBox 7"/>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8" name="TextBox 8"/>
          <p:cNvSpPr txBox="1"/>
          <p:nvPr/>
        </p:nvSpPr>
        <p:spPr>
          <a:xfrm>
            <a:off x="1028700" y="146682"/>
            <a:ext cx="17760712" cy="882018"/>
          </a:xfrm>
          <a:prstGeom prst="rect">
            <a:avLst/>
          </a:prstGeom>
        </p:spPr>
        <p:txBody>
          <a:bodyPr lIns="0" tIns="0" rIns="0" bIns="0" rtlCol="0" anchor="t">
            <a:spAutoFit/>
          </a:bodyPr>
          <a:lstStyle/>
          <a:p>
            <a:pPr marL="0" lvl="0" indent="0" algn="just">
              <a:lnSpc>
                <a:spcPts val="7439"/>
              </a:lnSpc>
            </a:pPr>
            <a:r>
              <a:rPr lang="en-US" sz="4799">
                <a:solidFill>
                  <a:srgbClr val="FFFFFF"/>
                </a:solidFill>
                <a:latin typeface="Open Sans Bold Bold"/>
              </a:rPr>
              <a:t>THỰC TRẠNG TẠI CÁC CƠ SỞ GIÁO DỤC</a:t>
            </a:r>
          </a:p>
        </p:txBody>
      </p:sp>
      <p:grpSp>
        <p:nvGrpSpPr>
          <p:cNvPr id="9" name="Group 9"/>
          <p:cNvGrpSpPr/>
          <p:nvPr/>
        </p:nvGrpSpPr>
        <p:grpSpPr>
          <a:xfrm>
            <a:off x="1792430" y="2253673"/>
            <a:ext cx="732337" cy="732337"/>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345E4"/>
            </a:solidFill>
            <a:ln cap="sq">
              <a:noFill/>
              <a:prstDash val="solid"/>
              <a:miter/>
            </a:ln>
          </p:spPr>
        </p:sp>
        <p:sp>
          <p:nvSpPr>
            <p:cNvPr id="11" name="TextBox 11"/>
            <p:cNvSpPr txBox="1"/>
            <p:nvPr/>
          </p:nvSpPr>
          <p:spPr>
            <a:xfrm>
              <a:off x="76200" y="38100"/>
              <a:ext cx="660400" cy="698500"/>
            </a:xfrm>
            <a:prstGeom prst="rect">
              <a:avLst/>
            </a:prstGeom>
          </p:spPr>
          <p:txBody>
            <a:bodyPr lIns="50800" tIns="50800" rIns="50800" bIns="50800" rtlCol="0" anchor="ctr"/>
            <a:lstStyle/>
            <a:p>
              <a:pPr algn="ctr">
                <a:lnSpc>
                  <a:spcPts val="3359"/>
                </a:lnSpc>
              </a:pPr>
              <a:r>
                <a:rPr lang="en-US" sz="2399">
                  <a:solidFill>
                    <a:srgbClr val="FFFFFF"/>
                  </a:solidFill>
                  <a:latin typeface="Open Sans Bold Bold"/>
                </a:rPr>
                <a:t>01</a:t>
              </a:r>
            </a:p>
          </p:txBody>
        </p:sp>
      </p:grpSp>
      <p:sp>
        <p:nvSpPr>
          <p:cNvPr id="12" name="TextBox 12"/>
          <p:cNvSpPr txBox="1"/>
          <p:nvPr/>
        </p:nvSpPr>
        <p:spPr>
          <a:xfrm>
            <a:off x="2915793" y="2297579"/>
            <a:ext cx="9676903" cy="587376"/>
          </a:xfrm>
          <a:prstGeom prst="rect">
            <a:avLst/>
          </a:prstGeom>
        </p:spPr>
        <p:txBody>
          <a:bodyPr lIns="0" tIns="0" rIns="0" bIns="0" rtlCol="0" anchor="t">
            <a:spAutoFit/>
          </a:bodyPr>
          <a:lstStyle/>
          <a:p>
            <a:pPr>
              <a:lnSpc>
                <a:spcPts val="4899"/>
              </a:lnSpc>
            </a:pPr>
            <a:r>
              <a:rPr lang="en-US" sz="3499">
                <a:solidFill>
                  <a:srgbClr val="000000"/>
                </a:solidFill>
                <a:latin typeface="Open Sans 2 Ultra-Bold"/>
              </a:rPr>
              <a:t> Sử dụng chữ ký số tại các Cơ sở giáo dục</a:t>
            </a:r>
          </a:p>
        </p:txBody>
      </p:sp>
      <p:sp>
        <p:nvSpPr>
          <p:cNvPr id="13" name="TextBox 13"/>
          <p:cNvSpPr txBox="1"/>
          <p:nvPr/>
        </p:nvSpPr>
        <p:spPr>
          <a:xfrm>
            <a:off x="1792430" y="3214687"/>
            <a:ext cx="14849356" cy="1647826"/>
          </a:xfrm>
          <a:prstGeom prst="rect">
            <a:avLst/>
          </a:prstGeom>
        </p:spPr>
        <p:txBody>
          <a:bodyPr lIns="0" tIns="0" rIns="0" bIns="0" rtlCol="0" anchor="t">
            <a:spAutoFit/>
          </a:bodyPr>
          <a:lstStyle/>
          <a:p>
            <a:pPr marL="647697" lvl="1" indent="-323848" algn="just">
              <a:lnSpc>
                <a:spcPts val="4499"/>
              </a:lnSpc>
              <a:buFont typeface="Arial"/>
              <a:buChar char="•"/>
            </a:pPr>
            <a:r>
              <a:rPr lang="en-US" sz="2999">
                <a:solidFill>
                  <a:srgbClr val="000000"/>
                </a:solidFill>
                <a:latin typeface="Open Sans 1"/>
              </a:rPr>
              <a:t>Phần lớn các Nhà trường, Hiệu trưởng đã được cấp chữ ký số công vụ.</a:t>
            </a:r>
          </a:p>
          <a:p>
            <a:pPr marL="647697" lvl="1" indent="-323848" algn="just">
              <a:lnSpc>
                <a:spcPts val="4499"/>
              </a:lnSpc>
              <a:buFont typeface="Arial"/>
              <a:buChar char="•"/>
            </a:pPr>
            <a:r>
              <a:rPr lang="en-US" sz="2999">
                <a:solidFill>
                  <a:srgbClr val="000000"/>
                </a:solidFill>
                <a:latin typeface="Open Sans 1"/>
              </a:rPr>
              <a:t>Giáo viên: một số trường đã được trang bị chữ ký số của Ban cơ yếu, Viettel, VNPT, Misa, Bkav,.. </a:t>
            </a:r>
          </a:p>
        </p:txBody>
      </p:sp>
      <p:grpSp>
        <p:nvGrpSpPr>
          <p:cNvPr id="14" name="Group 14"/>
          <p:cNvGrpSpPr/>
          <p:nvPr/>
        </p:nvGrpSpPr>
        <p:grpSpPr>
          <a:xfrm>
            <a:off x="1792430" y="5586695"/>
            <a:ext cx="732337" cy="732337"/>
            <a:chOff x="0" y="0"/>
            <a:chExt cx="812800" cy="812800"/>
          </a:xfrm>
        </p:grpSpPr>
        <p:sp>
          <p:nvSpPr>
            <p:cNvPr id="15" name="Freeform 1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345E4"/>
            </a:solidFill>
            <a:ln cap="sq">
              <a:noFill/>
              <a:prstDash val="solid"/>
              <a:miter/>
            </a:ln>
          </p:spPr>
        </p:sp>
        <p:sp>
          <p:nvSpPr>
            <p:cNvPr id="16" name="TextBox 16"/>
            <p:cNvSpPr txBox="1"/>
            <p:nvPr/>
          </p:nvSpPr>
          <p:spPr>
            <a:xfrm>
              <a:off x="76200" y="38100"/>
              <a:ext cx="660400" cy="698500"/>
            </a:xfrm>
            <a:prstGeom prst="rect">
              <a:avLst/>
            </a:prstGeom>
          </p:spPr>
          <p:txBody>
            <a:bodyPr lIns="50800" tIns="50800" rIns="50800" bIns="50800" rtlCol="0" anchor="ctr"/>
            <a:lstStyle/>
            <a:p>
              <a:pPr algn="ctr">
                <a:lnSpc>
                  <a:spcPts val="3359"/>
                </a:lnSpc>
              </a:pPr>
              <a:r>
                <a:rPr lang="en-US" sz="2399">
                  <a:solidFill>
                    <a:srgbClr val="FFFFFF"/>
                  </a:solidFill>
                  <a:latin typeface="Open Sans Bold Bold"/>
                </a:rPr>
                <a:t>02</a:t>
              </a:r>
            </a:p>
          </p:txBody>
        </p:sp>
      </p:grpSp>
      <p:sp>
        <p:nvSpPr>
          <p:cNvPr id="17" name="TextBox 17"/>
          <p:cNvSpPr txBox="1"/>
          <p:nvPr/>
        </p:nvSpPr>
        <p:spPr>
          <a:xfrm>
            <a:off x="2915793" y="5630600"/>
            <a:ext cx="8925716" cy="587376"/>
          </a:xfrm>
          <a:prstGeom prst="rect">
            <a:avLst/>
          </a:prstGeom>
        </p:spPr>
        <p:txBody>
          <a:bodyPr lIns="0" tIns="0" rIns="0" bIns="0" rtlCol="0" anchor="t">
            <a:spAutoFit/>
          </a:bodyPr>
          <a:lstStyle/>
          <a:p>
            <a:pPr>
              <a:lnSpc>
                <a:spcPts val="4899"/>
              </a:lnSpc>
            </a:pPr>
            <a:r>
              <a:rPr lang="en-US" sz="3499">
                <a:solidFill>
                  <a:srgbClr val="000000"/>
                </a:solidFill>
                <a:latin typeface="Open Sans 2 Ultra-Bold"/>
              </a:rPr>
              <a:t>Quản lý học bạ tại các Cơ sở giáo dục</a:t>
            </a:r>
          </a:p>
        </p:txBody>
      </p:sp>
      <p:sp>
        <p:nvSpPr>
          <p:cNvPr id="18" name="TextBox 18"/>
          <p:cNvSpPr txBox="1"/>
          <p:nvPr/>
        </p:nvSpPr>
        <p:spPr>
          <a:xfrm>
            <a:off x="1792430" y="6547708"/>
            <a:ext cx="15224949" cy="523876"/>
          </a:xfrm>
          <a:prstGeom prst="rect">
            <a:avLst/>
          </a:prstGeom>
        </p:spPr>
        <p:txBody>
          <a:bodyPr lIns="0" tIns="0" rIns="0" bIns="0" rtlCol="0" anchor="t">
            <a:spAutoFit/>
          </a:bodyPr>
          <a:lstStyle/>
          <a:p>
            <a:pPr marL="647697" lvl="1" indent="-323848" algn="just">
              <a:lnSpc>
                <a:spcPts val="4499"/>
              </a:lnSpc>
              <a:buFont typeface="Arial"/>
              <a:buChar char="•"/>
            </a:pPr>
            <a:r>
              <a:rPr lang="en-US" sz="2999">
                <a:solidFill>
                  <a:srgbClr val="000000"/>
                </a:solidFill>
                <a:latin typeface="Open Sans 1"/>
              </a:rPr>
              <a:t>Một số Cơ sở giáo dục  đã kết xuất được học bạ học sinh dạng PDF, có ký số </a:t>
            </a:r>
          </a:p>
        </p:txBody>
      </p:sp>
      <p:sp>
        <p:nvSpPr>
          <p:cNvPr id="19" name="TextBox 19"/>
          <p:cNvSpPr txBox="1"/>
          <p:nvPr/>
        </p:nvSpPr>
        <p:spPr>
          <a:xfrm>
            <a:off x="2130471" y="7174986"/>
            <a:ext cx="15128829" cy="1655446"/>
          </a:xfrm>
          <a:prstGeom prst="rect">
            <a:avLst/>
          </a:prstGeom>
        </p:spPr>
        <p:txBody>
          <a:bodyPr lIns="0" tIns="0" rIns="0" bIns="0" rtlCol="0" anchor="t">
            <a:spAutoFit/>
          </a:bodyPr>
          <a:lstStyle/>
          <a:p>
            <a:pPr>
              <a:lnSpc>
                <a:spcPts val="4439"/>
              </a:lnSpc>
            </a:pPr>
            <a:r>
              <a:rPr lang="en-US" sz="2999" spc="53">
                <a:solidFill>
                  <a:srgbClr val="A20E20"/>
                </a:solidFill>
                <a:latin typeface="Open Sans 1"/>
              </a:rPr>
              <a:t>Tuy nhiên đây chưa phải là chuẩn dữ liệu học bạ XML mới theo hướng dẫn số 1396/BGDĐT-GDTH ký 27/32024 kèm tài liệu kỹ thuật đặc tả học bạ số thí điểm Tiểu học</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287623" y="9258300"/>
            <a:ext cx="5765006" cy="1028700"/>
            <a:chOff x="0" y="0"/>
            <a:chExt cx="1049690" cy="187305"/>
          </a:xfrm>
        </p:grpSpPr>
        <p:sp>
          <p:nvSpPr>
            <p:cNvPr id="3" name="Freeform 3"/>
            <p:cNvSpPr/>
            <p:nvPr/>
          </p:nvSpPr>
          <p:spPr>
            <a:xfrm>
              <a:off x="0" y="0"/>
              <a:ext cx="1049690" cy="187305"/>
            </a:xfrm>
            <a:custGeom>
              <a:avLst/>
              <a:gdLst/>
              <a:ahLst/>
              <a:cxnLst/>
              <a:rect l="l" t="t" r="r" b="b"/>
              <a:pathLst>
                <a:path w="1049690" h="187305">
                  <a:moveTo>
                    <a:pt x="203200" y="0"/>
                  </a:moveTo>
                  <a:lnTo>
                    <a:pt x="846490" y="0"/>
                  </a:lnTo>
                  <a:lnTo>
                    <a:pt x="1049690" y="187305"/>
                  </a:lnTo>
                  <a:lnTo>
                    <a:pt x="0" y="187305"/>
                  </a:lnTo>
                  <a:lnTo>
                    <a:pt x="203200" y="0"/>
                  </a:lnTo>
                  <a:close/>
                </a:path>
              </a:pathLst>
            </a:custGeom>
            <a:solidFill>
              <a:srgbClr val="00ADEF"/>
            </a:solidFill>
          </p:spPr>
        </p:sp>
        <p:sp>
          <p:nvSpPr>
            <p:cNvPr id="4" name="TextBox 4"/>
            <p:cNvSpPr txBox="1"/>
            <p:nvPr/>
          </p:nvSpPr>
          <p:spPr>
            <a:xfrm>
              <a:off x="127000" y="-38100"/>
              <a:ext cx="795690" cy="225405"/>
            </a:xfrm>
            <a:prstGeom prst="rect">
              <a:avLst/>
            </a:prstGeom>
          </p:spPr>
          <p:txBody>
            <a:bodyPr lIns="50800" tIns="50800" rIns="50800" bIns="50800" rtlCol="0" anchor="ctr"/>
            <a:lstStyle/>
            <a:p>
              <a:pPr algn="ctr">
                <a:lnSpc>
                  <a:spcPts val="2100"/>
                </a:lnSpc>
              </a:pPr>
              <a:endParaRPr/>
            </a:p>
          </p:txBody>
        </p:sp>
      </p:grpSp>
      <p:grpSp>
        <p:nvGrpSpPr>
          <p:cNvPr id="5" name="Group 5"/>
          <p:cNvGrpSpPr/>
          <p:nvPr/>
        </p:nvGrpSpPr>
        <p:grpSpPr>
          <a:xfrm>
            <a:off x="-2715573" y="9480876"/>
            <a:ext cx="5765006" cy="1028700"/>
            <a:chOff x="0" y="0"/>
            <a:chExt cx="1049690" cy="187305"/>
          </a:xfrm>
        </p:grpSpPr>
        <p:sp>
          <p:nvSpPr>
            <p:cNvPr id="6" name="Freeform 6"/>
            <p:cNvSpPr/>
            <p:nvPr/>
          </p:nvSpPr>
          <p:spPr>
            <a:xfrm>
              <a:off x="0" y="0"/>
              <a:ext cx="1049690" cy="187305"/>
            </a:xfrm>
            <a:custGeom>
              <a:avLst/>
              <a:gdLst/>
              <a:ahLst/>
              <a:cxnLst/>
              <a:rect l="l" t="t" r="r" b="b"/>
              <a:pathLst>
                <a:path w="1049690" h="187305">
                  <a:moveTo>
                    <a:pt x="203200" y="0"/>
                  </a:moveTo>
                  <a:lnTo>
                    <a:pt x="846490" y="0"/>
                  </a:lnTo>
                  <a:lnTo>
                    <a:pt x="1049690" y="187305"/>
                  </a:lnTo>
                  <a:lnTo>
                    <a:pt x="0" y="187305"/>
                  </a:lnTo>
                  <a:lnTo>
                    <a:pt x="203200" y="0"/>
                  </a:lnTo>
                  <a:close/>
                </a:path>
              </a:pathLst>
            </a:custGeom>
            <a:solidFill>
              <a:srgbClr val="0345E4"/>
            </a:solidFill>
          </p:spPr>
        </p:sp>
        <p:sp>
          <p:nvSpPr>
            <p:cNvPr id="7" name="TextBox 7"/>
            <p:cNvSpPr txBox="1"/>
            <p:nvPr/>
          </p:nvSpPr>
          <p:spPr>
            <a:xfrm>
              <a:off x="127000" y="-38100"/>
              <a:ext cx="795690" cy="225405"/>
            </a:xfrm>
            <a:prstGeom prst="rect">
              <a:avLst/>
            </a:prstGeom>
          </p:spPr>
          <p:txBody>
            <a:bodyPr lIns="50800" tIns="50800" rIns="50800" bIns="50800" rtlCol="0" anchor="ctr"/>
            <a:lstStyle/>
            <a:p>
              <a:pPr algn="ctr">
                <a:lnSpc>
                  <a:spcPts val="2100"/>
                </a:lnSpc>
              </a:pPr>
              <a:endParaRPr/>
            </a:p>
          </p:txBody>
        </p:sp>
      </p:grpSp>
      <p:sp>
        <p:nvSpPr>
          <p:cNvPr id="8" name="Freeform 8"/>
          <p:cNvSpPr/>
          <p:nvPr/>
        </p:nvSpPr>
        <p:spPr>
          <a:xfrm>
            <a:off x="5124691" y="1785479"/>
            <a:ext cx="5776504" cy="5925768"/>
          </a:xfrm>
          <a:custGeom>
            <a:avLst/>
            <a:gdLst/>
            <a:ahLst/>
            <a:cxnLst/>
            <a:rect l="l" t="t" r="r" b="b"/>
            <a:pathLst>
              <a:path w="7204182" h="6541111">
                <a:moveTo>
                  <a:pt x="0" y="0"/>
                </a:moveTo>
                <a:lnTo>
                  <a:pt x="7204183" y="0"/>
                </a:lnTo>
                <a:lnTo>
                  <a:pt x="7204183" y="6541111"/>
                </a:lnTo>
                <a:lnTo>
                  <a:pt x="0" y="6541111"/>
                </a:lnTo>
                <a:lnTo>
                  <a:pt x="0" y="0"/>
                </a:lnTo>
                <a:close/>
              </a:path>
            </a:pathLst>
          </a:custGeom>
          <a:blipFill>
            <a:blip r:embed="rId3"/>
            <a:stretch>
              <a:fillRect/>
            </a:stretch>
          </a:blipFill>
          <a:ln w="38100" cap="sq">
            <a:solidFill>
              <a:srgbClr val="0345E4"/>
            </a:solidFill>
            <a:prstDash val="solid"/>
            <a:miter/>
          </a:ln>
        </p:spPr>
      </p:sp>
      <p:sp>
        <p:nvSpPr>
          <p:cNvPr id="9" name="Freeform 9"/>
          <p:cNvSpPr/>
          <p:nvPr/>
        </p:nvSpPr>
        <p:spPr>
          <a:xfrm>
            <a:off x="11129711" y="476910"/>
            <a:ext cx="5862889" cy="7234337"/>
          </a:xfrm>
          <a:custGeom>
            <a:avLst/>
            <a:gdLst/>
            <a:ahLst/>
            <a:cxnLst/>
            <a:rect l="l" t="t" r="r" b="b"/>
            <a:pathLst>
              <a:path w="6895738" h="7971355">
                <a:moveTo>
                  <a:pt x="0" y="0"/>
                </a:moveTo>
                <a:lnTo>
                  <a:pt x="6895738" y="0"/>
                </a:lnTo>
                <a:lnTo>
                  <a:pt x="6895738" y="7971356"/>
                </a:lnTo>
                <a:lnTo>
                  <a:pt x="0" y="7971356"/>
                </a:lnTo>
                <a:lnTo>
                  <a:pt x="0" y="0"/>
                </a:lnTo>
                <a:close/>
              </a:path>
            </a:pathLst>
          </a:custGeom>
          <a:blipFill>
            <a:blip r:embed="rId4"/>
            <a:stretch>
              <a:fillRect/>
            </a:stretch>
          </a:blipFill>
          <a:ln w="38100" cap="sq">
            <a:solidFill>
              <a:srgbClr val="0345E4"/>
            </a:solidFill>
            <a:prstDash val="solid"/>
            <a:miter/>
          </a:ln>
        </p:spPr>
      </p:sp>
      <p:sp>
        <p:nvSpPr>
          <p:cNvPr id="10" name="TextBox 10"/>
          <p:cNvSpPr txBox="1"/>
          <p:nvPr/>
        </p:nvSpPr>
        <p:spPr>
          <a:xfrm>
            <a:off x="644649" y="314325"/>
            <a:ext cx="8575937" cy="1285875"/>
          </a:xfrm>
          <a:prstGeom prst="rect">
            <a:avLst/>
          </a:prstGeom>
        </p:spPr>
        <p:txBody>
          <a:bodyPr lIns="0" tIns="0" rIns="0" bIns="0" rtlCol="0" anchor="t">
            <a:spAutoFit/>
          </a:bodyPr>
          <a:lstStyle/>
          <a:p>
            <a:pPr>
              <a:lnSpc>
                <a:spcPts val="10199"/>
              </a:lnSpc>
            </a:pPr>
            <a:r>
              <a:rPr lang="en-US" sz="8499">
                <a:solidFill>
                  <a:srgbClr val="0345E4"/>
                </a:solidFill>
                <a:latin typeface="Open Sans Bold Bold"/>
              </a:rPr>
              <a:t>FILE HỌC BẠ SỐ</a:t>
            </a:r>
          </a:p>
        </p:txBody>
      </p:sp>
      <p:sp>
        <p:nvSpPr>
          <p:cNvPr id="11" name="Freeform 11"/>
          <p:cNvSpPr/>
          <p:nvPr/>
        </p:nvSpPr>
        <p:spPr>
          <a:xfrm>
            <a:off x="17259300" y="314325"/>
            <a:ext cx="714375" cy="714375"/>
          </a:xfrm>
          <a:custGeom>
            <a:avLst/>
            <a:gdLst/>
            <a:ahLst/>
            <a:cxnLst/>
            <a:rect l="l" t="t" r="r" b="b"/>
            <a:pathLst>
              <a:path w="714375" h="714375">
                <a:moveTo>
                  <a:pt x="0" y="0"/>
                </a:moveTo>
                <a:lnTo>
                  <a:pt x="714375" y="0"/>
                </a:lnTo>
                <a:lnTo>
                  <a:pt x="714375" y="714375"/>
                </a:lnTo>
                <a:lnTo>
                  <a:pt x="0" y="71437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2" name="Freeform 12"/>
          <p:cNvSpPr/>
          <p:nvPr/>
        </p:nvSpPr>
        <p:spPr>
          <a:xfrm rot="5400000">
            <a:off x="17442568" y="462600"/>
            <a:ext cx="347839" cy="417825"/>
          </a:xfrm>
          <a:custGeom>
            <a:avLst/>
            <a:gdLst/>
            <a:ahLst/>
            <a:cxnLst/>
            <a:rect l="l" t="t" r="r" b="b"/>
            <a:pathLst>
              <a:path w="347839" h="417825">
                <a:moveTo>
                  <a:pt x="0" y="0"/>
                </a:moveTo>
                <a:lnTo>
                  <a:pt x="347839" y="0"/>
                </a:lnTo>
                <a:lnTo>
                  <a:pt x="347839" y="417825"/>
                </a:lnTo>
                <a:lnTo>
                  <a:pt x="0" y="417825"/>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13" name="TextBox 13"/>
          <p:cNvSpPr txBox="1"/>
          <p:nvPr/>
        </p:nvSpPr>
        <p:spPr>
          <a:xfrm>
            <a:off x="644649" y="1514475"/>
            <a:ext cx="6707876" cy="542008"/>
          </a:xfrm>
          <a:prstGeom prst="rect">
            <a:avLst/>
          </a:prstGeom>
        </p:spPr>
        <p:txBody>
          <a:bodyPr lIns="0" tIns="0" rIns="0" bIns="0" rtlCol="0" anchor="t">
            <a:spAutoFit/>
          </a:bodyPr>
          <a:lstStyle/>
          <a:p>
            <a:pPr marL="0" lvl="0" indent="0" algn="just">
              <a:lnSpc>
                <a:spcPts val="4536"/>
              </a:lnSpc>
            </a:pPr>
            <a:r>
              <a:rPr lang="en-US" sz="3024">
                <a:solidFill>
                  <a:srgbClr val="0345E4"/>
                </a:solidFill>
                <a:latin typeface="Open Sans 1 Italics"/>
              </a:rPr>
              <a:t>II. Giới thiệu về Học bạ số</a:t>
            </a:r>
          </a:p>
        </p:txBody>
      </p:sp>
      <p:pic>
        <p:nvPicPr>
          <p:cNvPr id="14" name="Picture 13"/>
          <p:cNvPicPr>
            <a:picLocks noChangeAspect="1"/>
          </p:cNvPicPr>
          <p:nvPr/>
        </p:nvPicPr>
        <p:blipFill>
          <a:blip r:embed="rId9"/>
          <a:stretch>
            <a:fillRect/>
          </a:stretch>
        </p:blipFill>
        <p:spPr>
          <a:xfrm>
            <a:off x="1066800" y="5040886"/>
            <a:ext cx="3626287" cy="2670361"/>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1536265"/>
            <a:chOff x="0" y="0"/>
            <a:chExt cx="4816593" cy="404613"/>
          </a:xfrm>
        </p:grpSpPr>
        <p:sp>
          <p:nvSpPr>
            <p:cNvPr id="3" name="Freeform 3"/>
            <p:cNvSpPr/>
            <p:nvPr/>
          </p:nvSpPr>
          <p:spPr>
            <a:xfrm>
              <a:off x="0" y="0"/>
              <a:ext cx="4816592" cy="404613"/>
            </a:xfrm>
            <a:custGeom>
              <a:avLst/>
              <a:gdLst/>
              <a:ahLst/>
              <a:cxnLst/>
              <a:rect l="l" t="t" r="r" b="b"/>
              <a:pathLst>
                <a:path w="4816592" h="404613">
                  <a:moveTo>
                    <a:pt x="0" y="0"/>
                  </a:moveTo>
                  <a:lnTo>
                    <a:pt x="4816592" y="0"/>
                  </a:lnTo>
                  <a:lnTo>
                    <a:pt x="4816592" y="404613"/>
                  </a:lnTo>
                  <a:lnTo>
                    <a:pt x="0" y="404613"/>
                  </a:lnTo>
                  <a:close/>
                </a:path>
              </a:pathLst>
            </a:custGeom>
            <a:solidFill>
              <a:srgbClr val="0345E4"/>
            </a:solidFill>
          </p:spPr>
        </p:sp>
        <p:sp>
          <p:nvSpPr>
            <p:cNvPr id="4" name="TextBox 4"/>
            <p:cNvSpPr txBox="1"/>
            <p:nvPr/>
          </p:nvSpPr>
          <p:spPr>
            <a:xfrm>
              <a:off x="0" y="-38100"/>
              <a:ext cx="4816593" cy="442713"/>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16641786" y="8809636"/>
            <a:ext cx="2954728" cy="2954728"/>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571500" cap="sq">
              <a:solidFill>
                <a:srgbClr val="0345E4">
                  <a:alpha val="19608"/>
                </a:srgbClr>
              </a:solidFill>
              <a:prstDash val="solid"/>
              <a:miter/>
            </a:ln>
          </p:spPr>
        </p:sp>
        <p:sp>
          <p:nvSpPr>
            <p:cNvPr id="7" name="TextBox 7"/>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8" name="TextBox 8"/>
          <p:cNvSpPr txBox="1"/>
          <p:nvPr/>
        </p:nvSpPr>
        <p:spPr>
          <a:xfrm>
            <a:off x="434225" y="99516"/>
            <a:ext cx="8871672" cy="882018"/>
          </a:xfrm>
          <a:prstGeom prst="rect">
            <a:avLst/>
          </a:prstGeom>
        </p:spPr>
        <p:txBody>
          <a:bodyPr lIns="0" tIns="0" rIns="0" bIns="0" rtlCol="0" anchor="t">
            <a:spAutoFit/>
          </a:bodyPr>
          <a:lstStyle/>
          <a:p>
            <a:pPr marL="0" lvl="0" indent="0" algn="just">
              <a:lnSpc>
                <a:spcPts val="7439"/>
              </a:lnSpc>
            </a:pPr>
            <a:r>
              <a:rPr lang="en-US" sz="4799">
                <a:solidFill>
                  <a:srgbClr val="FFFFFF"/>
                </a:solidFill>
                <a:latin typeface="Open Sans Bold Bold"/>
              </a:rPr>
              <a:t>CHỮ KÝ SỐ TRÊN HỌC BẠ SỐ</a:t>
            </a:r>
          </a:p>
        </p:txBody>
      </p:sp>
      <p:sp>
        <p:nvSpPr>
          <p:cNvPr id="9" name="AutoShape 9"/>
          <p:cNvSpPr/>
          <p:nvPr/>
        </p:nvSpPr>
        <p:spPr>
          <a:xfrm>
            <a:off x="9144000" y="1945840"/>
            <a:ext cx="0" cy="7971901"/>
          </a:xfrm>
          <a:prstGeom prst="line">
            <a:avLst/>
          </a:prstGeom>
          <a:ln w="47625" cap="flat">
            <a:solidFill>
              <a:srgbClr val="000000">
                <a:alpha val="29804"/>
              </a:srgbClr>
            </a:solidFill>
            <a:prstDash val="solid"/>
            <a:headEnd type="none" w="sm" len="sm"/>
            <a:tailEnd type="none" w="sm" len="sm"/>
          </a:ln>
        </p:spPr>
      </p:sp>
      <p:grpSp>
        <p:nvGrpSpPr>
          <p:cNvPr id="10" name="Group 10"/>
          <p:cNvGrpSpPr/>
          <p:nvPr/>
        </p:nvGrpSpPr>
        <p:grpSpPr>
          <a:xfrm>
            <a:off x="434225" y="3136604"/>
            <a:ext cx="669452" cy="673116"/>
            <a:chOff x="0" y="0"/>
            <a:chExt cx="812800" cy="817249"/>
          </a:xfrm>
        </p:grpSpPr>
        <p:sp>
          <p:nvSpPr>
            <p:cNvPr id="11" name="Freeform 11"/>
            <p:cNvSpPr/>
            <p:nvPr/>
          </p:nvSpPr>
          <p:spPr>
            <a:xfrm>
              <a:off x="0" y="0"/>
              <a:ext cx="812800" cy="817248"/>
            </a:xfrm>
            <a:custGeom>
              <a:avLst/>
              <a:gdLst/>
              <a:ahLst/>
              <a:cxnLst/>
              <a:rect l="l" t="t" r="r" b="b"/>
              <a:pathLst>
                <a:path w="812800" h="817248">
                  <a:moveTo>
                    <a:pt x="406400" y="0"/>
                  </a:moveTo>
                  <a:cubicBezTo>
                    <a:pt x="181951" y="0"/>
                    <a:pt x="0" y="182947"/>
                    <a:pt x="0" y="408624"/>
                  </a:cubicBezTo>
                  <a:cubicBezTo>
                    <a:pt x="0" y="634301"/>
                    <a:pt x="181951" y="817248"/>
                    <a:pt x="406400" y="817248"/>
                  </a:cubicBezTo>
                  <a:cubicBezTo>
                    <a:pt x="630849" y="817248"/>
                    <a:pt x="812800" y="634301"/>
                    <a:pt x="812800" y="408624"/>
                  </a:cubicBezTo>
                  <a:cubicBezTo>
                    <a:pt x="812800" y="182947"/>
                    <a:pt x="630849" y="0"/>
                    <a:pt x="406400" y="0"/>
                  </a:cubicBezTo>
                  <a:close/>
                </a:path>
              </a:pathLst>
            </a:custGeom>
            <a:solidFill>
              <a:srgbClr val="0345E4"/>
            </a:solidFill>
          </p:spPr>
        </p:sp>
        <p:sp>
          <p:nvSpPr>
            <p:cNvPr id="12" name="TextBox 12"/>
            <p:cNvSpPr txBox="1"/>
            <p:nvPr/>
          </p:nvSpPr>
          <p:spPr>
            <a:xfrm>
              <a:off x="76200" y="28992"/>
              <a:ext cx="660400" cy="711639"/>
            </a:xfrm>
            <a:prstGeom prst="rect">
              <a:avLst/>
            </a:prstGeom>
          </p:spPr>
          <p:txBody>
            <a:bodyPr lIns="50800" tIns="50800" rIns="50800" bIns="50800" rtlCol="0" anchor="ctr"/>
            <a:lstStyle/>
            <a:p>
              <a:pPr algn="ctr">
                <a:lnSpc>
                  <a:spcPts val="3219"/>
                </a:lnSpc>
              </a:pPr>
              <a:r>
                <a:rPr lang="en-US" sz="2299">
                  <a:solidFill>
                    <a:srgbClr val="FFFFFF"/>
                  </a:solidFill>
                  <a:latin typeface="Open Sans Bold"/>
                </a:rPr>
                <a:t>01</a:t>
              </a:r>
            </a:p>
          </p:txBody>
        </p:sp>
      </p:grpSp>
      <p:sp>
        <p:nvSpPr>
          <p:cNvPr id="13" name="TextBox 13"/>
          <p:cNvSpPr txBox="1"/>
          <p:nvPr/>
        </p:nvSpPr>
        <p:spPr>
          <a:xfrm>
            <a:off x="1286791" y="3069638"/>
            <a:ext cx="7271421" cy="1113508"/>
          </a:xfrm>
          <a:prstGeom prst="rect">
            <a:avLst/>
          </a:prstGeom>
        </p:spPr>
        <p:txBody>
          <a:bodyPr lIns="0" tIns="0" rIns="0" bIns="0" rtlCol="0" anchor="t">
            <a:spAutoFit/>
          </a:bodyPr>
          <a:lstStyle/>
          <a:p>
            <a:pPr marL="0" lvl="0" indent="0" algn="just">
              <a:lnSpc>
                <a:spcPts val="4536"/>
              </a:lnSpc>
            </a:pPr>
            <a:r>
              <a:rPr lang="en-US" sz="3024">
                <a:solidFill>
                  <a:srgbClr val="000000"/>
                </a:solidFill>
                <a:latin typeface="Open Sans 1 Bold"/>
              </a:rPr>
              <a:t>Chữ ký số cá nhân:</a:t>
            </a:r>
            <a:r>
              <a:rPr lang="en-US" sz="3024">
                <a:solidFill>
                  <a:srgbClr val="000000"/>
                </a:solidFill>
                <a:latin typeface="Open Sans 1"/>
              </a:rPr>
              <a:t> Thay thế cho chữ ký tay của cá nhân</a:t>
            </a:r>
          </a:p>
        </p:txBody>
      </p:sp>
      <p:grpSp>
        <p:nvGrpSpPr>
          <p:cNvPr id="14" name="Group 14"/>
          <p:cNvGrpSpPr/>
          <p:nvPr/>
        </p:nvGrpSpPr>
        <p:grpSpPr>
          <a:xfrm>
            <a:off x="434225" y="2036546"/>
            <a:ext cx="8229290" cy="692236"/>
            <a:chOff x="0" y="0"/>
            <a:chExt cx="5235350" cy="440390"/>
          </a:xfrm>
        </p:grpSpPr>
        <p:sp>
          <p:nvSpPr>
            <p:cNvPr id="15" name="Freeform 15"/>
            <p:cNvSpPr/>
            <p:nvPr/>
          </p:nvSpPr>
          <p:spPr>
            <a:xfrm>
              <a:off x="0" y="0"/>
              <a:ext cx="5235350" cy="440390"/>
            </a:xfrm>
            <a:custGeom>
              <a:avLst/>
              <a:gdLst/>
              <a:ahLst/>
              <a:cxnLst/>
              <a:rect l="l" t="t" r="r" b="b"/>
              <a:pathLst>
                <a:path w="5235350" h="440390">
                  <a:moveTo>
                    <a:pt x="5032150" y="0"/>
                  </a:moveTo>
                  <a:cubicBezTo>
                    <a:pt x="5144374" y="0"/>
                    <a:pt x="5235350" y="98585"/>
                    <a:pt x="5235350" y="220195"/>
                  </a:cubicBezTo>
                  <a:cubicBezTo>
                    <a:pt x="5235350" y="341805"/>
                    <a:pt x="5144374" y="440390"/>
                    <a:pt x="5032150" y="440390"/>
                  </a:cubicBezTo>
                  <a:lnTo>
                    <a:pt x="203200" y="440390"/>
                  </a:lnTo>
                  <a:cubicBezTo>
                    <a:pt x="90976" y="440390"/>
                    <a:pt x="0" y="341805"/>
                    <a:pt x="0" y="220195"/>
                  </a:cubicBezTo>
                  <a:cubicBezTo>
                    <a:pt x="0" y="98585"/>
                    <a:pt x="90976" y="0"/>
                    <a:pt x="203200" y="0"/>
                  </a:cubicBezTo>
                  <a:close/>
                </a:path>
              </a:pathLst>
            </a:custGeom>
            <a:solidFill>
              <a:srgbClr val="0345E4"/>
            </a:solidFill>
          </p:spPr>
        </p:sp>
        <p:sp>
          <p:nvSpPr>
            <p:cNvPr id="16" name="TextBox 16"/>
            <p:cNvSpPr txBox="1"/>
            <p:nvPr/>
          </p:nvSpPr>
          <p:spPr>
            <a:xfrm>
              <a:off x="0" y="-47625"/>
              <a:ext cx="5235350" cy="488015"/>
            </a:xfrm>
            <a:prstGeom prst="rect">
              <a:avLst/>
            </a:prstGeom>
          </p:spPr>
          <p:txBody>
            <a:bodyPr lIns="50800" tIns="50800" rIns="50800" bIns="50800" rtlCol="0" anchor="ctr"/>
            <a:lstStyle/>
            <a:p>
              <a:pPr algn="ctr">
                <a:lnSpc>
                  <a:spcPts val="4199"/>
                </a:lnSpc>
              </a:pPr>
              <a:r>
                <a:rPr lang="en-US" sz="2999">
                  <a:solidFill>
                    <a:srgbClr val="FFFFFF"/>
                  </a:solidFill>
                  <a:latin typeface="Open Sans 1 Bold"/>
                </a:rPr>
                <a:t>2 loại chữ ký số</a:t>
              </a:r>
            </a:p>
          </p:txBody>
        </p:sp>
      </p:grpSp>
      <p:grpSp>
        <p:nvGrpSpPr>
          <p:cNvPr id="17" name="Group 17"/>
          <p:cNvGrpSpPr/>
          <p:nvPr/>
        </p:nvGrpSpPr>
        <p:grpSpPr>
          <a:xfrm>
            <a:off x="9730596" y="2036546"/>
            <a:ext cx="7962062" cy="692236"/>
            <a:chOff x="0" y="0"/>
            <a:chExt cx="5065344" cy="440390"/>
          </a:xfrm>
        </p:grpSpPr>
        <p:sp>
          <p:nvSpPr>
            <p:cNvPr id="18" name="Freeform 18"/>
            <p:cNvSpPr/>
            <p:nvPr/>
          </p:nvSpPr>
          <p:spPr>
            <a:xfrm>
              <a:off x="0" y="0"/>
              <a:ext cx="5065344" cy="440390"/>
            </a:xfrm>
            <a:custGeom>
              <a:avLst/>
              <a:gdLst/>
              <a:ahLst/>
              <a:cxnLst/>
              <a:rect l="l" t="t" r="r" b="b"/>
              <a:pathLst>
                <a:path w="5065344" h="440390">
                  <a:moveTo>
                    <a:pt x="4862144" y="0"/>
                  </a:moveTo>
                  <a:cubicBezTo>
                    <a:pt x="4974368" y="0"/>
                    <a:pt x="5065344" y="98585"/>
                    <a:pt x="5065344" y="220195"/>
                  </a:cubicBezTo>
                  <a:cubicBezTo>
                    <a:pt x="5065344" y="341805"/>
                    <a:pt x="4974368" y="440390"/>
                    <a:pt x="4862144" y="440390"/>
                  </a:cubicBezTo>
                  <a:lnTo>
                    <a:pt x="203200" y="440390"/>
                  </a:lnTo>
                  <a:cubicBezTo>
                    <a:pt x="90976" y="440390"/>
                    <a:pt x="0" y="341805"/>
                    <a:pt x="0" y="220195"/>
                  </a:cubicBezTo>
                  <a:cubicBezTo>
                    <a:pt x="0" y="98585"/>
                    <a:pt x="90976" y="0"/>
                    <a:pt x="203200" y="0"/>
                  </a:cubicBezTo>
                  <a:close/>
                </a:path>
              </a:pathLst>
            </a:custGeom>
            <a:solidFill>
              <a:srgbClr val="2AAB4A"/>
            </a:solidFill>
          </p:spPr>
        </p:sp>
        <p:sp>
          <p:nvSpPr>
            <p:cNvPr id="19" name="TextBox 19"/>
            <p:cNvSpPr txBox="1"/>
            <p:nvPr/>
          </p:nvSpPr>
          <p:spPr>
            <a:xfrm>
              <a:off x="0" y="-47625"/>
              <a:ext cx="5065344" cy="488015"/>
            </a:xfrm>
            <a:prstGeom prst="rect">
              <a:avLst/>
            </a:prstGeom>
          </p:spPr>
          <p:txBody>
            <a:bodyPr lIns="50800" tIns="50800" rIns="50800" bIns="50800" rtlCol="0" anchor="ctr"/>
            <a:lstStyle/>
            <a:p>
              <a:pPr algn="ctr">
                <a:lnSpc>
                  <a:spcPts val="4199"/>
                </a:lnSpc>
              </a:pPr>
              <a:r>
                <a:rPr lang="en-US" sz="2999">
                  <a:solidFill>
                    <a:srgbClr val="FFFFFF"/>
                  </a:solidFill>
                  <a:latin typeface="Open Sans 1 Bold"/>
                </a:rPr>
                <a:t>Ký số trên học bạ</a:t>
              </a:r>
            </a:p>
          </p:txBody>
        </p:sp>
      </p:grpSp>
      <p:grpSp>
        <p:nvGrpSpPr>
          <p:cNvPr id="20" name="Group 20"/>
          <p:cNvGrpSpPr/>
          <p:nvPr/>
        </p:nvGrpSpPr>
        <p:grpSpPr>
          <a:xfrm>
            <a:off x="434225" y="4746116"/>
            <a:ext cx="669452" cy="673116"/>
            <a:chOff x="0" y="0"/>
            <a:chExt cx="812800" cy="817249"/>
          </a:xfrm>
        </p:grpSpPr>
        <p:sp>
          <p:nvSpPr>
            <p:cNvPr id="21" name="Freeform 21"/>
            <p:cNvSpPr/>
            <p:nvPr/>
          </p:nvSpPr>
          <p:spPr>
            <a:xfrm>
              <a:off x="0" y="0"/>
              <a:ext cx="812800" cy="817248"/>
            </a:xfrm>
            <a:custGeom>
              <a:avLst/>
              <a:gdLst/>
              <a:ahLst/>
              <a:cxnLst/>
              <a:rect l="l" t="t" r="r" b="b"/>
              <a:pathLst>
                <a:path w="812800" h="817248">
                  <a:moveTo>
                    <a:pt x="406400" y="0"/>
                  </a:moveTo>
                  <a:cubicBezTo>
                    <a:pt x="181951" y="0"/>
                    <a:pt x="0" y="182947"/>
                    <a:pt x="0" y="408624"/>
                  </a:cubicBezTo>
                  <a:cubicBezTo>
                    <a:pt x="0" y="634301"/>
                    <a:pt x="181951" y="817248"/>
                    <a:pt x="406400" y="817248"/>
                  </a:cubicBezTo>
                  <a:cubicBezTo>
                    <a:pt x="630849" y="817248"/>
                    <a:pt x="812800" y="634301"/>
                    <a:pt x="812800" y="408624"/>
                  </a:cubicBezTo>
                  <a:cubicBezTo>
                    <a:pt x="812800" y="182947"/>
                    <a:pt x="630849" y="0"/>
                    <a:pt x="406400" y="0"/>
                  </a:cubicBezTo>
                  <a:close/>
                </a:path>
              </a:pathLst>
            </a:custGeom>
            <a:solidFill>
              <a:srgbClr val="0345E4"/>
            </a:solidFill>
          </p:spPr>
        </p:sp>
        <p:sp>
          <p:nvSpPr>
            <p:cNvPr id="22" name="TextBox 22"/>
            <p:cNvSpPr txBox="1"/>
            <p:nvPr/>
          </p:nvSpPr>
          <p:spPr>
            <a:xfrm>
              <a:off x="76200" y="28992"/>
              <a:ext cx="660400" cy="711639"/>
            </a:xfrm>
            <a:prstGeom prst="rect">
              <a:avLst/>
            </a:prstGeom>
          </p:spPr>
          <p:txBody>
            <a:bodyPr lIns="50800" tIns="50800" rIns="50800" bIns="50800" rtlCol="0" anchor="ctr"/>
            <a:lstStyle/>
            <a:p>
              <a:pPr algn="ctr">
                <a:lnSpc>
                  <a:spcPts val="3219"/>
                </a:lnSpc>
              </a:pPr>
              <a:r>
                <a:rPr lang="en-US" sz="2299">
                  <a:solidFill>
                    <a:srgbClr val="FFFFFF"/>
                  </a:solidFill>
                  <a:latin typeface="Open Sans Bold"/>
                </a:rPr>
                <a:t>02</a:t>
              </a:r>
            </a:p>
          </p:txBody>
        </p:sp>
      </p:grpSp>
      <p:sp>
        <p:nvSpPr>
          <p:cNvPr id="23" name="TextBox 23"/>
          <p:cNvSpPr txBox="1"/>
          <p:nvPr/>
        </p:nvSpPr>
        <p:spPr>
          <a:xfrm>
            <a:off x="1286791" y="4679150"/>
            <a:ext cx="7271421" cy="1685008"/>
          </a:xfrm>
          <a:prstGeom prst="rect">
            <a:avLst/>
          </a:prstGeom>
        </p:spPr>
        <p:txBody>
          <a:bodyPr lIns="0" tIns="0" rIns="0" bIns="0" rtlCol="0" anchor="t">
            <a:spAutoFit/>
          </a:bodyPr>
          <a:lstStyle/>
          <a:p>
            <a:pPr marL="0" lvl="0" indent="0" algn="just">
              <a:lnSpc>
                <a:spcPts val="4536"/>
              </a:lnSpc>
            </a:pPr>
            <a:r>
              <a:rPr lang="en-US" sz="3024">
                <a:solidFill>
                  <a:srgbClr val="000000"/>
                </a:solidFill>
                <a:latin typeface="Open Sans 1 Bold"/>
              </a:rPr>
              <a:t>Chữ ký số tổ chức:</a:t>
            </a:r>
            <a:r>
              <a:rPr lang="en-US" sz="3024">
                <a:solidFill>
                  <a:srgbClr val="000000"/>
                </a:solidFill>
                <a:latin typeface="Open Sans 1"/>
              </a:rPr>
              <a:t> Thay thế cho con dấu của tổ chức (thường được cấp CKS USB Token)</a:t>
            </a:r>
          </a:p>
        </p:txBody>
      </p:sp>
      <p:grpSp>
        <p:nvGrpSpPr>
          <p:cNvPr id="24" name="Group 24"/>
          <p:cNvGrpSpPr/>
          <p:nvPr/>
        </p:nvGrpSpPr>
        <p:grpSpPr>
          <a:xfrm>
            <a:off x="9730596" y="3136604"/>
            <a:ext cx="669452" cy="673116"/>
            <a:chOff x="0" y="0"/>
            <a:chExt cx="812800" cy="817249"/>
          </a:xfrm>
        </p:grpSpPr>
        <p:sp>
          <p:nvSpPr>
            <p:cNvPr id="25" name="Freeform 25"/>
            <p:cNvSpPr/>
            <p:nvPr/>
          </p:nvSpPr>
          <p:spPr>
            <a:xfrm>
              <a:off x="0" y="0"/>
              <a:ext cx="812800" cy="817248"/>
            </a:xfrm>
            <a:custGeom>
              <a:avLst/>
              <a:gdLst/>
              <a:ahLst/>
              <a:cxnLst/>
              <a:rect l="l" t="t" r="r" b="b"/>
              <a:pathLst>
                <a:path w="812800" h="817248">
                  <a:moveTo>
                    <a:pt x="406400" y="0"/>
                  </a:moveTo>
                  <a:cubicBezTo>
                    <a:pt x="181951" y="0"/>
                    <a:pt x="0" y="182947"/>
                    <a:pt x="0" y="408624"/>
                  </a:cubicBezTo>
                  <a:cubicBezTo>
                    <a:pt x="0" y="634301"/>
                    <a:pt x="181951" y="817248"/>
                    <a:pt x="406400" y="817248"/>
                  </a:cubicBezTo>
                  <a:cubicBezTo>
                    <a:pt x="630849" y="817248"/>
                    <a:pt x="812800" y="634301"/>
                    <a:pt x="812800" y="408624"/>
                  </a:cubicBezTo>
                  <a:cubicBezTo>
                    <a:pt x="812800" y="182947"/>
                    <a:pt x="630849" y="0"/>
                    <a:pt x="406400" y="0"/>
                  </a:cubicBezTo>
                  <a:close/>
                </a:path>
              </a:pathLst>
            </a:custGeom>
            <a:solidFill>
              <a:srgbClr val="2AAB4A"/>
            </a:solidFill>
          </p:spPr>
        </p:sp>
        <p:sp>
          <p:nvSpPr>
            <p:cNvPr id="26" name="TextBox 26"/>
            <p:cNvSpPr txBox="1"/>
            <p:nvPr/>
          </p:nvSpPr>
          <p:spPr>
            <a:xfrm>
              <a:off x="76200" y="28992"/>
              <a:ext cx="660400" cy="711639"/>
            </a:xfrm>
            <a:prstGeom prst="rect">
              <a:avLst/>
            </a:prstGeom>
          </p:spPr>
          <p:txBody>
            <a:bodyPr lIns="50800" tIns="50800" rIns="50800" bIns="50800" rtlCol="0" anchor="ctr"/>
            <a:lstStyle/>
            <a:p>
              <a:pPr algn="ctr">
                <a:lnSpc>
                  <a:spcPts val="3219"/>
                </a:lnSpc>
              </a:pPr>
              <a:r>
                <a:rPr lang="en-US" sz="2299">
                  <a:solidFill>
                    <a:srgbClr val="FFFFFF"/>
                  </a:solidFill>
                  <a:latin typeface="Open Sans Bold"/>
                </a:rPr>
                <a:t>01</a:t>
              </a:r>
            </a:p>
          </p:txBody>
        </p:sp>
      </p:grpSp>
      <p:sp>
        <p:nvSpPr>
          <p:cNvPr id="27" name="TextBox 27"/>
          <p:cNvSpPr txBox="1"/>
          <p:nvPr/>
        </p:nvSpPr>
        <p:spPr>
          <a:xfrm>
            <a:off x="10583162" y="3050879"/>
            <a:ext cx="7109496" cy="1113508"/>
          </a:xfrm>
          <a:prstGeom prst="rect">
            <a:avLst/>
          </a:prstGeom>
        </p:spPr>
        <p:txBody>
          <a:bodyPr lIns="0" tIns="0" rIns="0" bIns="0" rtlCol="0" anchor="t">
            <a:spAutoFit/>
          </a:bodyPr>
          <a:lstStyle/>
          <a:p>
            <a:pPr marL="0" lvl="0" indent="0" algn="just">
              <a:lnSpc>
                <a:spcPts val="4536"/>
              </a:lnSpc>
            </a:pPr>
            <a:r>
              <a:rPr lang="en-US" sz="3024">
                <a:solidFill>
                  <a:srgbClr val="000000"/>
                </a:solidFill>
                <a:latin typeface="Open Sans 1"/>
              </a:rPr>
              <a:t>GVCN, Ban giám hiệu ký trong học bạ bằng chữ ký số cá nhân</a:t>
            </a:r>
          </a:p>
        </p:txBody>
      </p:sp>
      <p:grpSp>
        <p:nvGrpSpPr>
          <p:cNvPr id="28" name="Group 28"/>
          <p:cNvGrpSpPr/>
          <p:nvPr/>
        </p:nvGrpSpPr>
        <p:grpSpPr>
          <a:xfrm>
            <a:off x="9729788" y="4932829"/>
            <a:ext cx="669452" cy="673116"/>
            <a:chOff x="0" y="0"/>
            <a:chExt cx="812800" cy="817249"/>
          </a:xfrm>
        </p:grpSpPr>
        <p:sp>
          <p:nvSpPr>
            <p:cNvPr id="29" name="Freeform 29"/>
            <p:cNvSpPr/>
            <p:nvPr/>
          </p:nvSpPr>
          <p:spPr>
            <a:xfrm>
              <a:off x="0" y="0"/>
              <a:ext cx="812800" cy="817248"/>
            </a:xfrm>
            <a:custGeom>
              <a:avLst/>
              <a:gdLst/>
              <a:ahLst/>
              <a:cxnLst/>
              <a:rect l="l" t="t" r="r" b="b"/>
              <a:pathLst>
                <a:path w="812800" h="817248">
                  <a:moveTo>
                    <a:pt x="406400" y="0"/>
                  </a:moveTo>
                  <a:cubicBezTo>
                    <a:pt x="181951" y="0"/>
                    <a:pt x="0" y="182947"/>
                    <a:pt x="0" y="408624"/>
                  </a:cubicBezTo>
                  <a:cubicBezTo>
                    <a:pt x="0" y="634301"/>
                    <a:pt x="181951" y="817248"/>
                    <a:pt x="406400" y="817248"/>
                  </a:cubicBezTo>
                  <a:cubicBezTo>
                    <a:pt x="630849" y="817248"/>
                    <a:pt x="812800" y="634301"/>
                    <a:pt x="812800" y="408624"/>
                  </a:cubicBezTo>
                  <a:cubicBezTo>
                    <a:pt x="812800" y="182947"/>
                    <a:pt x="630849" y="0"/>
                    <a:pt x="406400" y="0"/>
                  </a:cubicBezTo>
                  <a:close/>
                </a:path>
              </a:pathLst>
            </a:custGeom>
            <a:solidFill>
              <a:srgbClr val="2AAB4A"/>
            </a:solidFill>
          </p:spPr>
        </p:sp>
        <p:sp>
          <p:nvSpPr>
            <p:cNvPr id="30" name="TextBox 30"/>
            <p:cNvSpPr txBox="1"/>
            <p:nvPr/>
          </p:nvSpPr>
          <p:spPr>
            <a:xfrm>
              <a:off x="76200" y="28992"/>
              <a:ext cx="660400" cy="711639"/>
            </a:xfrm>
            <a:prstGeom prst="rect">
              <a:avLst/>
            </a:prstGeom>
          </p:spPr>
          <p:txBody>
            <a:bodyPr lIns="50800" tIns="50800" rIns="50800" bIns="50800" rtlCol="0" anchor="ctr"/>
            <a:lstStyle/>
            <a:p>
              <a:pPr algn="ctr">
                <a:lnSpc>
                  <a:spcPts val="3219"/>
                </a:lnSpc>
              </a:pPr>
              <a:r>
                <a:rPr lang="en-US" sz="2299">
                  <a:solidFill>
                    <a:srgbClr val="FFFFFF"/>
                  </a:solidFill>
                  <a:latin typeface="Open Sans Bold"/>
                </a:rPr>
                <a:t>02</a:t>
              </a:r>
            </a:p>
          </p:txBody>
        </p:sp>
      </p:grpSp>
      <p:sp>
        <p:nvSpPr>
          <p:cNvPr id="31" name="TextBox 31"/>
          <p:cNvSpPr txBox="1"/>
          <p:nvPr/>
        </p:nvSpPr>
        <p:spPr>
          <a:xfrm>
            <a:off x="10583162" y="4847104"/>
            <a:ext cx="7109496" cy="1685008"/>
          </a:xfrm>
          <a:prstGeom prst="rect">
            <a:avLst/>
          </a:prstGeom>
        </p:spPr>
        <p:txBody>
          <a:bodyPr lIns="0" tIns="0" rIns="0" bIns="0" rtlCol="0" anchor="t">
            <a:spAutoFit/>
          </a:bodyPr>
          <a:lstStyle/>
          <a:p>
            <a:pPr marL="0" lvl="0" indent="0" algn="just">
              <a:lnSpc>
                <a:spcPts val="4536"/>
              </a:lnSpc>
            </a:pPr>
            <a:r>
              <a:rPr lang="en-US" sz="3024">
                <a:solidFill>
                  <a:srgbClr val="000000"/>
                </a:solidFill>
                <a:latin typeface="Open Sans 1"/>
              </a:rPr>
              <a:t>Nhà trường ký phát hành học bạ bằng CKS công vụ của nhà trường (thay thế cho việc đóng dấu)</a:t>
            </a:r>
          </a:p>
        </p:txBody>
      </p:sp>
      <p:grpSp>
        <p:nvGrpSpPr>
          <p:cNvPr id="32" name="Group 32"/>
          <p:cNvGrpSpPr/>
          <p:nvPr/>
        </p:nvGrpSpPr>
        <p:grpSpPr>
          <a:xfrm>
            <a:off x="9730596" y="7179811"/>
            <a:ext cx="669452" cy="673116"/>
            <a:chOff x="0" y="0"/>
            <a:chExt cx="812800" cy="817249"/>
          </a:xfrm>
        </p:grpSpPr>
        <p:sp>
          <p:nvSpPr>
            <p:cNvPr id="33" name="Freeform 33"/>
            <p:cNvSpPr/>
            <p:nvPr/>
          </p:nvSpPr>
          <p:spPr>
            <a:xfrm>
              <a:off x="0" y="0"/>
              <a:ext cx="812800" cy="817248"/>
            </a:xfrm>
            <a:custGeom>
              <a:avLst/>
              <a:gdLst/>
              <a:ahLst/>
              <a:cxnLst/>
              <a:rect l="l" t="t" r="r" b="b"/>
              <a:pathLst>
                <a:path w="812800" h="817248">
                  <a:moveTo>
                    <a:pt x="406400" y="0"/>
                  </a:moveTo>
                  <a:cubicBezTo>
                    <a:pt x="181951" y="0"/>
                    <a:pt x="0" y="182947"/>
                    <a:pt x="0" y="408624"/>
                  </a:cubicBezTo>
                  <a:cubicBezTo>
                    <a:pt x="0" y="634301"/>
                    <a:pt x="181951" y="817248"/>
                    <a:pt x="406400" y="817248"/>
                  </a:cubicBezTo>
                  <a:cubicBezTo>
                    <a:pt x="630849" y="817248"/>
                    <a:pt x="812800" y="634301"/>
                    <a:pt x="812800" y="408624"/>
                  </a:cubicBezTo>
                  <a:cubicBezTo>
                    <a:pt x="812800" y="182947"/>
                    <a:pt x="630849" y="0"/>
                    <a:pt x="406400" y="0"/>
                  </a:cubicBezTo>
                  <a:close/>
                </a:path>
              </a:pathLst>
            </a:custGeom>
            <a:solidFill>
              <a:srgbClr val="2AAB4A"/>
            </a:solidFill>
          </p:spPr>
        </p:sp>
        <p:sp>
          <p:nvSpPr>
            <p:cNvPr id="34" name="TextBox 34"/>
            <p:cNvSpPr txBox="1"/>
            <p:nvPr/>
          </p:nvSpPr>
          <p:spPr>
            <a:xfrm>
              <a:off x="76200" y="28992"/>
              <a:ext cx="660400" cy="711639"/>
            </a:xfrm>
            <a:prstGeom prst="rect">
              <a:avLst/>
            </a:prstGeom>
          </p:spPr>
          <p:txBody>
            <a:bodyPr lIns="50800" tIns="50800" rIns="50800" bIns="50800" rtlCol="0" anchor="ctr"/>
            <a:lstStyle/>
            <a:p>
              <a:pPr algn="ctr">
                <a:lnSpc>
                  <a:spcPts val="3219"/>
                </a:lnSpc>
              </a:pPr>
              <a:r>
                <a:rPr lang="en-US" sz="2299">
                  <a:solidFill>
                    <a:srgbClr val="FFFFFF"/>
                  </a:solidFill>
                  <a:latin typeface="Open Sans Bold"/>
                </a:rPr>
                <a:t>02</a:t>
              </a:r>
            </a:p>
          </p:txBody>
        </p:sp>
      </p:grpSp>
      <p:sp>
        <p:nvSpPr>
          <p:cNvPr id="35" name="TextBox 35"/>
          <p:cNvSpPr txBox="1"/>
          <p:nvPr/>
        </p:nvSpPr>
        <p:spPr>
          <a:xfrm>
            <a:off x="10583971" y="7094086"/>
            <a:ext cx="7109496" cy="1685008"/>
          </a:xfrm>
          <a:prstGeom prst="rect">
            <a:avLst/>
          </a:prstGeom>
        </p:spPr>
        <p:txBody>
          <a:bodyPr lIns="0" tIns="0" rIns="0" bIns="0" rtlCol="0" anchor="t">
            <a:spAutoFit/>
          </a:bodyPr>
          <a:lstStyle/>
          <a:p>
            <a:pPr algn="just">
              <a:lnSpc>
                <a:spcPts val="4536"/>
              </a:lnSpc>
            </a:pPr>
            <a:r>
              <a:rPr lang="en-US" sz="3024">
                <a:solidFill>
                  <a:srgbClr val="000000"/>
                </a:solidFill>
                <a:latin typeface="Open Sans 1"/>
              </a:rPr>
              <a:t>Trong học bạ số, sẽ không còn khái niệm ảnh chữ ký và ảnh con dấu</a:t>
            </a:r>
          </a:p>
          <a:p>
            <a:pPr marL="0" lvl="0" indent="0" algn="just">
              <a:lnSpc>
                <a:spcPts val="4536"/>
              </a:lnSpc>
            </a:pPr>
            <a:endParaRPr lang="en-US" sz="3024">
              <a:solidFill>
                <a:srgbClr val="000000"/>
              </a:solidFill>
              <a:latin typeface="Open Sans 1"/>
            </a:endParaRPr>
          </a:p>
        </p:txBody>
      </p:sp>
      <p:sp>
        <p:nvSpPr>
          <p:cNvPr id="36" name="TextBox 36"/>
          <p:cNvSpPr txBox="1"/>
          <p:nvPr/>
        </p:nvSpPr>
        <p:spPr>
          <a:xfrm>
            <a:off x="434225" y="895809"/>
            <a:ext cx="6707876" cy="542008"/>
          </a:xfrm>
          <a:prstGeom prst="rect">
            <a:avLst/>
          </a:prstGeom>
        </p:spPr>
        <p:txBody>
          <a:bodyPr lIns="0" tIns="0" rIns="0" bIns="0" rtlCol="0" anchor="t">
            <a:spAutoFit/>
          </a:bodyPr>
          <a:lstStyle/>
          <a:p>
            <a:pPr marL="0" lvl="0" indent="0" algn="just">
              <a:lnSpc>
                <a:spcPts val="4536"/>
              </a:lnSpc>
            </a:pPr>
            <a:r>
              <a:rPr lang="en-US" sz="3024">
                <a:solidFill>
                  <a:srgbClr val="FFFFFF"/>
                </a:solidFill>
                <a:latin typeface="Open Sans 1 Italics"/>
              </a:rPr>
              <a:t>II. Giới thiệu về Học bạ số</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1543194"/>
            <a:chOff x="0" y="0"/>
            <a:chExt cx="4816593" cy="406438"/>
          </a:xfrm>
        </p:grpSpPr>
        <p:sp>
          <p:nvSpPr>
            <p:cNvPr id="3" name="Freeform 3"/>
            <p:cNvSpPr/>
            <p:nvPr/>
          </p:nvSpPr>
          <p:spPr>
            <a:xfrm>
              <a:off x="0" y="0"/>
              <a:ext cx="4816592" cy="406438"/>
            </a:xfrm>
            <a:custGeom>
              <a:avLst/>
              <a:gdLst/>
              <a:ahLst/>
              <a:cxnLst/>
              <a:rect l="l" t="t" r="r" b="b"/>
              <a:pathLst>
                <a:path w="4816592" h="406438">
                  <a:moveTo>
                    <a:pt x="0" y="0"/>
                  </a:moveTo>
                  <a:lnTo>
                    <a:pt x="4816592" y="0"/>
                  </a:lnTo>
                  <a:lnTo>
                    <a:pt x="4816592" y="406438"/>
                  </a:lnTo>
                  <a:lnTo>
                    <a:pt x="0" y="406438"/>
                  </a:lnTo>
                  <a:close/>
                </a:path>
              </a:pathLst>
            </a:custGeom>
            <a:solidFill>
              <a:srgbClr val="0345E4"/>
            </a:solidFill>
          </p:spPr>
        </p:sp>
        <p:sp>
          <p:nvSpPr>
            <p:cNvPr id="4" name="TextBox 4"/>
            <p:cNvSpPr txBox="1"/>
            <p:nvPr/>
          </p:nvSpPr>
          <p:spPr>
            <a:xfrm>
              <a:off x="0" y="-38100"/>
              <a:ext cx="4816593" cy="444538"/>
            </a:xfrm>
            <a:prstGeom prst="rect">
              <a:avLst/>
            </a:prstGeom>
          </p:spPr>
          <p:txBody>
            <a:bodyPr lIns="50800" tIns="50800" rIns="50800" bIns="50800" rtlCol="0" anchor="ctr"/>
            <a:lstStyle/>
            <a:p>
              <a:pPr algn="ctr">
                <a:lnSpc>
                  <a:spcPts val="2659"/>
                </a:lnSpc>
              </a:pPr>
              <a:endParaRPr/>
            </a:p>
          </p:txBody>
        </p:sp>
      </p:grpSp>
      <p:sp>
        <p:nvSpPr>
          <p:cNvPr id="5" name="TextBox 5"/>
          <p:cNvSpPr txBox="1"/>
          <p:nvPr/>
        </p:nvSpPr>
        <p:spPr>
          <a:xfrm>
            <a:off x="434225" y="308439"/>
            <a:ext cx="15005690" cy="854076"/>
          </a:xfrm>
          <a:prstGeom prst="rect">
            <a:avLst/>
          </a:prstGeom>
        </p:spPr>
        <p:txBody>
          <a:bodyPr lIns="0" tIns="0" rIns="0" bIns="0" rtlCol="0" anchor="t">
            <a:spAutoFit/>
          </a:bodyPr>
          <a:lstStyle/>
          <a:p>
            <a:pPr>
              <a:lnSpc>
                <a:spcPts val="6999"/>
              </a:lnSpc>
            </a:pPr>
            <a:r>
              <a:rPr lang="en-US" sz="4999" spc="99">
                <a:solidFill>
                  <a:srgbClr val="FFFFFF"/>
                </a:solidFill>
                <a:latin typeface="Open Sans Bold Bold"/>
              </a:rPr>
              <a:t>III. GIẢI PHÁP DÀNH CHO NHÀ TRƯỜNG</a:t>
            </a:r>
          </a:p>
        </p:txBody>
      </p:sp>
      <p:grpSp>
        <p:nvGrpSpPr>
          <p:cNvPr id="6" name="Group 6"/>
          <p:cNvGrpSpPr/>
          <p:nvPr/>
        </p:nvGrpSpPr>
        <p:grpSpPr>
          <a:xfrm>
            <a:off x="580289" y="2876626"/>
            <a:ext cx="669452" cy="673116"/>
            <a:chOff x="0" y="0"/>
            <a:chExt cx="812800" cy="817249"/>
          </a:xfrm>
        </p:grpSpPr>
        <p:sp>
          <p:nvSpPr>
            <p:cNvPr id="7" name="Freeform 7"/>
            <p:cNvSpPr/>
            <p:nvPr/>
          </p:nvSpPr>
          <p:spPr>
            <a:xfrm>
              <a:off x="0" y="0"/>
              <a:ext cx="812800" cy="817248"/>
            </a:xfrm>
            <a:custGeom>
              <a:avLst/>
              <a:gdLst/>
              <a:ahLst/>
              <a:cxnLst/>
              <a:rect l="l" t="t" r="r" b="b"/>
              <a:pathLst>
                <a:path w="812800" h="817248">
                  <a:moveTo>
                    <a:pt x="406400" y="0"/>
                  </a:moveTo>
                  <a:cubicBezTo>
                    <a:pt x="181951" y="0"/>
                    <a:pt x="0" y="182947"/>
                    <a:pt x="0" y="408624"/>
                  </a:cubicBezTo>
                  <a:cubicBezTo>
                    <a:pt x="0" y="634301"/>
                    <a:pt x="181951" y="817248"/>
                    <a:pt x="406400" y="817248"/>
                  </a:cubicBezTo>
                  <a:cubicBezTo>
                    <a:pt x="630849" y="817248"/>
                    <a:pt x="812800" y="634301"/>
                    <a:pt x="812800" y="408624"/>
                  </a:cubicBezTo>
                  <a:cubicBezTo>
                    <a:pt x="812800" y="182947"/>
                    <a:pt x="630849" y="0"/>
                    <a:pt x="406400" y="0"/>
                  </a:cubicBezTo>
                  <a:close/>
                </a:path>
              </a:pathLst>
            </a:custGeom>
            <a:solidFill>
              <a:srgbClr val="2AAB4A"/>
            </a:solidFill>
          </p:spPr>
        </p:sp>
        <p:sp>
          <p:nvSpPr>
            <p:cNvPr id="8" name="TextBox 8"/>
            <p:cNvSpPr txBox="1"/>
            <p:nvPr/>
          </p:nvSpPr>
          <p:spPr>
            <a:xfrm>
              <a:off x="76200" y="28992"/>
              <a:ext cx="660400" cy="711639"/>
            </a:xfrm>
            <a:prstGeom prst="rect">
              <a:avLst/>
            </a:prstGeom>
          </p:spPr>
          <p:txBody>
            <a:bodyPr lIns="50800" tIns="50800" rIns="50800" bIns="50800" rtlCol="0" anchor="ctr"/>
            <a:lstStyle/>
            <a:p>
              <a:pPr algn="ctr">
                <a:lnSpc>
                  <a:spcPts val="3219"/>
                </a:lnSpc>
              </a:pPr>
              <a:r>
                <a:rPr lang="en-US" sz="2299">
                  <a:solidFill>
                    <a:srgbClr val="FFFFFF"/>
                  </a:solidFill>
                  <a:latin typeface="Open Sans Bold"/>
                </a:rPr>
                <a:t>01</a:t>
              </a:r>
            </a:p>
          </p:txBody>
        </p:sp>
      </p:grpSp>
      <p:sp>
        <p:nvSpPr>
          <p:cNvPr id="9" name="TextBox 9"/>
          <p:cNvSpPr txBox="1"/>
          <p:nvPr/>
        </p:nvSpPr>
        <p:spPr>
          <a:xfrm>
            <a:off x="1599785" y="2859312"/>
            <a:ext cx="7109496" cy="612493"/>
          </a:xfrm>
          <a:prstGeom prst="rect">
            <a:avLst/>
          </a:prstGeom>
        </p:spPr>
        <p:txBody>
          <a:bodyPr lIns="0" tIns="0" rIns="0" bIns="0" rtlCol="0" anchor="t">
            <a:spAutoFit/>
          </a:bodyPr>
          <a:lstStyle/>
          <a:p>
            <a:pPr marL="0" lvl="0" indent="0" algn="just">
              <a:lnSpc>
                <a:spcPts val="5136"/>
              </a:lnSpc>
            </a:pPr>
            <a:r>
              <a:rPr lang="en-US" sz="3424">
                <a:solidFill>
                  <a:srgbClr val="000000"/>
                </a:solidFill>
                <a:latin typeface="Open Sans Bold"/>
              </a:rPr>
              <a:t>Phân hệ quản lý trường học</a:t>
            </a:r>
          </a:p>
        </p:txBody>
      </p:sp>
      <p:sp>
        <p:nvSpPr>
          <p:cNvPr id="10" name="TextBox 10"/>
          <p:cNvSpPr txBox="1"/>
          <p:nvPr/>
        </p:nvSpPr>
        <p:spPr>
          <a:xfrm>
            <a:off x="1599785" y="3545429"/>
            <a:ext cx="15805579" cy="1242406"/>
          </a:xfrm>
          <a:prstGeom prst="rect">
            <a:avLst/>
          </a:prstGeom>
        </p:spPr>
        <p:txBody>
          <a:bodyPr lIns="0" tIns="0" rIns="0" bIns="0" rtlCol="0" anchor="t">
            <a:spAutoFit/>
          </a:bodyPr>
          <a:lstStyle/>
          <a:p>
            <a:pPr marL="652898" lvl="1" indent="-326449" algn="just">
              <a:lnSpc>
                <a:spcPts val="5171"/>
              </a:lnSpc>
              <a:buFont typeface="Arial"/>
              <a:buChar char="•"/>
            </a:pPr>
            <a:r>
              <a:rPr lang="en-US" sz="3024">
                <a:solidFill>
                  <a:srgbClr val="000000"/>
                </a:solidFill>
                <a:latin typeface="Open Sans 1"/>
              </a:rPr>
              <a:t>Quản lý hồ sơ gốc Học sinh, Giáo viên </a:t>
            </a:r>
          </a:p>
          <a:p>
            <a:pPr marL="652898" lvl="1" indent="-326449" algn="just">
              <a:lnSpc>
                <a:spcPts val="5171"/>
              </a:lnSpc>
              <a:buFont typeface="Arial"/>
              <a:buChar char="•"/>
            </a:pPr>
            <a:r>
              <a:rPr lang="en-US" sz="3024">
                <a:solidFill>
                  <a:srgbClr val="000000"/>
                </a:solidFill>
                <a:latin typeface="Open Sans 1"/>
              </a:rPr>
              <a:t>Hỗ trợ đầy đủ nghiệp vụ quản lý tiểu học theo đúng các thông tư của Bộ GDĐT.</a:t>
            </a:r>
          </a:p>
        </p:txBody>
      </p:sp>
      <p:grpSp>
        <p:nvGrpSpPr>
          <p:cNvPr id="11" name="Group 11"/>
          <p:cNvGrpSpPr/>
          <p:nvPr/>
        </p:nvGrpSpPr>
        <p:grpSpPr>
          <a:xfrm>
            <a:off x="580289" y="5278368"/>
            <a:ext cx="669452" cy="673116"/>
            <a:chOff x="0" y="0"/>
            <a:chExt cx="812800" cy="817249"/>
          </a:xfrm>
        </p:grpSpPr>
        <p:sp>
          <p:nvSpPr>
            <p:cNvPr id="12" name="Freeform 12"/>
            <p:cNvSpPr/>
            <p:nvPr/>
          </p:nvSpPr>
          <p:spPr>
            <a:xfrm>
              <a:off x="0" y="0"/>
              <a:ext cx="812800" cy="817248"/>
            </a:xfrm>
            <a:custGeom>
              <a:avLst/>
              <a:gdLst/>
              <a:ahLst/>
              <a:cxnLst/>
              <a:rect l="l" t="t" r="r" b="b"/>
              <a:pathLst>
                <a:path w="812800" h="817248">
                  <a:moveTo>
                    <a:pt x="406400" y="0"/>
                  </a:moveTo>
                  <a:cubicBezTo>
                    <a:pt x="181951" y="0"/>
                    <a:pt x="0" y="182947"/>
                    <a:pt x="0" y="408624"/>
                  </a:cubicBezTo>
                  <a:cubicBezTo>
                    <a:pt x="0" y="634301"/>
                    <a:pt x="181951" y="817248"/>
                    <a:pt x="406400" y="817248"/>
                  </a:cubicBezTo>
                  <a:cubicBezTo>
                    <a:pt x="630849" y="817248"/>
                    <a:pt x="812800" y="634301"/>
                    <a:pt x="812800" y="408624"/>
                  </a:cubicBezTo>
                  <a:cubicBezTo>
                    <a:pt x="812800" y="182947"/>
                    <a:pt x="630849" y="0"/>
                    <a:pt x="406400" y="0"/>
                  </a:cubicBezTo>
                  <a:close/>
                </a:path>
              </a:pathLst>
            </a:custGeom>
            <a:solidFill>
              <a:srgbClr val="2AAB4A"/>
            </a:solidFill>
          </p:spPr>
        </p:sp>
        <p:sp>
          <p:nvSpPr>
            <p:cNvPr id="13" name="TextBox 13"/>
            <p:cNvSpPr txBox="1"/>
            <p:nvPr/>
          </p:nvSpPr>
          <p:spPr>
            <a:xfrm>
              <a:off x="76200" y="28992"/>
              <a:ext cx="660400" cy="711639"/>
            </a:xfrm>
            <a:prstGeom prst="rect">
              <a:avLst/>
            </a:prstGeom>
          </p:spPr>
          <p:txBody>
            <a:bodyPr lIns="50800" tIns="50800" rIns="50800" bIns="50800" rtlCol="0" anchor="ctr"/>
            <a:lstStyle/>
            <a:p>
              <a:pPr algn="ctr">
                <a:lnSpc>
                  <a:spcPts val="3219"/>
                </a:lnSpc>
              </a:pPr>
              <a:r>
                <a:rPr lang="en-US" sz="2299">
                  <a:solidFill>
                    <a:srgbClr val="FFFFFF"/>
                  </a:solidFill>
                  <a:latin typeface="Open Sans Bold"/>
                </a:rPr>
                <a:t>02</a:t>
              </a:r>
            </a:p>
          </p:txBody>
        </p:sp>
      </p:grpSp>
      <p:sp>
        <p:nvSpPr>
          <p:cNvPr id="14" name="TextBox 14"/>
          <p:cNvSpPr txBox="1"/>
          <p:nvPr/>
        </p:nvSpPr>
        <p:spPr>
          <a:xfrm>
            <a:off x="1599785" y="5261055"/>
            <a:ext cx="7109496" cy="612493"/>
          </a:xfrm>
          <a:prstGeom prst="rect">
            <a:avLst/>
          </a:prstGeom>
        </p:spPr>
        <p:txBody>
          <a:bodyPr lIns="0" tIns="0" rIns="0" bIns="0" rtlCol="0" anchor="t">
            <a:spAutoFit/>
          </a:bodyPr>
          <a:lstStyle/>
          <a:p>
            <a:pPr marL="0" lvl="0" indent="0" algn="just">
              <a:lnSpc>
                <a:spcPts val="5136"/>
              </a:lnSpc>
            </a:pPr>
            <a:r>
              <a:rPr lang="en-US" sz="3424">
                <a:solidFill>
                  <a:srgbClr val="000000"/>
                </a:solidFill>
                <a:latin typeface="Open Sans Bold"/>
              </a:rPr>
              <a:t>Phân hệ quản lý học bạ số </a:t>
            </a:r>
          </a:p>
        </p:txBody>
      </p:sp>
      <p:sp>
        <p:nvSpPr>
          <p:cNvPr id="15" name="TextBox 15"/>
          <p:cNvSpPr txBox="1"/>
          <p:nvPr/>
        </p:nvSpPr>
        <p:spPr>
          <a:xfrm>
            <a:off x="1599785" y="5947171"/>
            <a:ext cx="15805579" cy="3185506"/>
          </a:xfrm>
          <a:prstGeom prst="rect">
            <a:avLst/>
          </a:prstGeom>
        </p:spPr>
        <p:txBody>
          <a:bodyPr lIns="0" tIns="0" rIns="0" bIns="0" rtlCol="0" anchor="t">
            <a:spAutoFit/>
          </a:bodyPr>
          <a:lstStyle/>
          <a:p>
            <a:pPr marL="652898" lvl="1" indent="-326449" algn="just">
              <a:lnSpc>
                <a:spcPts val="5171"/>
              </a:lnSpc>
              <a:buFont typeface="Arial"/>
              <a:buChar char="•"/>
            </a:pPr>
            <a:r>
              <a:rPr lang="en-US" sz="3024">
                <a:solidFill>
                  <a:srgbClr val="000000"/>
                </a:solidFill>
                <a:latin typeface="Open Sans 1"/>
              </a:rPr>
              <a:t>Quản lý chứng thư số của nhà trường, CBQL, Giáo viên </a:t>
            </a:r>
          </a:p>
          <a:p>
            <a:pPr marL="652898" lvl="1" indent="-326449" algn="just">
              <a:lnSpc>
                <a:spcPts val="5171"/>
              </a:lnSpc>
              <a:buFont typeface="Arial"/>
              <a:buChar char="•"/>
            </a:pPr>
            <a:r>
              <a:rPr lang="en-US" sz="3024">
                <a:solidFill>
                  <a:srgbClr val="000000"/>
                </a:solidFill>
                <a:latin typeface="Open Sans 1"/>
              </a:rPr>
              <a:t>Tạo lập học bạ số theo chuẩn của Bộ GDĐT quy định.</a:t>
            </a:r>
          </a:p>
          <a:p>
            <a:pPr marL="652898" lvl="1" indent="-326449" algn="just">
              <a:lnSpc>
                <a:spcPts val="5171"/>
              </a:lnSpc>
              <a:buFont typeface="Arial"/>
              <a:buChar char="•"/>
            </a:pPr>
            <a:r>
              <a:rPr lang="en-US" sz="3024">
                <a:solidFill>
                  <a:srgbClr val="000000"/>
                </a:solidFill>
                <a:latin typeface="Open Sans 1"/>
              </a:rPr>
              <a:t>Quản lý quy trình ký số đối với GVCN (Không bắt buộc) -&gt; Hiệu trưởng -&gt; phát hành.</a:t>
            </a:r>
          </a:p>
          <a:p>
            <a:pPr marL="652898" lvl="1" indent="-326449" algn="just">
              <a:lnSpc>
                <a:spcPts val="5171"/>
              </a:lnSpc>
              <a:buFont typeface="Arial"/>
              <a:buChar char="•"/>
            </a:pPr>
            <a:r>
              <a:rPr lang="en-US" sz="3024">
                <a:solidFill>
                  <a:srgbClr val="000000"/>
                </a:solidFill>
                <a:latin typeface="Open Sans 1"/>
              </a:rPr>
              <a:t>Gửi học bạ số lên hệ thống CSDL Học bạ số của Sở GDĐT.</a:t>
            </a:r>
          </a:p>
          <a:p>
            <a:pPr marL="652898" lvl="1" indent="-326449" algn="just">
              <a:lnSpc>
                <a:spcPts val="5171"/>
              </a:lnSpc>
              <a:buFont typeface="Arial"/>
              <a:buChar char="•"/>
            </a:pPr>
            <a:r>
              <a:rPr lang="en-US" sz="3024">
                <a:solidFill>
                  <a:srgbClr val="000000"/>
                </a:solidFill>
                <a:latin typeface="Open Sans 1"/>
              </a:rPr>
              <a:t>Quy trình xử lý thu hồi, gửi lại học bạ </a:t>
            </a:r>
          </a:p>
        </p:txBody>
      </p:sp>
      <p:grpSp>
        <p:nvGrpSpPr>
          <p:cNvPr id="16" name="Group 16"/>
          <p:cNvGrpSpPr/>
          <p:nvPr/>
        </p:nvGrpSpPr>
        <p:grpSpPr>
          <a:xfrm>
            <a:off x="16287059" y="8247665"/>
            <a:ext cx="2954728" cy="2954728"/>
            <a:chOff x="0" y="0"/>
            <a:chExt cx="812800" cy="812800"/>
          </a:xfrm>
        </p:grpSpPr>
        <p:sp>
          <p:nvSpPr>
            <p:cNvPr id="17" name="Freeform 1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571500" cap="sq">
              <a:solidFill>
                <a:srgbClr val="0345E4">
                  <a:alpha val="19608"/>
                </a:srgbClr>
              </a:solidFill>
              <a:prstDash val="solid"/>
              <a:miter/>
            </a:ln>
          </p:spPr>
        </p:sp>
        <p:sp>
          <p:nvSpPr>
            <p:cNvPr id="18" name="TextBox 18"/>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19" name="Group 19"/>
          <p:cNvGrpSpPr/>
          <p:nvPr/>
        </p:nvGrpSpPr>
        <p:grpSpPr>
          <a:xfrm>
            <a:off x="-2498573" y="9362738"/>
            <a:ext cx="4185210" cy="1820435"/>
            <a:chOff x="0" y="0"/>
            <a:chExt cx="1345639" cy="585311"/>
          </a:xfrm>
        </p:grpSpPr>
        <p:sp>
          <p:nvSpPr>
            <p:cNvPr id="20" name="Freeform 20"/>
            <p:cNvSpPr/>
            <p:nvPr/>
          </p:nvSpPr>
          <p:spPr>
            <a:xfrm>
              <a:off x="4627" y="0"/>
              <a:ext cx="1336386" cy="585311"/>
            </a:xfrm>
            <a:custGeom>
              <a:avLst/>
              <a:gdLst/>
              <a:ahLst/>
              <a:cxnLst/>
              <a:rect l="l" t="t" r="r" b="b"/>
              <a:pathLst>
                <a:path w="1336386" h="585311">
                  <a:moveTo>
                    <a:pt x="1329407" y="309370"/>
                  </a:moveTo>
                  <a:lnTo>
                    <a:pt x="1149418" y="568597"/>
                  </a:lnTo>
                  <a:cubicBezTo>
                    <a:pt x="1142148" y="579067"/>
                    <a:pt x="1130211" y="585311"/>
                    <a:pt x="1117464" y="585311"/>
                  </a:cubicBezTo>
                  <a:lnTo>
                    <a:pt x="218921" y="585311"/>
                  </a:lnTo>
                  <a:cubicBezTo>
                    <a:pt x="206175" y="585311"/>
                    <a:pt x="194237" y="579067"/>
                    <a:pt x="186968" y="568597"/>
                  </a:cubicBezTo>
                  <a:lnTo>
                    <a:pt x="6978" y="309370"/>
                  </a:lnTo>
                  <a:cubicBezTo>
                    <a:pt x="0" y="299319"/>
                    <a:pt x="0" y="285992"/>
                    <a:pt x="6978" y="275941"/>
                  </a:cubicBezTo>
                  <a:lnTo>
                    <a:pt x="186968" y="16714"/>
                  </a:lnTo>
                  <a:cubicBezTo>
                    <a:pt x="194237" y="6244"/>
                    <a:pt x="206175" y="0"/>
                    <a:pt x="218921" y="0"/>
                  </a:cubicBezTo>
                  <a:lnTo>
                    <a:pt x="1117464" y="0"/>
                  </a:lnTo>
                  <a:cubicBezTo>
                    <a:pt x="1130211" y="0"/>
                    <a:pt x="1142148" y="6244"/>
                    <a:pt x="1149418" y="16714"/>
                  </a:cubicBezTo>
                  <a:lnTo>
                    <a:pt x="1329407" y="275941"/>
                  </a:lnTo>
                  <a:cubicBezTo>
                    <a:pt x="1336386" y="285992"/>
                    <a:pt x="1336386" y="299319"/>
                    <a:pt x="1329407" y="309370"/>
                  </a:cubicBezTo>
                  <a:close/>
                </a:path>
              </a:pathLst>
            </a:custGeom>
            <a:solidFill>
              <a:srgbClr val="00ADEF"/>
            </a:solidFill>
          </p:spPr>
        </p:sp>
        <p:sp>
          <p:nvSpPr>
            <p:cNvPr id="21" name="TextBox 21"/>
            <p:cNvSpPr txBox="1"/>
            <p:nvPr/>
          </p:nvSpPr>
          <p:spPr>
            <a:xfrm>
              <a:off x="114300" y="19050"/>
              <a:ext cx="1117039" cy="566261"/>
            </a:xfrm>
            <a:prstGeom prst="rect">
              <a:avLst/>
            </a:prstGeom>
          </p:spPr>
          <p:txBody>
            <a:bodyPr lIns="50800" tIns="50800" rIns="50800" bIns="50800" rtlCol="0" anchor="ctr"/>
            <a:lstStyle/>
            <a:p>
              <a:pPr algn="ctr">
                <a:lnSpc>
                  <a:spcPts val="2376"/>
                </a:lnSpc>
              </a:pPr>
              <a:endParaRPr/>
            </a:p>
          </p:txBody>
        </p:sp>
      </p:grpSp>
      <p:grpSp>
        <p:nvGrpSpPr>
          <p:cNvPr id="22" name="Group 22"/>
          <p:cNvGrpSpPr/>
          <p:nvPr/>
        </p:nvGrpSpPr>
        <p:grpSpPr>
          <a:xfrm>
            <a:off x="-2228904" y="9753263"/>
            <a:ext cx="7355038" cy="2865341"/>
            <a:chOff x="0" y="0"/>
            <a:chExt cx="1733086" cy="675168"/>
          </a:xfrm>
        </p:grpSpPr>
        <p:sp>
          <p:nvSpPr>
            <p:cNvPr id="23" name="Freeform 23"/>
            <p:cNvSpPr/>
            <p:nvPr/>
          </p:nvSpPr>
          <p:spPr>
            <a:xfrm>
              <a:off x="2297" y="0"/>
              <a:ext cx="1728491" cy="675168"/>
            </a:xfrm>
            <a:custGeom>
              <a:avLst/>
              <a:gdLst/>
              <a:ahLst/>
              <a:cxnLst/>
              <a:rect l="l" t="t" r="r" b="b"/>
              <a:pathLst>
                <a:path w="1728491" h="675168">
                  <a:moveTo>
                    <a:pt x="1724818" y="347504"/>
                  </a:moveTo>
                  <a:lnTo>
                    <a:pt x="1533561" y="665247"/>
                  </a:lnTo>
                  <a:cubicBezTo>
                    <a:pt x="1529855" y="671403"/>
                    <a:pt x="1523196" y="675168"/>
                    <a:pt x="1516011" y="675168"/>
                  </a:cubicBezTo>
                  <a:lnTo>
                    <a:pt x="212482" y="675168"/>
                  </a:lnTo>
                  <a:cubicBezTo>
                    <a:pt x="205297" y="675168"/>
                    <a:pt x="198637" y="671403"/>
                    <a:pt x="194932" y="665247"/>
                  </a:cubicBezTo>
                  <a:lnTo>
                    <a:pt x="3674" y="347504"/>
                  </a:lnTo>
                  <a:cubicBezTo>
                    <a:pt x="0" y="341401"/>
                    <a:pt x="0" y="333767"/>
                    <a:pt x="3674" y="327664"/>
                  </a:cubicBezTo>
                  <a:lnTo>
                    <a:pt x="194932" y="9920"/>
                  </a:lnTo>
                  <a:cubicBezTo>
                    <a:pt x="198637" y="3764"/>
                    <a:pt x="205297" y="0"/>
                    <a:pt x="212482" y="0"/>
                  </a:cubicBezTo>
                  <a:lnTo>
                    <a:pt x="1516011" y="0"/>
                  </a:lnTo>
                  <a:cubicBezTo>
                    <a:pt x="1523196" y="0"/>
                    <a:pt x="1529855" y="3764"/>
                    <a:pt x="1533561" y="9920"/>
                  </a:cubicBezTo>
                  <a:lnTo>
                    <a:pt x="1724818" y="327664"/>
                  </a:lnTo>
                  <a:cubicBezTo>
                    <a:pt x="1728492" y="333767"/>
                    <a:pt x="1728492" y="341401"/>
                    <a:pt x="1724818" y="347504"/>
                  </a:cubicBezTo>
                  <a:close/>
                </a:path>
              </a:pathLst>
            </a:custGeom>
            <a:solidFill>
              <a:srgbClr val="0345E4"/>
            </a:solidFill>
          </p:spPr>
        </p:sp>
        <p:sp>
          <p:nvSpPr>
            <p:cNvPr id="24" name="TextBox 24"/>
            <p:cNvSpPr txBox="1"/>
            <p:nvPr/>
          </p:nvSpPr>
          <p:spPr>
            <a:xfrm>
              <a:off x="114300" y="19050"/>
              <a:ext cx="1504486" cy="656118"/>
            </a:xfrm>
            <a:prstGeom prst="rect">
              <a:avLst/>
            </a:prstGeom>
          </p:spPr>
          <p:txBody>
            <a:bodyPr lIns="50800" tIns="50800" rIns="50800" bIns="50800" rtlCol="0" anchor="ctr"/>
            <a:lstStyle/>
            <a:p>
              <a:pPr algn="ctr">
                <a:lnSpc>
                  <a:spcPts val="2376"/>
                </a:lnSpc>
              </a:pPr>
              <a:endParaRPr/>
            </a:p>
          </p:txBody>
        </p:sp>
      </p:grpSp>
      <p:sp>
        <p:nvSpPr>
          <p:cNvPr id="25" name="TextBox 25"/>
          <p:cNvSpPr txBox="1"/>
          <p:nvPr/>
        </p:nvSpPr>
        <p:spPr>
          <a:xfrm>
            <a:off x="580289" y="1836988"/>
            <a:ext cx="10546008" cy="722984"/>
          </a:xfrm>
          <a:prstGeom prst="rect">
            <a:avLst/>
          </a:prstGeom>
        </p:spPr>
        <p:txBody>
          <a:bodyPr lIns="0" tIns="0" rIns="0" bIns="0" rtlCol="0" anchor="t">
            <a:spAutoFit/>
          </a:bodyPr>
          <a:lstStyle/>
          <a:p>
            <a:pPr marL="0" lvl="0" indent="0" algn="just">
              <a:lnSpc>
                <a:spcPts val="6036"/>
              </a:lnSpc>
            </a:pPr>
            <a:r>
              <a:rPr lang="en-US" sz="4024">
                <a:solidFill>
                  <a:srgbClr val="0345E4"/>
                </a:solidFill>
                <a:latin typeface="Open Sans Bold Bold"/>
              </a:rPr>
              <a:t>Nhà trường được cung cấp 2 phân hệ:</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06468" y="511310"/>
            <a:ext cx="10150468" cy="1209364"/>
            <a:chOff x="0" y="0"/>
            <a:chExt cx="3411007" cy="406400"/>
          </a:xfrm>
        </p:grpSpPr>
        <p:sp>
          <p:nvSpPr>
            <p:cNvPr id="3" name="Freeform 3"/>
            <p:cNvSpPr/>
            <p:nvPr/>
          </p:nvSpPr>
          <p:spPr>
            <a:xfrm>
              <a:off x="0" y="0"/>
              <a:ext cx="3411007" cy="406400"/>
            </a:xfrm>
            <a:custGeom>
              <a:avLst/>
              <a:gdLst/>
              <a:ahLst/>
              <a:cxnLst/>
              <a:rect l="l" t="t" r="r" b="b"/>
              <a:pathLst>
                <a:path w="3411007" h="406400">
                  <a:moveTo>
                    <a:pt x="3207807" y="0"/>
                  </a:moveTo>
                  <a:cubicBezTo>
                    <a:pt x="3320031" y="0"/>
                    <a:pt x="3411007" y="90976"/>
                    <a:pt x="3411007" y="203200"/>
                  </a:cubicBezTo>
                  <a:cubicBezTo>
                    <a:pt x="3411007" y="315424"/>
                    <a:pt x="3320031" y="406400"/>
                    <a:pt x="3207807" y="406400"/>
                  </a:cubicBezTo>
                  <a:lnTo>
                    <a:pt x="203200" y="406400"/>
                  </a:lnTo>
                  <a:cubicBezTo>
                    <a:pt x="90976" y="406400"/>
                    <a:pt x="0" y="315424"/>
                    <a:pt x="0" y="203200"/>
                  </a:cubicBezTo>
                  <a:cubicBezTo>
                    <a:pt x="0" y="90976"/>
                    <a:pt x="90976" y="0"/>
                    <a:pt x="203200" y="0"/>
                  </a:cubicBezTo>
                  <a:close/>
                </a:path>
              </a:pathLst>
            </a:custGeom>
            <a:solidFill>
              <a:srgbClr val="0345E4"/>
            </a:solidFill>
            <a:ln w="104775" cap="sq">
              <a:solidFill>
                <a:srgbClr val="3168BD"/>
              </a:solidFill>
              <a:prstDash val="solid"/>
              <a:miter/>
            </a:ln>
          </p:spPr>
        </p:sp>
        <p:sp>
          <p:nvSpPr>
            <p:cNvPr id="4" name="TextBox 4"/>
            <p:cNvSpPr txBox="1"/>
            <p:nvPr/>
          </p:nvSpPr>
          <p:spPr>
            <a:xfrm>
              <a:off x="0" y="-38100"/>
              <a:ext cx="3411007" cy="444500"/>
            </a:xfrm>
            <a:prstGeom prst="rect">
              <a:avLst/>
            </a:prstGeom>
          </p:spPr>
          <p:txBody>
            <a:bodyPr lIns="50800" tIns="50800" rIns="50800" bIns="50800" rtlCol="0" anchor="ctr"/>
            <a:lstStyle/>
            <a:p>
              <a:pPr algn="ctr">
                <a:lnSpc>
                  <a:spcPts val="3359"/>
                </a:lnSpc>
              </a:pPr>
              <a:endParaRPr/>
            </a:p>
          </p:txBody>
        </p:sp>
      </p:grpSp>
      <p:grpSp>
        <p:nvGrpSpPr>
          <p:cNvPr id="5" name="Group 5"/>
          <p:cNvGrpSpPr/>
          <p:nvPr/>
        </p:nvGrpSpPr>
        <p:grpSpPr>
          <a:xfrm>
            <a:off x="-2614791" y="10033506"/>
            <a:ext cx="8586364" cy="1048817"/>
            <a:chOff x="0" y="0"/>
            <a:chExt cx="3327079" cy="406400"/>
          </a:xfrm>
        </p:grpSpPr>
        <p:sp>
          <p:nvSpPr>
            <p:cNvPr id="6" name="Freeform 6"/>
            <p:cNvSpPr/>
            <p:nvPr/>
          </p:nvSpPr>
          <p:spPr>
            <a:xfrm>
              <a:off x="0" y="0"/>
              <a:ext cx="3327079" cy="406400"/>
            </a:xfrm>
            <a:custGeom>
              <a:avLst/>
              <a:gdLst/>
              <a:ahLst/>
              <a:cxnLst/>
              <a:rect l="l" t="t" r="r" b="b"/>
              <a:pathLst>
                <a:path w="3327079" h="406400">
                  <a:moveTo>
                    <a:pt x="3123879" y="0"/>
                  </a:moveTo>
                  <a:cubicBezTo>
                    <a:pt x="3236104" y="0"/>
                    <a:pt x="3327079" y="90976"/>
                    <a:pt x="3327079" y="203200"/>
                  </a:cubicBezTo>
                  <a:cubicBezTo>
                    <a:pt x="3327079" y="315424"/>
                    <a:pt x="3236104" y="406400"/>
                    <a:pt x="3123879" y="406400"/>
                  </a:cubicBezTo>
                  <a:lnTo>
                    <a:pt x="203200" y="406400"/>
                  </a:lnTo>
                  <a:cubicBezTo>
                    <a:pt x="90976" y="406400"/>
                    <a:pt x="0" y="315424"/>
                    <a:pt x="0" y="203200"/>
                  </a:cubicBezTo>
                  <a:cubicBezTo>
                    <a:pt x="0" y="90976"/>
                    <a:pt x="90976" y="0"/>
                    <a:pt x="203200" y="0"/>
                  </a:cubicBezTo>
                  <a:close/>
                </a:path>
              </a:pathLst>
            </a:custGeom>
            <a:solidFill>
              <a:srgbClr val="3168BD"/>
            </a:solidFill>
          </p:spPr>
        </p:sp>
        <p:sp>
          <p:nvSpPr>
            <p:cNvPr id="7" name="TextBox 7"/>
            <p:cNvSpPr txBox="1"/>
            <p:nvPr/>
          </p:nvSpPr>
          <p:spPr>
            <a:xfrm>
              <a:off x="0" y="-38100"/>
              <a:ext cx="3327079" cy="444500"/>
            </a:xfrm>
            <a:prstGeom prst="rect">
              <a:avLst/>
            </a:prstGeom>
          </p:spPr>
          <p:txBody>
            <a:bodyPr lIns="50800" tIns="50800" rIns="50800" bIns="50800" rtlCol="0" anchor="ctr"/>
            <a:lstStyle/>
            <a:p>
              <a:pPr algn="ctr">
                <a:lnSpc>
                  <a:spcPts val="3359"/>
                </a:lnSpc>
              </a:pPr>
              <a:endParaRPr/>
            </a:p>
          </p:txBody>
        </p:sp>
      </p:grpSp>
      <p:grpSp>
        <p:nvGrpSpPr>
          <p:cNvPr id="8" name="Group 8"/>
          <p:cNvGrpSpPr/>
          <p:nvPr/>
        </p:nvGrpSpPr>
        <p:grpSpPr>
          <a:xfrm>
            <a:off x="-6247276" y="9750679"/>
            <a:ext cx="8590251" cy="1081425"/>
            <a:chOff x="0" y="0"/>
            <a:chExt cx="3228220" cy="406400"/>
          </a:xfrm>
        </p:grpSpPr>
        <p:sp>
          <p:nvSpPr>
            <p:cNvPr id="9" name="Freeform 9"/>
            <p:cNvSpPr/>
            <p:nvPr/>
          </p:nvSpPr>
          <p:spPr>
            <a:xfrm>
              <a:off x="0" y="0"/>
              <a:ext cx="3228220" cy="406400"/>
            </a:xfrm>
            <a:custGeom>
              <a:avLst/>
              <a:gdLst/>
              <a:ahLst/>
              <a:cxnLst/>
              <a:rect l="l" t="t" r="r" b="b"/>
              <a:pathLst>
                <a:path w="3228220" h="406400">
                  <a:moveTo>
                    <a:pt x="3025020" y="0"/>
                  </a:moveTo>
                  <a:cubicBezTo>
                    <a:pt x="3137244" y="0"/>
                    <a:pt x="3228220" y="90976"/>
                    <a:pt x="3228220" y="203200"/>
                  </a:cubicBezTo>
                  <a:cubicBezTo>
                    <a:pt x="3228220" y="315424"/>
                    <a:pt x="3137244" y="406400"/>
                    <a:pt x="3025020" y="406400"/>
                  </a:cubicBezTo>
                  <a:lnTo>
                    <a:pt x="203200" y="406400"/>
                  </a:lnTo>
                  <a:cubicBezTo>
                    <a:pt x="90976" y="406400"/>
                    <a:pt x="0" y="315424"/>
                    <a:pt x="0" y="203200"/>
                  </a:cubicBezTo>
                  <a:cubicBezTo>
                    <a:pt x="0" y="90976"/>
                    <a:pt x="90976" y="0"/>
                    <a:pt x="203200" y="0"/>
                  </a:cubicBezTo>
                  <a:close/>
                </a:path>
              </a:pathLst>
            </a:custGeom>
            <a:solidFill>
              <a:srgbClr val="0345E4"/>
            </a:solidFill>
          </p:spPr>
        </p:sp>
        <p:sp>
          <p:nvSpPr>
            <p:cNvPr id="10" name="TextBox 10"/>
            <p:cNvSpPr txBox="1"/>
            <p:nvPr/>
          </p:nvSpPr>
          <p:spPr>
            <a:xfrm>
              <a:off x="0" y="-38100"/>
              <a:ext cx="3228220" cy="444500"/>
            </a:xfrm>
            <a:prstGeom prst="rect">
              <a:avLst/>
            </a:prstGeom>
          </p:spPr>
          <p:txBody>
            <a:bodyPr lIns="50800" tIns="50800" rIns="50800" bIns="50800" rtlCol="0" anchor="ctr"/>
            <a:lstStyle/>
            <a:p>
              <a:pPr algn="ctr">
                <a:lnSpc>
                  <a:spcPts val="3359"/>
                </a:lnSpc>
              </a:pPr>
              <a:endParaRPr/>
            </a:p>
          </p:txBody>
        </p:sp>
      </p:grpSp>
      <p:grpSp>
        <p:nvGrpSpPr>
          <p:cNvPr id="11" name="Group 11"/>
          <p:cNvGrpSpPr/>
          <p:nvPr/>
        </p:nvGrpSpPr>
        <p:grpSpPr>
          <a:xfrm>
            <a:off x="1028700" y="2739850"/>
            <a:ext cx="1006599" cy="1006599"/>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345E4"/>
            </a:solidFill>
          </p:spPr>
        </p:sp>
        <p:sp>
          <p:nvSpPr>
            <p:cNvPr id="13" name="TextBox 13"/>
            <p:cNvSpPr txBox="1"/>
            <p:nvPr/>
          </p:nvSpPr>
          <p:spPr>
            <a:xfrm>
              <a:off x="76200" y="38100"/>
              <a:ext cx="660400" cy="698500"/>
            </a:xfrm>
            <a:prstGeom prst="rect">
              <a:avLst/>
            </a:prstGeom>
          </p:spPr>
          <p:txBody>
            <a:bodyPr lIns="50800" tIns="50800" rIns="50800" bIns="50800" rtlCol="0" anchor="ctr"/>
            <a:lstStyle/>
            <a:p>
              <a:pPr algn="ctr">
                <a:lnSpc>
                  <a:spcPts val="3359"/>
                </a:lnSpc>
              </a:pPr>
              <a:endParaRPr/>
            </a:p>
          </p:txBody>
        </p:sp>
      </p:grpSp>
      <p:grpSp>
        <p:nvGrpSpPr>
          <p:cNvPr id="14" name="Group 14"/>
          <p:cNvGrpSpPr/>
          <p:nvPr/>
        </p:nvGrpSpPr>
        <p:grpSpPr>
          <a:xfrm>
            <a:off x="1028700" y="4022674"/>
            <a:ext cx="1006599" cy="1006599"/>
            <a:chOff x="0" y="0"/>
            <a:chExt cx="812800" cy="812800"/>
          </a:xfrm>
        </p:grpSpPr>
        <p:sp>
          <p:nvSpPr>
            <p:cNvPr id="15" name="Freeform 1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345E4"/>
            </a:solidFill>
          </p:spPr>
        </p:sp>
        <p:sp>
          <p:nvSpPr>
            <p:cNvPr id="16" name="TextBox 16"/>
            <p:cNvSpPr txBox="1"/>
            <p:nvPr/>
          </p:nvSpPr>
          <p:spPr>
            <a:xfrm>
              <a:off x="76200" y="38100"/>
              <a:ext cx="660400" cy="698500"/>
            </a:xfrm>
            <a:prstGeom prst="rect">
              <a:avLst/>
            </a:prstGeom>
          </p:spPr>
          <p:txBody>
            <a:bodyPr lIns="50800" tIns="50800" rIns="50800" bIns="50800" rtlCol="0" anchor="ctr"/>
            <a:lstStyle/>
            <a:p>
              <a:pPr algn="ctr">
                <a:lnSpc>
                  <a:spcPts val="3359"/>
                </a:lnSpc>
              </a:pPr>
              <a:endParaRPr/>
            </a:p>
          </p:txBody>
        </p:sp>
      </p:grpSp>
      <p:grpSp>
        <p:nvGrpSpPr>
          <p:cNvPr id="17" name="Group 17"/>
          <p:cNvGrpSpPr/>
          <p:nvPr/>
        </p:nvGrpSpPr>
        <p:grpSpPr>
          <a:xfrm>
            <a:off x="1028700" y="5305498"/>
            <a:ext cx="1006599" cy="1006599"/>
            <a:chOff x="0" y="0"/>
            <a:chExt cx="812800" cy="812800"/>
          </a:xfrm>
        </p:grpSpPr>
        <p:sp>
          <p:nvSpPr>
            <p:cNvPr id="18" name="Freeform 1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345E4"/>
            </a:solidFill>
          </p:spPr>
        </p:sp>
        <p:sp>
          <p:nvSpPr>
            <p:cNvPr id="19" name="TextBox 19"/>
            <p:cNvSpPr txBox="1"/>
            <p:nvPr/>
          </p:nvSpPr>
          <p:spPr>
            <a:xfrm>
              <a:off x="76200" y="38100"/>
              <a:ext cx="660400" cy="698500"/>
            </a:xfrm>
            <a:prstGeom prst="rect">
              <a:avLst/>
            </a:prstGeom>
          </p:spPr>
          <p:txBody>
            <a:bodyPr lIns="50800" tIns="50800" rIns="50800" bIns="50800" rtlCol="0" anchor="ctr"/>
            <a:lstStyle/>
            <a:p>
              <a:pPr algn="ctr">
                <a:lnSpc>
                  <a:spcPts val="3359"/>
                </a:lnSpc>
              </a:pPr>
              <a:endParaRPr/>
            </a:p>
          </p:txBody>
        </p:sp>
      </p:grpSp>
      <p:grpSp>
        <p:nvGrpSpPr>
          <p:cNvPr id="20" name="Group 20"/>
          <p:cNvGrpSpPr/>
          <p:nvPr/>
        </p:nvGrpSpPr>
        <p:grpSpPr>
          <a:xfrm>
            <a:off x="1028700" y="6588322"/>
            <a:ext cx="1006599" cy="1006599"/>
            <a:chOff x="0" y="0"/>
            <a:chExt cx="812800" cy="812800"/>
          </a:xfrm>
        </p:grpSpPr>
        <p:sp>
          <p:nvSpPr>
            <p:cNvPr id="21" name="Freeform 2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345E4"/>
            </a:solidFill>
          </p:spPr>
        </p:sp>
        <p:sp>
          <p:nvSpPr>
            <p:cNvPr id="22" name="TextBox 22"/>
            <p:cNvSpPr txBox="1"/>
            <p:nvPr/>
          </p:nvSpPr>
          <p:spPr>
            <a:xfrm>
              <a:off x="76200" y="38100"/>
              <a:ext cx="660400" cy="698500"/>
            </a:xfrm>
            <a:prstGeom prst="rect">
              <a:avLst/>
            </a:prstGeom>
          </p:spPr>
          <p:txBody>
            <a:bodyPr lIns="50800" tIns="50800" rIns="50800" bIns="50800" rtlCol="0" anchor="ctr"/>
            <a:lstStyle/>
            <a:p>
              <a:pPr algn="ctr">
                <a:lnSpc>
                  <a:spcPts val="3359"/>
                </a:lnSpc>
              </a:pPr>
              <a:endParaRPr/>
            </a:p>
          </p:txBody>
        </p:sp>
      </p:grpSp>
      <p:grpSp>
        <p:nvGrpSpPr>
          <p:cNvPr id="23" name="Group 23"/>
          <p:cNvGrpSpPr/>
          <p:nvPr/>
        </p:nvGrpSpPr>
        <p:grpSpPr>
          <a:xfrm>
            <a:off x="1028700" y="7871146"/>
            <a:ext cx="1006599" cy="1006599"/>
            <a:chOff x="0" y="0"/>
            <a:chExt cx="812800" cy="812800"/>
          </a:xfrm>
        </p:grpSpPr>
        <p:sp>
          <p:nvSpPr>
            <p:cNvPr id="24" name="Freeform 2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345E4"/>
            </a:solidFill>
          </p:spPr>
        </p:sp>
        <p:sp>
          <p:nvSpPr>
            <p:cNvPr id="25" name="TextBox 25"/>
            <p:cNvSpPr txBox="1"/>
            <p:nvPr/>
          </p:nvSpPr>
          <p:spPr>
            <a:xfrm>
              <a:off x="76200" y="38100"/>
              <a:ext cx="660400" cy="698500"/>
            </a:xfrm>
            <a:prstGeom prst="rect">
              <a:avLst/>
            </a:prstGeom>
          </p:spPr>
          <p:txBody>
            <a:bodyPr lIns="50800" tIns="50800" rIns="50800" bIns="50800" rtlCol="0" anchor="ctr"/>
            <a:lstStyle/>
            <a:p>
              <a:pPr algn="ctr">
                <a:lnSpc>
                  <a:spcPts val="3359"/>
                </a:lnSpc>
              </a:pPr>
              <a:endParaRPr/>
            </a:p>
          </p:txBody>
        </p:sp>
      </p:grpSp>
      <p:sp>
        <p:nvSpPr>
          <p:cNvPr id="26" name="Freeform 26"/>
          <p:cNvSpPr/>
          <p:nvPr/>
        </p:nvSpPr>
        <p:spPr>
          <a:xfrm>
            <a:off x="1174654" y="2730325"/>
            <a:ext cx="809941" cy="874431"/>
          </a:xfrm>
          <a:custGeom>
            <a:avLst/>
            <a:gdLst/>
            <a:ahLst/>
            <a:cxnLst/>
            <a:rect l="l" t="t" r="r" b="b"/>
            <a:pathLst>
              <a:path w="809941" h="874431">
                <a:moveTo>
                  <a:pt x="0" y="0"/>
                </a:moveTo>
                <a:lnTo>
                  <a:pt x="809941" y="0"/>
                </a:lnTo>
                <a:lnTo>
                  <a:pt x="809941" y="874430"/>
                </a:lnTo>
                <a:lnTo>
                  <a:pt x="0" y="87443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27" name="TextBox 27"/>
          <p:cNvSpPr txBox="1"/>
          <p:nvPr/>
        </p:nvSpPr>
        <p:spPr>
          <a:xfrm>
            <a:off x="1049566" y="841355"/>
            <a:ext cx="7493009" cy="577850"/>
          </a:xfrm>
          <a:prstGeom prst="rect">
            <a:avLst/>
          </a:prstGeom>
        </p:spPr>
        <p:txBody>
          <a:bodyPr lIns="0" tIns="0" rIns="0" bIns="0" rtlCol="0" anchor="t">
            <a:spAutoFit/>
          </a:bodyPr>
          <a:lstStyle/>
          <a:p>
            <a:pPr>
              <a:lnSpc>
                <a:spcPts val="4599"/>
              </a:lnSpc>
            </a:pPr>
            <a:r>
              <a:rPr lang="en-US" sz="3999">
                <a:solidFill>
                  <a:srgbClr val="FFFFFF"/>
                </a:solidFill>
                <a:latin typeface="Montserrat Bold"/>
              </a:rPr>
              <a:t>Điều kiện tạo lập Học bạ số</a:t>
            </a:r>
          </a:p>
        </p:txBody>
      </p:sp>
      <p:sp>
        <p:nvSpPr>
          <p:cNvPr id="28" name="TextBox 28"/>
          <p:cNvSpPr txBox="1"/>
          <p:nvPr/>
        </p:nvSpPr>
        <p:spPr>
          <a:xfrm>
            <a:off x="2342975" y="3038362"/>
            <a:ext cx="12809766" cy="428625"/>
          </a:xfrm>
          <a:prstGeom prst="rect">
            <a:avLst/>
          </a:prstGeom>
        </p:spPr>
        <p:txBody>
          <a:bodyPr lIns="0" tIns="0" rIns="0" bIns="0" rtlCol="0" anchor="t">
            <a:spAutoFit/>
          </a:bodyPr>
          <a:lstStyle/>
          <a:p>
            <a:pPr>
              <a:lnSpc>
                <a:spcPts val="3449"/>
              </a:lnSpc>
            </a:pPr>
            <a:r>
              <a:rPr lang="en-US" sz="2999">
                <a:solidFill>
                  <a:srgbClr val="000000"/>
                </a:solidFill>
                <a:latin typeface="Montserrat Bold"/>
              </a:rPr>
              <a:t>Nhà trường thực hiện đầy đủ phân công chủ nhiệm lớp học</a:t>
            </a:r>
          </a:p>
        </p:txBody>
      </p:sp>
      <p:sp>
        <p:nvSpPr>
          <p:cNvPr id="29" name="TextBox 29"/>
          <p:cNvSpPr txBox="1"/>
          <p:nvPr/>
        </p:nvSpPr>
        <p:spPr>
          <a:xfrm>
            <a:off x="2342975" y="4380876"/>
            <a:ext cx="14368279" cy="428625"/>
          </a:xfrm>
          <a:prstGeom prst="rect">
            <a:avLst/>
          </a:prstGeom>
        </p:spPr>
        <p:txBody>
          <a:bodyPr lIns="0" tIns="0" rIns="0" bIns="0" rtlCol="0" anchor="t">
            <a:spAutoFit/>
          </a:bodyPr>
          <a:lstStyle/>
          <a:p>
            <a:pPr>
              <a:lnSpc>
                <a:spcPts val="3449"/>
              </a:lnSpc>
            </a:pPr>
            <a:r>
              <a:rPr lang="en-US" sz="2999">
                <a:solidFill>
                  <a:srgbClr val="000000"/>
                </a:solidFill>
                <a:latin typeface="Montserrat Bold"/>
              </a:rPr>
              <a:t>Nhập đầy đủ hồ sơ cán bộ quản lý (Hiệu trưởng/ Hiệu phó)</a:t>
            </a:r>
          </a:p>
        </p:txBody>
      </p:sp>
      <p:sp>
        <p:nvSpPr>
          <p:cNvPr id="30" name="Freeform 30"/>
          <p:cNvSpPr/>
          <p:nvPr/>
        </p:nvSpPr>
        <p:spPr>
          <a:xfrm>
            <a:off x="1174654" y="4022674"/>
            <a:ext cx="809941" cy="874431"/>
          </a:xfrm>
          <a:custGeom>
            <a:avLst/>
            <a:gdLst/>
            <a:ahLst/>
            <a:cxnLst/>
            <a:rect l="l" t="t" r="r" b="b"/>
            <a:pathLst>
              <a:path w="809941" h="874431">
                <a:moveTo>
                  <a:pt x="0" y="0"/>
                </a:moveTo>
                <a:lnTo>
                  <a:pt x="809941" y="0"/>
                </a:lnTo>
                <a:lnTo>
                  <a:pt x="809941" y="874430"/>
                </a:lnTo>
                <a:lnTo>
                  <a:pt x="0" y="87443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1" name="Freeform 31"/>
          <p:cNvSpPr/>
          <p:nvPr/>
        </p:nvSpPr>
        <p:spPr>
          <a:xfrm>
            <a:off x="1174654" y="5305498"/>
            <a:ext cx="809941" cy="874431"/>
          </a:xfrm>
          <a:custGeom>
            <a:avLst/>
            <a:gdLst/>
            <a:ahLst/>
            <a:cxnLst/>
            <a:rect l="l" t="t" r="r" b="b"/>
            <a:pathLst>
              <a:path w="809941" h="874431">
                <a:moveTo>
                  <a:pt x="0" y="0"/>
                </a:moveTo>
                <a:lnTo>
                  <a:pt x="809941" y="0"/>
                </a:lnTo>
                <a:lnTo>
                  <a:pt x="809941" y="874431"/>
                </a:lnTo>
                <a:lnTo>
                  <a:pt x="0" y="87443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2" name="Freeform 32"/>
          <p:cNvSpPr/>
          <p:nvPr/>
        </p:nvSpPr>
        <p:spPr>
          <a:xfrm>
            <a:off x="1174654" y="6588322"/>
            <a:ext cx="809941" cy="874431"/>
          </a:xfrm>
          <a:custGeom>
            <a:avLst/>
            <a:gdLst/>
            <a:ahLst/>
            <a:cxnLst/>
            <a:rect l="l" t="t" r="r" b="b"/>
            <a:pathLst>
              <a:path w="809941" h="874431">
                <a:moveTo>
                  <a:pt x="0" y="0"/>
                </a:moveTo>
                <a:lnTo>
                  <a:pt x="809941" y="0"/>
                </a:lnTo>
                <a:lnTo>
                  <a:pt x="809941" y="874431"/>
                </a:lnTo>
                <a:lnTo>
                  <a:pt x="0" y="87443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3" name="Freeform 33"/>
          <p:cNvSpPr/>
          <p:nvPr/>
        </p:nvSpPr>
        <p:spPr>
          <a:xfrm>
            <a:off x="1174654" y="7871146"/>
            <a:ext cx="809941" cy="874431"/>
          </a:xfrm>
          <a:custGeom>
            <a:avLst/>
            <a:gdLst/>
            <a:ahLst/>
            <a:cxnLst/>
            <a:rect l="l" t="t" r="r" b="b"/>
            <a:pathLst>
              <a:path w="809941" h="874431">
                <a:moveTo>
                  <a:pt x="0" y="0"/>
                </a:moveTo>
                <a:lnTo>
                  <a:pt x="809941" y="0"/>
                </a:lnTo>
                <a:lnTo>
                  <a:pt x="809941" y="874431"/>
                </a:lnTo>
                <a:lnTo>
                  <a:pt x="0" y="87443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4" name="TextBox 34"/>
          <p:cNvSpPr txBox="1"/>
          <p:nvPr/>
        </p:nvSpPr>
        <p:spPr>
          <a:xfrm>
            <a:off x="2342975" y="5604010"/>
            <a:ext cx="14764739" cy="857250"/>
          </a:xfrm>
          <a:prstGeom prst="rect">
            <a:avLst/>
          </a:prstGeom>
        </p:spPr>
        <p:txBody>
          <a:bodyPr lIns="0" tIns="0" rIns="0" bIns="0" rtlCol="0" anchor="t">
            <a:spAutoFit/>
          </a:bodyPr>
          <a:lstStyle/>
          <a:p>
            <a:pPr>
              <a:lnSpc>
                <a:spcPts val="3449"/>
              </a:lnSpc>
            </a:pPr>
            <a:r>
              <a:rPr lang="en-US" sz="2999">
                <a:solidFill>
                  <a:srgbClr val="000000"/>
                </a:solidFill>
                <a:latin typeface="Montserrat Bold"/>
              </a:rPr>
              <a:t>Có KQHT về môn học, hoạt động giáo dục, năng lực phẩm chất, nhận xét  của GVCN</a:t>
            </a:r>
          </a:p>
        </p:txBody>
      </p:sp>
      <p:sp>
        <p:nvSpPr>
          <p:cNvPr id="35" name="TextBox 35"/>
          <p:cNvSpPr txBox="1"/>
          <p:nvPr/>
        </p:nvSpPr>
        <p:spPr>
          <a:xfrm>
            <a:off x="2342975" y="6886834"/>
            <a:ext cx="14764739" cy="428625"/>
          </a:xfrm>
          <a:prstGeom prst="rect">
            <a:avLst/>
          </a:prstGeom>
        </p:spPr>
        <p:txBody>
          <a:bodyPr lIns="0" tIns="0" rIns="0" bIns="0" rtlCol="0" anchor="t">
            <a:spAutoFit/>
          </a:bodyPr>
          <a:lstStyle/>
          <a:p>
            <a:pPr>
              <a:lnSpc>
                <a:spcPts val="3449"/>
              </a:lnSpc>
            </a:pPr>
            <a:r>
              <a:rPr lang="en-US" sz="2999">
                <a:solidFill>
                  <a:srgbClr val="000000"/>
                </a:solidFill>
                <a:latin typeface="Montserrat Bold"/>
              </a:rPr>
              <a:t>Tính tổng kết và Xác nhận hoàn thành tổng kết </a:t>
            </a:r>
          </a:p>
        </p:txBody>
      </p:sp>
      <p:sp>
        <p:nvSpPr>
          <p:cNvPr id="36" name="TextBox 36"/>
          <p:cNvSpPr txBox="1"/>
          <p:nvPr/>
        </p:nvSpPr>
        <p:spPr>
          <a:xfrm>
            <a:off x="2342975" y="8169658"/>
            <a:ext cx="14764739" cy="428625"/>
          </a:xfrm>
          <a:prstGeom prst="rect">
            <a:avLst/>
          </a:prstGeom>
        </p:spPr>
        <p:txBody>
          <a:bodyPr lIns="0" tIns="0" rIns="0" bIns="0" rtlCol="0" anchor="t">
            <a:spAutoFit/>
          </a:bodyPr>
          <a:lstStyle/>
          <a:p>
            <a:pPr>
              <a:lnSpc>
                <a:spcPts val="3449"/>
              </a:lnSpc>
            </a:pPr>
            <a:r>
              <a:rPr lang="en-US" sz="2999">
                <a:solidFill>
                  <a:srgbClr val="000000"/>
                </a:solidFill>
                <a:latin typeface="Montserrat Bold"/>
              </a:rPr>
              <a:t>Chỉ tạo học bạ cho các học sinh có trạng thái Lên lớp/ Lưu ban</a:t>
            </a:r>
          </a:p>
        </p:txBody>
      </p:sp>
      <p:grpSp>
        <p:nvGrpSpPr>
          <p:cNvPr id="37" name="Group 37"/>
          <p:cNvGrpSpPr/>
          <p:nvPr/>
        </p:nvGrpSpPr>
        <p:grpSpPr>
          <a:xfrm>
            <a:off x="16287059" y="8247665"/>
            <a:ext cx="2954728" cy="2954728"/>
            <a:chOff x="0" y="0"/>
            <a:chExt cx="812800" cy="812800"/>
          </a:xfrm>
        </p:grpSpPr>
        <p:sp>
          <p:nvSpPr>
            <p:cNvPr id="38" name="Freeform 3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571500" cap="sq">
              <a:solidFill>
                <a:srgbClr val="0345E4">
                  <a:alpha val="19608"/>
                </a:srgbClr>
              </a:solidFill>
              <a:prstDash val="solid"/>
              <a:miter/>
            </a:ln>
          </p:spPr>
        </p:sp>
        <p:sp>
          <p:nvSpPr>
            <p:cNvPr id="39" name="TextBox 39"/>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40" name="TextBox 40"/>
          <p:cNvSpPr txBox="1"/>
          <p:nvPr/>
        </p:nvSpPr>
        <p:spPr>
          <a:xfrm>
            <a:off x="11185888" y="9411162"/>
            <a:ext cx="6707876" cy="542008"/>
          </a:xfrm>
          <a:prstGeom prst="rect">
            <a:avLst/>
          </a:prstGeom>
        </p:spPr>
        <p:txBody>
          <a:bodyPr lIns="0" tIns="0" rIns="0" bIns="0" rtlCol="0" anchor="t">
            <a:spAutoFit/>
          </a:bodyPr>
          <a:lstStyle/>
          <a:p>
            <a:pPr marL="0" lvl="0" indent="0" algn="just">
              <a:lnSpc>
                <a:spcPts val="4536"/>
              </a:lnSpc>
            </a:pPr>
            <a:r>
              <a:rPr lang="en-US" sz="3024">
                <a:solidFill>
                  <a:srgbClr val="0345E4"/>
                </a:solidFill>
                <a:latin typeface="Open Sans 2 Italics"/>
              </a:rPr>
              <a:t>IV. Quy trình quản lý Học bạ số</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1543194"/>
            <a:chOff x="0" y="0"/>
            <a:chExt cx="4816593" cy="406438"/>
          </a:xfrm>
        </p:grpSpPr>
        <p:sp>
          <p:nvSpPr>
            <p:cNvPr id="3" name="Freeform 3"/>
            <p:cNvSpPr/>
            <p:nvPr/>
          </p:nvSpPr>
          <p:spPr>
            <a:xfrm>
              <a:off x="0" y="0"/>
              <a:ext cx="4816592" cy="406438"/>
            </a:xfrm>
            <a:custGeom>
              <a:avLst/>
              <a:gdLst/>
              <a:ahLst/>
              <a:cxnLst/>
              <a:rect l="l" t="t" r="r" b="b"/>
              <a:pathLst>
                <a:path w="4816592" h="406438">
                  <a:moveTo>
                    <a:pt x="0" y="0"/>
                  </a:moveTo>
                  <a:lnTo>
                    <a:pt x="4816592" y="0"/>
                  </a:lnTo>
                  <a:lnTo>
                    <a:pt x="4816592" y="406438"/>
                  </a:lnTo>
                  <a:lnTo>
                    <a:pt x="0" y="406438"/>
                  </a:lnTo>
                  <a:close/>
                </a:path>
              </a:pathLst>
            </a:custGeom>
            <a:solidFill>
              <a:srgbClr val="0345E4"/>
            </a:solidFill>
          </p:spPr>
        </p:sp>
        <p:sp>
          <p:nvSpPr>
            <p:cNvPr id="4" name="TextBox 4"/>
            <p:cNvSpPr txBox="1"/>
            <p:nvPr/>
          </p:nvSpPr>
          <p:spPr>
            <a:xfrm>
              <a:off x="0" y="-38100"/>
              <a:ext cx="4816593" cy="444538"/>
            </a:xfrm>
            <a:prstGeom prst="rect">
              <a:avLst/>
            </a:prstGeom>
          </p:spPr>
          <p:txBody>
            <a:bodyPr lIns="50800" tIns="50800" rIns="50800" bIns="50800" rtlCol="0" anchor="ctr"/>
            <a:lstStyle/>
            <a:p>
              <a:pPr algn="ctr">
                <a:lnSpc>
                  <a:spcPts val="2659"/>
                </a:lnSpc>
              </a:pPr>
              <a:endParaRPr/>
            </a:p>
          </p:txBody>
        </p:sp>
      </p:grpSp>
      <p:sp>
        <p:nvSpPr>
          <p:cNvPr id="5" name="TextBox 5"/>
          <p:cNvSpPr txBox="1"/>
          <p:nvPr/>
        </p:nvSpPr>
        <p:spPr>
          <a:xfrm>
            <a:off x="434225" y="308439"/>
            <a:ext cx="17459538" cy="854076"/>
          </a:xfrm>
          <a:prstGeom prst="rect">
            <a:avLst/>
          </a:prstGeom>
        </p:spPr>
        <p:txBody>
          <a:bodyPr lIns="0" tIns="0" rIns="0" bIns="0" rtlCol="0" anchor="t">
            <a:spAutoFit/>
          </a:bodyPr>
          <a:lstStyle/>
          <a:p>
            <a:pPr>
              <a:lnSpc>
                <a:spcPts val="6999"/>
              </a:lnSpc>
            </a:pPr>
            <a:r>
              <a:rPr lang="en-US" sz="4999" spc="99">
                <a:solidFill>
                  <a:srgbClr val="FFFFFF"/>
                </a:solidFill>
                <a:latin typeface="Open Sans Bold Bold"/>
              </a:rPr>
              <a:t>VAI TRÒ CÁC CÁ NHÂN TRONG QUY TRÌNH QUẢN LÝ</a:t>
            </a:r>
          </a:p>
        </p:txBody>
      </p:sp>
      <p:grpSp>
        <p:nvGrpSpPr>
          <p:cNvPr id="6" name="Group 6"/>
          <p:cNvGrpSpPr/>
          <p:nvPr/>
        </p:nvGrpSpPr>
        <p:grpSpPr>
          <a:xfrm>
            <a:off x="434225" y="1975501"/>
            <a:ext cx="669452" cy="673116"/>
            <a:chOff x="0" y="0"/>
            <a:chExt cx="812800" cy="817249"/>
          </a:xfrm>
        </p:grpSpPr>
        <p:sp>
          <p:nvSpPr>
            <p:cNvPr id="7" name="Freeform 7"/>
            <p:cNvSpPr/>
            <p:nvPr/>
          </p:nvSpPr>
          <p:spPr>
            <a:xfrm>
              <a:off x="0" y="0"/>
              <a:ext cx="812800" cy="817248"/>
            </a:xfrm>
            <a:custGeom>
              <a:avLst/>
              <a:gdLst/>
              <a:ahLst/>
              <a:cxnLst/>
              <a:rect l="l" t="t" r="r" b="b"/>
              <a:pathLst>
                <a:path w="812800" h="817248">
                  <a:moveTo>
                    <a:pt x="406400" y="0"/>
                  </a:moveTo>
                  <a:cubicBezTo>
                    <a:pt x="181951" y="0"/>
                    <a:pt x="0" y="182947"/>
                    <a:pt x="0" y="408624"/>
                  </a:cubicBezTo>
                  <a:cubicBezTo>
                    <a:pt x="0" y="634301"/>
                    <a:pt x="181951" y="817248"/>
                    <a:pt x="406400" y="817248"/>
                  </a:cubicBezTo>
                  <a:cubicBezTo>
                    <a:pt x="630849" y="817248"/>
                    <a:pt x="812800" y="634301"/>
                    <a:pt x="812800" y="408624"/>
                  </a:cubicBezTo>
                  <a:cubicBezTo>
                    <a:pt x="812800" y="182947"/>
                    <a:pt x="630849" y="0"/>
                    <a:pt x="406400" y="0"/>
                  </a:cubicBezTo>
                  <a:close/>
                </a:path>
              </a:pathLst>
            </a:custGeom>
            <a:solidFill>
              <a:srgbClr val="2AAB4A"/>
            </a:solidFill>
          </p:spPr>
        </p:sp>
        <p:sp>
          <p:nvSpPr>
            <p:cNvPr id="8" name="TextBox 8"/>
            <p:cNvSpPr txBox="1"/>
            <p:nvPr/>
          </p:nvSpPr>
          <p:spPr>
            <a:xfrm>
              <a:off x="76200" y="28992"/>
              <a:ext cx="660400" cy="711639"/>
            </a:xfrm>
            <a:prstGeom prst="rect">
              <a:avLst/>
            </a:prstGeom>
          </p:spPr>
          <p:txBody>
            <a:bodyPr lIns="50800" tIns="50800" rIns="50800" bIns="50800" rtlCol="0" anchor="ctr"/>
            <a:lstStyle/>
            <a:p>
              <a:pPr algn="ctr">
                <a:lnSpc>
                  <a:spcPts val="3219"/>
                </a:lnSpc>
              </a:pPr>
              <a:r>
                <a:rPr lang="en-US" sz="2299">
                  <a:solidFill>
                    <a:srgbClr val="FFFFFF"/>
                  </a:solidFill>
                  <a:latin typeface="Open Sans Bold"/>
                </a:rPr>
                <a:t>01</a:t>
              </a:r>
            </a:p>
          </p:txBody>
        </p:sp>
      </p:grpSp>
      <p:sp>
        <p:nvSpPr>
          <p:cNvPr id="9" name="TextBox 9"/>
          <p:cNvSpPr txBox="1"/>
          <p:nvPr/>
        </p:nvSpPr>
        <p:spPr>
          <a:xfrm>
            <a:off x="1103678" y="2894531"/>
            <a:ext cx="16155622" cy="3703803"/>
          </a:xfrm>
          <a:prstGeom prst="rect">
            <a:avLst/>
          </a:prstGeom>
        </p:spPr>
        <p:txBody>
          <a:bodyPr lIns="0" tIns="0" rIns="0" bIns="0" rtlCol="0" anchor="t">
            <a:spAutoFit/>
          </a:bodyPr>
          <a:lstStyle/>
          <a:p>
            <a:pPr marL="717666" lvl="1" indent="-358833" algn="just">
              <a:lnSpc>
                <a:spcPts val="5950"/>
              </a:lnSpc>
              <a:buAutoNum type="arabicPeriod"/>
            </a:pPr>
            <a:r>
              <a:rPr lang="en-US" sz="3324">
                <a:solidFill>
                  <a:srgbClr val="000000"/>
                </a:solidFill>
                <a:latin typeface="Open Sans 1 Medium"/>
              </a:rPr>
              <a:t>Xác nhận khóa hoàn thành tổng kết (tại Quản lý giáo dục Tiểu học mục 5.5.)</a:t>
            </a:r>
          </a:p>
          <a:p>
            <a:pPr marL="717666" lvl="1" indent="-358833" algn="just">
              <a:lnSpc>
                <a:spcPts val="5950"/>
              </a:lnSpc>
              <a:buAutoNum type="arabicPeriod"/>
            </a:pPr>
            <a:r>
              <a:rPr lang="en-US" sz="3324">
                <a:solidFill>
                  <a:srgbClr val="000000"/>
                </a:solidFill>
                <a:latin typeface="Open Sans 1 Medium"/>
              </a:rPr>
              <a:t>Đăng ký tài khoản Chứng thư số nhà trường</a:t>
            </a:r>
          </a:p>
          <a:p>
            <a:pPr marL="717666" lvl="1" indent="-358833" algn="just">
              <a:lnSpc>
                <a:spcPts val="5950"/>
              </a:lnSpc>
              <a:buAutoNum type="arabicPeriod"/>
            </a:pPr>
            <a:r>
              <a:rPr lang="en-US" sz="3324">
                <a:solidFill>
                  <a:srgbClr val="000000"/>
                </a:solidFill>
                <a:latin typeface="Open Sans 1 Medium"/>
              </a:rPr>
              <a:t>Duyệt tài khoản ký giáo viên và phân quyền nhân sự ký phát hành</a:t>
            </a:r>
          </a:p>
          <a:p>
            <a:pPr marL="717666" lvl="1" indent="-358833" algn="just">
              <a:lnSpc>
                <a:spcPts val="5950"/>
              </a:lnSpc>
              <a:buAutoNum type="arabicPeriod"/>
            </a:pPr>
            <a:r>
              <a:rPr lang="en-US" sz="3324">
                <a:solidFill>
                  <a:srgbClr val="000000"/>
                </a:solidFill>
                <a:latin typeface="Open Sans 1 Medium"/>
              </a:rPr>
              <a:t>Tạo học bạ</a:t>
            </a:r>
          </a:p>
          <a:p>
            <a:pPr marL="717666" lvl="1" indent="-358833" algn="just">
              <a:lnSpc>
                <a:spcPts val="5950"/>
              </a:lnSpc>
              <a:buAutoNum type="arabicPeriod"/>
            </a:pPr>
            <a:r>
              <a:rPr lang="en-US" sz="3324">
                <a:solidFill>
                  <a:srgbClr val="000000"/>
                </a:solidFill>
                <a:latin typeface="Open Sans 1 Medium"/>
              </a:rPr>
              <a:t>Xác nhận hoàn thành và gửi học bạ lên cấp quản lý</a:t>
            </a:r>
          </a:p>
        </p:txBody>
      </p:sp>
      <p:sp>
        <p:nvSpPr>
          <p:cNvPr id="10" name="TextBox 10"/>
          <p:cNvSpPr txBox="1"/>
          <p:nvPr/>
        </p:nvSpPr>
        <p:spPr>
          <a:xfrm>
            <a:off x="11185888" y="9411162"/>
            <a:ext cx="6707876" cy="542008"/>
          </a:xfrm>
          <a:prstGeom prst="rect">
            <a:avLst/>
          </a:prstGeom>
        </p:spPr>
        <p:txBody>
          <a:bodyPr lIns="0" tIns="0" rIns="0" bIns="0" rtlCol="0" anchor="t">
            <a:spAutoFit/>
          </a:bodyPr>
          <a:lstStyle/>
          <a:p>
            <a:pPr marL="0" lvl="0" indent="0" algn="just">
              <a:lnSpc>
                <a:spcPts val="4536"/>
              </a:lnSpc>
            </a:pPr>
            <a:r>
              <a:rPr lang="en-US" sz="3024">
                <a:solidFill>
                  <a:srgbClr val="0345E4"/>
                </a:solidFill>
                <a:latin typeface="Open Sans 2 Italics"/>
              </a:rPr>
              <a:t>IV. Quy trình quản lý Học bạ số</a:t>
            </a:r>
          </a:p>
        </p:txBody>
      </p:sp>
      <p:grpSp>
        <p:nvGrpSpPr>
          <p:cNvPr id="11" name="Group 11"/>
          <p:cNvGrpSpPr/>
          <p:nvPr/>
        </p:nvGrpSpPr>
        <p:grpSpPr>
          <a:xfrm>
            <a:off x="16287059" y="8247665"/>
            <a:ext cx="2954728" cy="2954728"/>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571500" cap="sq">
              <a:solidFill>
                <a:srgbClr val="0345E4">
                  <a:alpha val="19608"/>
                </a:srgbClr>
              </a:solidFill>
              <a:prstDash val="solid"/>
              <a:miter/>
            </a:ln>
          </p:spPr>
        </p:sp>
        <p:sp>
          <p:nvSpPr>
            <p:cNvPr id="13" name="TextBox 13"/>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14" name="Group 14"/>
          <p:cNvGrpSpPr/>
          <p:nvPr/>
        </p:nvGrpSpPr>
        <p:grpSpPr>
          <a:xfrm>
            <a:off x="-2498573" y="9362738"/>
            <a:ext cx="4185210" cy="1820435"/>
            <a:chOff x="0" y="0"/>
            <a:chExt cx="1345639" cy="585311"/>
          </a:xfrm>
        </p:grpSpPr>
        <p:sp>
          <p:nvSpPr>
            <p:cNvPr id="15" name="Freeform 15"/>
            <p:cNvSpPr/>
            <p:nvPr/>
          </p:nvSpPr>
          <p:spPr>
            <a:xfrm>
              <a:off x="4627" y="0"/>
              <a:ext cx="1336386" cy="585311"/>
            </a:xfrm>
            <a:custGeom>
              <a:avLst/>
              <a:gdLst/>
              <a:ahLst/>
              <a:cxnLst/>
              <a:rect l="l" t="t" r="r" b="b"/>
              <a:pathLst>
                <a:path w="1336386" h="585311">
                  <a:moveTo>
                    <a:pt x="1329407" y="309370"/>
                  </a:moveTo>
                  <a:lnTo>
                    <a:pt x="1149418" y="568597"/>
                  </a:lnTo>
                  <a:cubicBezTo>
                    <a:pt x="1142148" y="579067"/>
                    <a:pt x="1130211" y="585311"/>
                    <a:pt x="1117464" y="585311"/>
                  </a:cubicBezTo>
                  <a:lnTo>
                    <a:pt x="218921" y="585311"/>
                  </a:lnTo>
                  <a:cubicBezTo>
                    <a:pt x="206175" y="585311"/>
                    <a:pt x="194237" y="579067"/>
                    <a:pt x="186968" y="568597"/>
                  </a:cubicBezTo>
                  <a:lnTo>
                    <a:pt x="6978" y="309370"/>
                  </a:lnTo>
                  <a:cubicBezTo>
                    <a:pt x="0" y="299319"/>
                    <a:pt x="0" y="285992"/>
                    <a:pt x="6978" y="275941"/>
                  </a:cubicBezTo>
                  <a:lnTo>
                    <a:pt x="186968" y="16714"/>
                  </a:lnTo>
                  <a:cubicBezTo>
                    <a:pt x="194237" y="6244"/>
                    <a:pt x="206175" y="0"/>
                    <a:pt x="218921" y="0"/>
                  </a:cubicBezTo>
                  <a:lnTo>
                    <a:pt x="1117464" y="0"/>
                  </a:lnTo>
                  <a:cubicBezTo>
                    <a:pt x="1130211" y="0"/>
                    <a:pt x="1142148" y="6244"/>
                    <a:pt x="1149418" y="16714"/>
                  </a:cubicBezTo>
                  <a:lnTo>
                    <a:pt x="1329407" y="275941"/>
                  </a:lnTo>
                  <a:cubicBezTo>
                    <a:pt x="1336386" y="285992"/>
                    <a:pt x="1336386" y="299319"/>
                    <a:pt x="1329407" y="309370"/>
                  </a:cubicBezTo>
                  <a:close/>
                </a:path>
              </a:pathLst>
            </a:custGeom>
            <a:solidFill>
              <a:srgbClr val="00ADEF"/>
            </a:solidFill>
          </p:spPr>
        </p:sp>
        <p:sp>
          <p:nvSpPr>
            <p:cNvPr id="16" name="TextBox 16"/>
            <p:cNvSpPr txBox="1"/>
            <p:nvPr/>
          </p:nvSpPr>
          <p:spPr>
            <a:xfrm>
              <a:off x="114300" y="19050"/>
              <a:ext cx="1117039" cy="566261"/>
            </a:xfrm>
            <a:prstGeom prst="rect">
              <a:avLst/>
            </a:prstGeom>
          </p:spPr>
          <p:txBody>
            <a:bodyPr lIns="50800" tIns="50800" rIns="50800" bIns="50800" rtlCol="0" anchor="ctr"/>
            <a:lstStyle/>
            <a:p>
              <a:pPr algn="ctr">
                <a:lnSpc>
                  <a:spcPts val="2376"/>
                </a:lnSpc>
              </a:pPr>
              <a:endParaRPr/>
            </a:p>
          </p:txBody>
        </p:sp>
      </p:grpSp>
      <p:grpSp>
        <p:nvGrpSpPr>
          <p:cNvPr id="17" name="Group 17"/>
          <p:cNvGrpSpPr/>
          <p:nvPr/>
        </p:nvGrpSpPr>
        <p:grpSpPr>
          <a:xfrm>
            <a:off x="-2228904" y="9753263"/>
            <a:ext cx="7355038" cy="2865341"/>
            <a:chOff x="0" y="0"/>
            <a:chExt cx="1733086" cy="675168"/>
          </a:xfrm>
        </p:grpSpPr>
        <p:sp>
          <p:nvSpPr>
            <p:cNvPr id="18" name="Freeform 18"/>
            <p:cNvSpPr/>
            <p:nvPr/>
          </p:nvSpPr>
          <p:spPr>
            <a:xfrm>
              <a:off x="2297" y="0"/>
              <a:ext cx="1728491" cy="675168"/>
            </a:xfrm>
            <a:custGeom>
              <a:avLst/>
              <a:gdLst/>
              <a:ahLst/>
              <a:cxnLst/>
              <a:rect l="l" t="t" r="r" b="b"/>
              <a:pathLst>
                <a:path w="1728491" h="675168">
                  <a:moveTo>
                    <a:pt x="1724818" y="347504"/>
                  </a:moveTo>
                  <a:lnTo>
                    <a:pt x="1533561" y="665247"/>
                  </a:lnTo>
                  <a:cubicBezTo>
                    <a:pt x="1529855" y="671403"/>
                    <a:pt x="1523196" y="675168"/>
                    <a:pt x="1516011" y="675168"/>
                  </a:cubicBezTo>
                  <a:lnTo>
                    <a:pt x="212482" y="675168"/>
                  </a:lnTo>
                  <a:cubicBezTo>
                    <a:pt x="205297" y="675168"/>
                    <a:pt x="198637" y="671403"/>
                    <a:pt x="194932" y="665247"/>
                  </a:cubicBezTo>
                  <a:lnTo>
                    <a:pt x="3674" y="347504"/>
                  </a:lnTo>
                  <a:cubicBezTo>
                    <a:pt x="0" y="341401"/>
                    <a:pt x="0" y="333767"/>
                    <a:pt x="3674" y="327664"/>
                  </a:cubicBezTo>
                  <a:lnTo>
                    <a:pt x="194932" y="9920"/>
                  </a:lnTo>
                  <a:cubicBezTo>
                    <a:pt x="198637" y="3764"/>
                    <a:pt x="205297" y="0"/>
                    <a:pt x="212482" y="0"/>
                  </a:cubicBezTo>
                  <a:lnTo>
                    <a:pt x="1516011" y="0"/>
                  </a:lnTo>
                  <a:cubicBezTo>
                    <a:pt x="1523196" y="0"/>
                    <a:pt x="1529855" y="3764"/>
                    <a:pt x="1533561" y="9920"/>
                  </a:cubicBezTo>
                  <a:lnTo>
                    <a:pt x="1724818" y="327664"/>
                  </a:lnTo>
                  <a:cubicBezTo>
                    <a:pt x="1728492" y="333767"/>
                    <a:pt x="1728492" y="341401"/>
                    <a:pt x="1724818" y="347504"/>
                  </a:cubicBezTo>
                  <a:close/>
                </a:path>
              </a:pathLst>
            </a:custGeom>
            <a:solidFill>
              <a:srgbClr val="0345E4"/>
            </a:solidFill>
          </p:spPr>
        </p:sp>
        <p:sp>
          <p:nvSpPr>
            <p:cNvPr id="19" name="TextBox 19"/>
            <p:cNvSpPr txBox="1"/>
            <p:nvPr/>
          </p:nvSpPr>
          <p:spPr>
            <a:xfrm>
              <a:off x="114300" y="19050"/>
              <a:ext cx="1504486" cy="656118"/>
            </a:xfrm>
            <a:prstGeom prst="rect">
              <a:avLst/>
            </a:prstGeom>
          </p:spPr>
          <p:txBody>
            <a:bodyPr lIns="50800" tIns="50800" rIns="50800" bIns="50800" rtlCol="0" anchor="ctr"/>
            <a:lstStyle/>
            <a:p>
              <a:pPr algn="ctr">
                <a:lnSpc>
                  <a:spcPts val="2376"/>
                </a:lnSpc>
              </a:pPr>
              <a:endParaRPr/>
            </a:p>
          </p:txBody>
        </p:sp>
      </p:grpSp>
      <p:grpSp>
        <p:nvGrpSpPr>
          <p:cNvPr id="20" name="Group 20"/>
          <p:cNvGrpSpPr/>
          <p:nvPr/>
        </p:nvGrpSpPr>
        <p:grpSpPr>
          <a:xfrm>
            <a:off x="1103678" y="1979386"/>
            <a:ext cx="11099858" cy="669452"/>
            <a:chOff x="0" y="0"/>
            <a:chExt cx="7061562" cy="425895"/>
          </a:xfrm>
        </p:grpSpPr>
        <p:sp>
          <p:nvSpPr>
            <p:cNvPr id="21" name="Freeform 21"/>
            <p:cNvSpPr/>
            <p:nvPr/>
          </p:nvSpPr>
          <p:spPr>
            <a:xfrm>
              <a:off x="0" y="0"/>
              <a:ext cx="7061562" cy="425895"/>
            </a:xfrm>
            <a:custGeom>
              <a:avLst/>
              <a:gdLst/>
              <a:ahLst/>
              <a:cxnLst/>
              <a:rect l="l" t="t" r="r" b="b"/>
              <a:pathLst>
                <a:path w="7061562" h="425895">
                  <a:moveTo>
                    <a:pt x="6858362" y="0"/>
                  </a:moveTo>
                  <a:cubicBezTo>
                    <a:pt x="6970586" y="0"/>
                    <a:pt x="7061562" y="95340"/>
                    <a:pt x="7061562" y="212948"/>
                  </a:cubicBezTo>
                  <a:cubicBezTo>
                    <a:pt x="7061562" y="330556"/>
                    <a:pt x="6970586" y="425895"/>
                    <a:pt x="6858362" y="425895"/>
                  </a:cubicBezTo>
                  <a:lnTo>
                    <a:pt x="203200" y="425895"/>
                  </a:lnTo>
                  <a:cubicBezTo>
                    <a:pt x="90976" y="425895"/>
                    <a:pt x="0" y="330556"/>
                    <a:pt x="0" y="212948"/>
                  </a:cubicBezTo>
                  <a:cubicBezTo>
                    <a:pt x="0" y="95340"/>
                    <a:pt x="90976" y="0"/>
                    <a:pt x="203200" y="0"/>
                  </a:cubicBezTo>
                  <a:close/>
                </a:path>
              </a:pathLst>
            </a:custGeom>
            <a:solidFill>
              <a:srgbClr val="0345E4"/>
            </a:solidFill>
          </p:spPr>
        </p:sp>
        <p:sp>
          <p:nvSpPr>
            <p:cNvPr id="22" name="TextBox 22"/>
            <p:cNvSpPr txBox="1"/>
            <p:nvPr/>
          </p:nvSpPr>
          <p:spPr>
            <a:xfrm>
              <a:off x="0" y="-57150"/>
              <a:ext cx="7061562" cy="483045"/>
            </a:xfrm>
            <a:prstGeom prst="rect">
              <a:avLst/>
            </a:prstGeom>
          </p:spPr>
          <p:txBody>
            <a:bodyPr lIns="50800" tIns="50800" rIns="50800" bIns="50800" rtlCol="0" anchor="ctr"/>
            <a:lstStyle/>
            <a:p>
              <a:pPr algn="ctr">
                <a:lnSpc>
                  <a:spcPts val="3919"/>
                </a:lnSpc>
              </a:pPr>
              <a:r>
                <a:rPr lang="en-US" sz="2799">
                  <a:solidFill>
                    <a:srgbClr val="FFFFFF"/>
                  </a:solidFill>
                  <a:latin typeface="Open Sans 1 Bold"/>
                </a:rPr>
                <a:t>Nhóm vai trò quản trị (Tài khoản admin)</a:t>
              </a:r>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Tài liệu" ma:contentTypeID="0x01010019EB85D402E7A14A9B533FE073922B56" ma:contentTypeVersion="12" ma:contentTypeDescription="Tạo tài liệu mới." ma:contentTypeScope="" ma:versionID="78f9b23628ce1b4bf3c62fab260ecdbe">
  <xsd:schema xmlns:xsd="http://www.w3.org/2001/XMLSchema" xmlns:xs="http://www.w3.org/2001/XMLSchema" xmlns:p="http://schemas.microsoft.com/office/2006/metadata/properties" xmlns:ns3="a2c12158-c6b5-4bf1-8d0f-31455c778c1a" targetNamespace="http://schemas.microsoft.com/office/2006/metadata/properties" ma:root="true" ma:fieldsID="01309eead144bf47c82c5346edecbec1" ns3:_="">
    <xsd:import namespace="a2c12158-c6b5-4bf1-8d0f-31455c778c1a"/>
    <xsd:element name="properties">
      <xsd:complexType>
        <xsd:sequence>
          <xsd:element name="documentManagement">
            <xsd:complexType>
              <xsd:all>
                <xsd:element ref="ns3:MediaServiceMetadata" minOccurs="0"/>
                <xsd:element ref="ns3:MediaServiceFastMetadata" minOccurs="0"/>
                <xsd:element ref="ns3:MediaServiceSearchProperties" minOccurs="0"/>
                <xsd:element ref="ns3:MediaServiceObjectDetectorVersions" minOccurs="0"/>
                <xsd:element ref="ns3:MediaServiceDateTaken" minOccurs="0"/>
                <xsd:element ref="ns3:MediaServiceSystemTags" minOccurs="0"/>
                <xsd:element ref="ns3:MediaServiceGenerationTime" minOccurs="0"/>
                <xsd:element ref="ns3:MediaServiceEventHashCode" minOccurs="0"/>
                <xsd:element ref="ns3:MediaLengthInSeconds" minOccurs="0"/>
                <xsd:element ref="ns3:MediaServiceOCR" minOccurs="0"/>
                <xsd:element ref="ns3:MediaServiceLocation"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2c12158-c6b5-4bf1-8d0f-31455c778c1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SystemTags" ma:index="13" nillable="true" ma:displayName="MediaServiceSystemTags" ma:hidden="true" ma:internalName="MediaServiceSystemTags" ma:readOnly="true">
      <xsd:simpleType>
        <xsd:restriction base="dms:Note"/>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dexed="true" ma:internalName="MediaServiceLocation" ma:readOnly="true">
      <xsd:simpleType>
        <xsd:restriction base="dms:Text"/>
      </xsd:simpleType>
    </xsd:element>
    <xsd:element name="_activity" ma:index="19" nillable="true" ma:displayName="_activity" ma:hidden="true" ma:internalName="_activity">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Loại Nội dung"/>
        <xsd:element ref="dc:title" minOccurs="0" maxOccurs="1" ma:index="4" ma:displayName="Tiêu đề"/>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a2c12158-c6b5-4bf1-8d0f-31455c778c1a" xsi:nil="true"/>
  </documentManagement>
</p:properties>
</file>

<file path=customXml/itemProps1.xml><?xml version="1.0" encoding="utf-8"?>
<ds:datastoreItem xmlns:ds="http://schemas.openxmlformats.org/officeDocument/2006/customXml" ds:itemID="{680D3175-F499-4D38-943C-BDB4A056EC3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2c12158-c6b5-4bf1-8d0f-31455c778c1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E1AB3CE-BAEE-47B3-A8DA-D80FE8A1E586}">
  <ds:schemaRefs>
    <ds:schemaRef ds:uri="http://schemas.microsoft.com/sharepoint/v3/contenttype/forms"/>
  </ds:schemaRefs>
</ds:datastoreItem>
</file>

<file path=customXml/itemProps3.xml><?xml version="1.0" encoding="utf-8"?>
<ds:datastoreItem xmlns:ds="http://schemas.openxmlformats.org/officeDocument/2006/customXml" ds:itemID="{E2A9B3D0-5AA3-492F-BDB8-A21F1A3C1B11}">
  <ds:schemaRefs>
    <ds:schemaRef ds:uri="http://purl.org/dc/elements/1.1/"/>
    <ds:schemaRef ds:uri="http://www.w3.org/XML/1998/namespace"/>
    <ds:schemaRef ds:uri="http://schemas.microsoft.com/office/2006/documentManagement/types"/>
    <ds:schemaRef ds:uri="http://schemas.microsoft.com/office/infopath/2007/PartnerControls"/>
    <ds:schemaRef ds:uri="http://purl.org/dc/terms/"/>
    <ds:schemaRef ds:uri="http://purl.org/dc/dcmitype/"/>
    <ds:schemaRef ds:uri="http://schemas.openxmlformats.org/package/2006/metadata/core-properties"/>
    <ds:schemaRef ds:uri="a2c12158-c6b5-4bf1-8d0f-31455c778c1a"/>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216</TotalTime>
  <Words>2607</Words>
  <Application>Microsoft Office PowerPoint</Application>
  <PresentationFormat>Custom</PresentationFormat>
  <Paragraphs>353</Paragraphs>
  <Slides>27</Slides>
  <Notes>23</Notes>
  <HiddenSlides>0</HiddenSlides>
  <MMClips>0</MMClips>
  <ScaleCrop>false</ScaleCrop>
  <HeadingPairs>
    <vt:vector size="6" baseType="variant">
      <vt:variant>
        <vt:lpstr>Fonts Used</vt:lpstr>
      </vt:variant>
      <vt:variant>
        <vt:i4>17</vt:i4>
      </vt:variant>
      <vt:variant>
        <vt:lpstr>Theme</vt:lpstr>
      </vt:variant>
      <vt:variant>
        <vt:i4>1</vt:i4>
      </vt:variant>
      <vt:variant>
        <vt:lpstr>Slide Titles</vt:lpstr>
      </vt:variant>
      <vt:variant>
        <vt:i4>27</vt:i4>
      </vt:variant>
    </vt:vector>
  </HeadingPairs>
  <TitlesOfParts>
    <vt:vector size="45" baseType="lpstr">
      <vt:lpstr>Open Sans 1 Ultra-Bold Italics</vt:lpstr>
      <vt:lpstr>Open Sans Bold Bold</vt:lpstr>
      <vt:lpstr>Open Sans 1</vt:lpstr>
      <vt:lpstr>Arial</vt:lpstr>
      <vt:lpstr>Roboto</vt:lpstr>
      <vt:lpstr>Open Sans 2 Bold</vt:lpstr>
      <vt:lpstr>Open Sans 1 Italics</vt:lpstr>
      <vt:lpstr>Montserrat Bold</vt:lpstr>
      <vt:lpstr>Open Sans 1 Medium Italics</vt:lpstr>
      <vt:lpstr>Times New Roman</vt:lpstr>
      <vt:lpstr>Open Sans Bold</vt:lpstr>
      <vt:lpstr>Roboto Bold</vt:lpstr>
      <vt:lpstr>Open Sans 1 Medium</vt:lpstr>
      <vt:lpstr>Open Sans 2 Italics</vt:lpstr>
      <vt:lpstr>Open Sans 2 Ultra-Bold</vt:lpstr>
      <vt:lpstr>Calibri</vt:lpstr>
      <vt:lpstr>Open Sans 1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Tập huấn Học Bạ Số - Hà Nội - 18/04/2024 - final</dc:title>
  <dc:creator>GHC</dc:creator>
  <cp:lastModifiedBy>Vũ Thế Soạn</cp:lastModifiedBy>
  <cp:revision>64</cp:revision>
  <dcterms:created xsi:type="dcterms:W3CDTF">2006-08-16T00:00:00Z</dcterms:created>
  <dcterms:modified xsi:type="dcterms:W3CDTF">2024-04-25T01:24:30Z</dcterms:modified>
  <dc:identifier>DAGCMqrhM-Q</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0x01010019EB85D402E7A14A9B533FE073922B56</vt:lpwstr>
  </property>
</Properties>
</file>