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828" r:id="rId2"/>
    <p:sldId id="3802" r:id="rId3"/>
    <p:sldId id="3829" r:id="rId4"/>
    <p:sldId id="3835" r:id="rId5"/>
    <p:sldId id="3795" r:id="rId6"/>
    <p:sldId id="3799" r:id="rId7"/>
    <p:sldId id="3796" r:id="rId8"/>
    <p:sldId id="3798" r:id="rId9"/>
    <p:sldId id="3800" r:id="rId10"/>
    <p:sldId id="3831" r:id="rId11"/>
    <p:sldId id="3813" r:id="rId12"/>
    <p:sldId id="3832" r:id="rId13"/>
    <p:sldId id="3817" r:id="rId14"/>
    <p:sldId id="3833" r:id="rId15"/>
    <p:sldId id="3820" r:id="rId16"/>
    <p:sldId id="3836" r:id="rId17"/>
    <p:sldId id="3834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4" d="100"/>
          <a:sy n="94" d="100"/>
        </p:scale>
        <p:origin x="-24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F60DE-38F5-4B24-83CD-F4FFA69B905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EC1F-53C4-4278-8DBF-8DAB3704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7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0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4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0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97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51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239781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610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201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6416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3255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=""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kern="0" dirty="0"/>
                <a:t>NGUYỄN </a:t>
              </a:r>
            </a:p>
            <a:p>
              <a:pPr defTabSz="121917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=""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BF233AD-08EE-32A1-CE25-14E3AC0E1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96" y="1582695"/>
            <a:ext cx="6712278" cy="3334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F7D148-D92C-EBD1-0342-F354211847B0}"/>
              </a:ext>
            </a:extLst>
          </p:cNvPr>
          <p:cNvSpPr txBox="1"/>
          <p:nvPr/>
        </p:nvSpPr>
        <p:spPr>
          <a:xfrm>
            <a:off x="3528391" y="4522304"/>
            <a:ext cx="173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(</a:t>
            </a:r>
            <a:r>
              <a:rPr lang="en-US" sz="3600" b="1" dirty="0" err="1">
                <a:solidFill>
                  <a:srgbClr val="002060"/>
                </a:solidFill>
              </a:rPr>
              <a:t>Tiết</a:t>
            </a:r>
            <a:r>
              <a:rPr lang="en-US" sz="3600" b="1" dirty="0">
                <a:solidFill>
                  <a:srgbClr val="002060"/>
                </a:solidFill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=""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=""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=""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=""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=""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=""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=""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=""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=""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=""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=""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=""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=""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=""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=""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=""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=""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=""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=""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=""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=""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=""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=""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=""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=""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=""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=""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=""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=""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=""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=""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=""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=""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=""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=""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=""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=""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=""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=""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=""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=""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="" xmlns:a16="http://schemas.microsoft.com/office/drawing/2014/main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="" xmlns:a16="http://schemas.microsoft.com/office/drawing/2014/main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="" xmlns:a16="http://schemas.microsoft.com/office/drawing/2014/main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="" xmlns:a16="http://schemas.microsoft.com/office/drawing/2014/main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="" xmlns:a16="http://schemas.microsoft.com/office/drawing/2014/main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="" xmlns:a16="http://schemas.microsoft.com/office/drawing/2014/main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="" xmlns:a16="http://schemas.microsoft.com/office/drawing/2014/main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="" xmlns:a16="http://schemas.microsoft.com/office/drawing/2014/main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="" xmlns:a16="http://schemas.microsoft.com/office/drawing/2014/main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="" xmlns:a16="http://schemas.microsoft.com/office/drawing/2014/main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74135" y="180976"/>
            <a:ext cx="11301789" cy="607544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=""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272086" y="175966"/>
            <a:ext cx="11005513" cy="2098132"/>
            <a:chOff x="1203157" y="685800"/>
            <a:chExt cx="9835657" cy="1859022"/>
          </a:xfrm>
        </p:grpSpPr>
        <p:grpSp>
          <p:nvGrpSpPr>
            <p:cNvPr id="5" name="Nhóm 4">
              <a:extLst>
                <a:ext uri="{FF2B5EF4-FFF2-40B4-BE49-F238E27FC236}">
                  <a16:creationId xmlns=""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=""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=""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=""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8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Ở một nhà máy sản xuất đỏ chơi trẻ em, tháng Một sản xuất được 12 960 sản phẩm. Số sản phẩm sản xuất được trong tháng Hai giảm đi 2 lần so với tháng Một. Hỏi tháng Hai nhà máy đó sản xuất được bao nhiêu sản phẩm?</a:t>
              </a:r>
              <a:endParaRPr lang="en-US" sz="3200" kern="0" dirty="0">
                <a:solidFill>
                  <a:srgbClr val="00206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2" name="Picture 11">
            <a:extLst>
              <a:ext uri="{FF2B5EF4-FFF2-40B4-BE49-F238E27FC236}">
                <a16:creationId xmlns="" xmlns:a16="http://schemas.microsoft.com/office/drawing/2014/main" id="{19718BFB-AAF5-0026-84DD-1A0E62849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253" y="2225716"/>
            <a:ext cx="2171627" cy="16795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EC620F4-96D6-D18A-DCB9-D8FF353EE9A3}"/>
              </a:ext>
            </a:extLst>
          </p:cNvPr>
          <p:cNvSpPr txBox="1"/>
          <p:nvPr/>
        </p:nvSpPr>
        <p:spPr>
          <a:xfrm>
            <a:off x="1190626" y="26289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00"/>
                </a:solidFill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giải</a:t>
            </a:r>
            <a:r>
              <a:rPr lang="en-US" sz="3600" b="1" u="sng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Số sản phẩm tháng 2 nhà máy đó sản xuất được là: 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    12 960 : 2 = 6 480 (sản phẩm)</a:t>
            </a:r>
          </a:p>
          <a:p>
            <a:pPr algn="r"/>
            <a:r>
              <a:rPr lang="vi-VN" sz="3600" dirty="0">
                <a:solidFill>
                  <a:srgbClr val="FF0000"/>
                </a:solidFill>
              </a:rPr>
              <a:t>        Đáp số : 6 480 (sản phẩm)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02F0855-6157-E093-4464-036177ACDA6E}"/>
              </a:ext>
            </a:extLst>
          </p:cNvPr>
          <p:cNvSpPr txBox="1"/>
          <p:nvPr/>
        </p:nvSpPr>
        <p:spPr>
          <a:xfrm>
            <a:off x="159026" y="6291470"/>
            <a:ext cx="590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Hương</a:t>
            </a:r>
            <a:r>
              <a:rPr lang="en-US" sz="2400" dirty="0"/>
              <a:t> </a:t>
            </a:r>
            <a:r>
              <a:rPr lang="en-US" sz="2400" dirty="0" err="1"/>
              <a:t>Thảo</a:t>
            </a:r>
            <a:r>
              <a:rPr lang="en-US" sz="2400" dirty="0"/>
              <a:t> – </a:t>
            </a:r>
            <a:r>
              <a:rPr lang="en-US" sz="2400" dirty="0" err="1"/>
              <a:t>Zalo</a:t>
            </a:r>
            <a:r>
              <a:rPr lang="en-US" sz="2400" dirty="0"/>
              <a:t> 0972.115.126</a:t>
            </a: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=""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=""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=""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=""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=""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=""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=""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=""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=""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=""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=""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=""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=""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=""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=""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=""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=""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=""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=""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=""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=""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=""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=""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=""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=""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=""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=""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=""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=""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=""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=""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=""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=""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=""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=""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=""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=""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=""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=""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=""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=""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=""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=""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="" xmlns:a16="http://schemas.microsoft.com/office/drawing/2014/main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="" xmlns:a16="http://schemas.microsoft.com/office/drawing/2014/main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="" xmlns:a16="http://schemas.microsoft.com/office/drawing/2014/main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="" xmlns:a16="http://schemas.microsoft.com/office/drawing/2014/main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="" xmlns:a16="http://schemas.microsoft.com/office/drawing/2014/main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="" xmlns:a16="http://schemas.microsoft.com/office/drawing/2014/main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="" xmlns:a16="http://schemas.microsoft.com/office/drawing/2014/main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="" xmlns:a16="http://schemas.microsoft.com/office/drawing/2014/main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="" xmlns:a16="http://schemas.microsoft.com/office/drawing/2014/main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="" xmlns:a16="http://schemas.microsoft.com/office/drawing/2014/main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257176"/>
            <a:ext cx="11301789" cy="584835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=""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313324" y="442666"/>
            <a:ext cx="7887701" cy="995209"/>
            <a:chOff x="1041134" y="685800"/>
            <a:chExt cx="7592981" cy="921190"/>
          </a:xfrm>
        </p:grpSpPr>
        <p:grpSp>
          <p:nvGrpSpPr>
            <p:cNvPr id="5" name="Nhóm 4">
              <a:extLst>
                <a:ext uri="{FF2B5EF4-FFF2-40B4-BE49-F238E27FC236}">
                  <a16:creationId xmlns=""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921190"/>
              <a:chOff x="1431757" y="695790"/>
              <a:chExt cx="1347537" cy="999352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=""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=""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99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=""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1041134" y="706644"/>
              <a:ext cx="7592981" cy="76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giá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trị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biểu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thức</a:t>
              </a:r>
              <a:endParaRPr lang="en-US" sz="4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2C616677-7BF9-0641-A505-4AAD9E0C7FB0}"/>
              </a:ext>
            </a:extLst>
          </p:cNvPr>
          <p:cNvSpPr/>
          <p:nvPr/>
        </p:nvSpPr>
        <p:spPr>
          <a:xfrm>
            <a:off x="600075" y="1531088"/>
            <a:ext cx="5210175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(54 000 - 6 000): 8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FEF3DDCA-5E18-41F2-6187-239E07148D9B}"/>
              </a:ext>
            </a:extLst>
          </p:cNvPr>
          <p:cNvSpPr/>
          <p:nvPr/>
        </p:nvSpPr>
        <p:spPr>
          <a:xfrm>
            <a:off x="6677246" y="1520456"/>
            <a:ext cx="4867054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43 680 - 7120 x 5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E1AE4A8-1566-AFFC-E138-25FAEECD1C96}"/>
              </a:ext>
            </a:extLst>
          </p:cNvPr>
          <p:cNvSpPr txBox="1"/>
          <p:nvPr/>
        </p:nvSpPr>
        <p:spPr>
          <a:xfrm>
            <a:off x="1160721" y="2216002"/>
            <a:ext cx="2945218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48 000 : </a:t>
            </a:r>
            <a:r>
              <a:rPr lang="en-US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306865F-091E-232A-BDCD-BC37EF1E71BE}"/>
              </a:ext>
            </a:extLst>
          </p:cNvPr>
          <p:cNvSpPr txBox="1"/>
          <p:nvPr/>
        </p:nvSpPr>
        <p:spPr>
          <a:xfrm>
            <a:off x="7151946" y="2254102"/>
            <a:ext cx="4373304" cy="1926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43 680 – 35 600</a:t>
            </a:r>
          </a:p>
          <a:p>
            <a:pPr algn="l">
              <a:lnSpc>
                <a:spcPct val="150000"/>
              </a:lnSpc>
            </a:pPr>
            <a:r>
              <a:rPr lang="en-US" sz="4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8 080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9133373-4231-FF50-3918-9FD2D372EE49}"/>
              </a:ext>
            </a:extLst>
          </p:cNvPr>
          <p:cNvSpPr txBox="1"/>
          <p:nvPr/>
        </p:nvSpPr>
        <p:spPr>
          <a:xfrm>
            <a:off x="159026" y="6291470"/>
            <a:ext cx="590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Hương</a:t>
            </a:r>
            <a:r>
              <a:rPr lang="en-US" sz="2400" dirty="0"/>
              <a:t> </a:t>
            </a:r>
            <a:r>
              <a:rPr lang="en-US" sz="2400" dirty="0" err="1"/>
              <a:t>Thảo</a:t>
            </a:r>
            <a:r>
              <a:rPr lang="en-US" sz="2400" dirty="0"/>
              <a:t> – </a:t>
            </a:r>
            <a:r>
              <a:rPr lang="en-US" sz="2400" dirty="0" err="1"/>
              <a:t>Zalo</a:t>
            </a:r>
            <a:r>
              <a:rPr lang="en-US" sz="2400" dirty="0"/>
              <a:t> 0972.115.126</a:t>
            </a:r>
          </a:p>
        </p:txBody>
      </p:sp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=""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=""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=""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=""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=""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=""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=""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=""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=""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=""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=""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=""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=""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=""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=""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=""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=""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=""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=""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=""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=""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=""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=""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=""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=""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=""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=""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=""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=""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=""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=""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=""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=""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=""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=""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=""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=""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=""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="" xmlns:a16="http://schemas.microsoft.com/office/drawing/2014/main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="" xmlns:a16="http://schemas.microsoft.com/office/drawing/2014/main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="" xmlns:a16="http://schemas.microsoft.com/office/drawing/2014/main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="" xmlns:a16="http://schemas.microsoft.com/office/drawing/2014/main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="" xmlns:a16="http://schemas.microsoft.com/office/drawing/2014/main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="" xmlns:a16="http://schemas.microsoft.com/office/drawing/2014/main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="" xmlns:a16="http://schemas.microsoft.com/office/drawing/2014/main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="" xmlns:a16="http://schemas.microsoft.com/office/drawing/2014/main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="" xmlns:a16="http://schemas.microsoft.com/office/drawing/2014/main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="" xmlns:a16="http://schemas.microsoft.com/office/drawing/2014/main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="" xmlns:a16="http://schemas.microsoft.com/office/drawing/2014/main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="" xmlns:a16="http://schemas.microsoft.com/office/drawing/2014/main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="" xmlns:a16="http://schemas.microsoft.com/office/drawing/2014/main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="" xmlns:a16="http://schemas.microsoft.com/office/drawing/2014/main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="" xmlns:a16="http://schemas.microsoft.com/office/drawing/2014/main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="" xmlns:a16="http://schemas.microsoft.com/office/drawing/2014/main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="" xmlns:a16="http://schemas.microsoft.com/office/drawing/2014/main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76250"/>
            <a:ext cx="11301789" cy="60141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10" name="Nhóm 6">
            <a:extLst>
              <a:ext uri="{FF2B5EF4-FFF2-40B4-BE49-F238E27FC236}">
                <a16:creationId xmlns="" xmlns:a16="http://schemas.microsoft.com/office/drawing/2014/main" id="{3154E70D-E5A4-87B3-E7FC-F7198A481EF2}"/>
              </a:ext>
            </a:extLst>
          </p:cNvPr>
          <p:cNvGrpSpPr/>
          <p:nvPr/>
        </p:nvGrpSpPr>
        <p:grpSpPr>
          <a:xfrm>
            <a:off x="310186" y="414091"/>
            <a:ext cx="11005513" cy="2098132"/>
            <a:chOff x="1203157" y="685800"/>
            <a:chExt cx="9835657" cy="1859022"/>
          </a:xfrm>
        </p:grpSpPr>
        <p:grpSp>
          <p:nvGrpSpPr>
            <p:cNvPr id="11" name="Nhóm 4">
              <a:extLst>
                <a:ext uri="{FF2B5EF4-FFF2-40B4-BE49-F238E27FC236}">
                  <a16:creationId xmlns="" xmlns:a16="http://schemas.microsoft.com/office/drawing/2014/main" id="{DD35F18A-4DAF-6E18-6A91-EDC41EB0D31E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13" name="Hình Bầu dục 2">
                <a:extLst>
                  <a:ext uri="{FF2B5EF4-FFF2-40B4-BE49-F238E27FC236}">
                    <a16:creationId xmlns="" xmlns:a16="http://schemas.microsoft.com/office/drawing/2014/main" id="{CFBAD606-7A3C-57BB-DAD9-9EE086796DF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14" name="Hộp Văn bản 3">
                <a:extLst>
                  <a:ext uri="{FF2B5EF4-FFF2-40B4-BE49-F238E27FC236}">
                    <a16:creationId xmlns="" xmlns:a16="http://schemas.microsoft.com/office/drawing/2014/main" id="{70722D95-1BA2-131E-3088-C3D485106ECE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12" name="Hộp Văn bản 5">
              <a:extLst>
                <a:ext uri="{FF2B5EF4-FFF2-40B4-BE49-F238E27FC236}">
                  <a16:creationId xmlns="" xmlns:a16="http://schemas.microsoft.com/office/drawing/2014/main" id="{3A0E2CFC-0ABC-78C5-38DE-64AA500FFF0C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8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Để phục vụ năm học mới, một cửa hàng nhập về 4 050 quyển sách tham khảo. Số sách giáo khoa nhập về gấp 5 l</a:t>
              </a:r>
              <a:r>
                <a:rPr lang="en-US" sz="3200" b="0" i="0" dirty="0">
                  <a:solidFill>
                    <a:srgbClr val="002060"/>
                  </a:solidFill>
                  <a:effectLst/>
                </a:rPr>
                <a:t>ầ</a:t>
              </a: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n số sách tham khảo. Hỏi cửa hàng đó nhập về tất cả bao nhiêu quyển sách giáo khoa và sách tham khảo?</a:t>
              </a:r>
              <a:endParaRPr lang="en-US" sz="3200" kern="0" dirty="0">
                <a:solidFill>
                  <a:srgbClr val="00206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5" name="Rectangle: Rounded Corners 154">
            <a:extLst>
              <a:ext uri="{FF2B5EF4-FFF2-40B4-BE49-F238E27FC236}">
                <a16:creationId xmlns="" xmlns:a16="http://schemas.microsoft.com/office/drawing/2014/main" id="{BF1E7801-0D19-9E7E-214F-24E52438FB14}"/>
              </a:ext>
            </a:extLst>
          </p:cNvPr>
          <p:cNvSpPr/>
          <p:nvPr/>
        </p:nvSpPr>
        <p:spPr>
          <a:xfrm>
            <a:off x="1323975" y="2798691"/>
            <a:ext cx="10080982" cy="3025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E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1" name="Group 190">
            <a:extLst>
              <a:ext uri="{FF2B5EF4-FFF2-40B4-BE49-F238E27FC236}">
                <a16:creationId xmlns="" xmlns:a16="http://schemas.microsoft.com/office/drawing/2014/main" id="{2C753DE4-0FD9-5A7F-85AB-036B301E24F6}"/>
              </a:ext>
            </a:extLst>
          </p:cNvPr>
          <p:cNvGrpSpPr/>
          <p:nvPr/>
        </p:nvGrpSpPr>
        <p:grpSpPr>
          <a:xfrm>
            <a:off x="4046515" y="4123779"/>
            <a:ext cx="982685" cy="143421"/>
            <a:chOff x="3276600" y="3124200"/>
            <a:chExt cx="3505200" cy="399872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="" xmlns:a16="http://schemas.microsoft.com/office/drawing/2014/main" id="{FB93F6DC-42E3-5A85-0D5D-42CA2C2B8024}"/>
                </a:ext>
              </a:extLst>
            </p:cNvPr>
            <p:cNvCxnSpPr>
              <a:cxnSpLocks/>
            </p:cNvCxnSpPr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63CB00B0-4A04-CB19-DB8F-CEEBCC5E01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48CACE85-24AD-8948-0168-56AD0C34DE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195" name="Right Brace 194">
            <a:extLst>
              <a:ext uri="{FF2B5EF4-FFF2-40B4-BE49-F238E27FC236}">
                <a16:creationId xmlns="" xmlns:a16="http://schemas.microsoft.com/office/drawing/2014/main" id="{9CB9B2FB-91AE-0153-980A-005390A276A5}"/>
              </a:ext>
            </a:extLst>
          </p:cNvPr>
          <p:cNvSpPr/>
          <p:nvPr/>
        </p:nvSpPr>
        <p:spPr>
          <a:xfrm>
            <a:off x="9393774" y="3763866"/>
            <a:ext cx="286282" cy="1275463"/>
          </a:xfrm>
          <a:prstGeom prst="rightBrace">
            <a:avLst>
              <a:gd name="adj1" fmla="val 28606"/>
              <a:gd name="adj2" fmla="val 50000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="" xmlns:a16="http://schemas.microsoft.com/office/drawing/2014/main" id="{CF3AF010-875D-6464-BB88-34512C3045E6}"/>
              </a:ext>
            </a:extLst>
          </p:cNvPr>
          <p:cNvGrpSpPr/>
          <p:nvPr/>
        </p:nvGrpSpPr>
        <p:grpSpPr>
          <a:xfrm>
            <a:off x="4068968" y="4825912"/>
            <a:ext cx="5132182" cy="308068"/>
            <a:chOff x="3276600" y="3111022"/>
            <a:chExt cx="3505200" cy="426228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10CD596A-851C-5FAD-5820-DB82390AD0BF}"/>
                </a:ext>
              </a:extLst>
            </p:cNvPr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DD4FC4AD-3F72-8ED6-9592-AE7BAB4BC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E81B9333-60E3-3E07-797C-F3CE75FD86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1" name="Straight Connector 210">
              <a:extLst>
                <a:ext uri="{FF2B5EF4-FFF2-40B4-BE49-F238E27FC236}">
                  <a16:creationId xmlns="" xmlns:a16="http://schemas.microsoft.com/office/drawing/2014/main" id="{28210EA5-A175-1FBB-BF9A-BC9CB9F4ED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3164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2" name="Straight Connector 211">
              <a:extLst>
                <a:ext uri="{FF2B5EF4-FFF2-40B4-BE49-F238E27FC236}">
                  <a16:creationId xmlns="" xmlns:a16="http://schemas.microsoft.com/office/drawing/2014/main" id="{F9E1F0A9-4982-A479-9E67-BE7ABA4E3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3223" y="3137378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="" xmlns:a16="http://schemas.microsoft.com/office/drawing/2014/main" id="{07158459-2F0A-D4BE-AF56-65FF200646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6777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4" name="Straight Connector 213">
              <a:extLst>
                <a:ext uri="{FF2B5EF4-FFF2-40B4-BE49-F238E27FC236}">
                  <a16:creationId xmlns="" xmlns:a16="http://schemas.microsoft.com/office/drawing/2014/main" id="{6C5B9EB3-FFB9-94EB-907B-433FDD657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6352" y="3111022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cxnSp>
        <p:nvCxnSpPr>
          <p:cNvPr id="200" name="Straight Connector 199">
            <a:extLst>
              <a:ext uri="{FF2B5EF4-FFF2-40B4-BE49-F238E27FC236}">
                <a16:creationId xmlns="" xmlns:a16="http://schemas.microsoft.com/office/drawing/2014/main" id="{4D5C076C-4670-8E58-5729-60049B08037F}"/>
              </a:ext>
            </a:extLst>
          </p:cNvPr>
          <p:cNvCxnSpPr>
            <a:cxnSpLocks/>
          </p:cNvCxnSpPr>
          <p:nvPr/>
        </p:nvCxnSpPr>
        <p:spPr>
          <a:xfrm flipV="1">
            <a:off x="5042665" y="4248150"/>
            <a:ext cx="0" cy="556410"/>
          </a:xfrm>
          <a:prstGeom prst="line">
            <a:avLst/>
          </a:prstGeom>
          <a:noFill/>
          <a:ln w="57150" cap="flat" cmpd="sng" algn="ctr">
            <a:solidFill>
              <a:srgbClr val="FC6E51">
                <a:lumMod val="75000"/>
              </a:srgbClr>
            </a:solidFill>
            <a:prstDash val="sysDot"/>
            <a:miter lim="800000"/>
          </a:ln>
          <a:effectLst/>
        </p:spPr>
      </p:cxnSp>
      <p:sp>
        <p:nvSpPr>
          <p:cNvPr id="201" name="Right Brace 200">
            <a:extLst>
              <a:ext uri="{FF2B5EF4-FFF2-40B4-BE49-F238E27FC236}">
                <a16:creationId xmlns="" xmlns:a16="http://schemas.microsoft.com/office/drawing/2014/main" id="{1EB8CD9A-C9AC-9644-5B2A-CB4F794DF742}"/>
              </a:ext>
            </a:extLst>
          </p:cNvPr>
          <p:cNvSpPr/>
          <p:nvPr/>
        </p:nvSpPr>
        <p:spPr>
          <a:xfrm rot="16200000">
            <a:off x="4351995" y="3462652"/>
            <a:ext cx="387005" cy="1005507"/>
          </a:xfrm>
          <a:prstGeom prst="rightBrace">
            <a:avLst>
              <a:gd name="adj1" fmla="val 41059"/>
              <a:gd name="adj2" fmla="val 51162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202" name="Picture 201">
            <a:extLst>
              <a:ext uri="{FF2B5EF4-FFF2-40B4-BE49-F238E27FC236}">
                <a16:creationId xmlns="" xmlns:a16="http://schemas.microsoft.com/office/drawing/2014/main" id="{FE0EF001-CAD1-A496-D6F9-A88B2D6A34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t="3436" r="43750" b="26667"/>
          <a:stretch/>
        </p:blipFill>
        <p:spPr>
          <a:xfrm>
            <a:off x="9794385" y="4015032"/>
            <a:ext cx="524201" cy="751988"/>
          </a:xfrm>
          <a:prstGeom prst="rect">
            <a:avLst/>
          </a:prstGeom>
        </p:spPr>
      </p:pic>
      <p:sp>
        <p:nvSpPr>
          <p:cNvPr id="204" name="TextBox 203">
            <a:extLst>
              <a:ext uri="{FF2B5EF4-FFF2-40B4-BE49-F238E27FC236}">
                <a16:creationId xmlns="" xmlns:a16="http://schemas.microsoft.com/office/drawing/2014/main" id="{B31B77B7-9F25-0602-E463-45B33815FD1F}"/>
              </a:ext>
            </a:extLst>
          </p:cNvPr>
          <p:cNvSpPr txBox="1"/>
          <p:nvPr/>
        </p:nvSpPr>
        <p:spPr>
          <a:xfrm>
            <a:off x="5328907" y="2855769"/>
            <a:ext cx="23627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="" xmlns:a16="http://schemas.microsoft.com/office/drawing/2014/main" id="{0AB6C84B-A21D-AD46-6762-65F473479D46}"/>
              </a:ext>
            </a:extLst>
          </p:cNvPr>
          <p:cNvSpPr txBox="1"/>
          <p:nvPr/>
        </p:nvSpPr>
        <p:spPr>
          <a:xfrm>
            <a:off x="1438276" y="4680886"/>
            <a:ext cx="257265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khoa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="" xmlns:a16="http://schemas.microsoft.com/office/drawing/2014/main" id="{9303A824-F325-344E-C82A-944872A4F477}"/>
              </a:ext>
            </a:extLst>
          </p:cNvPr>
          <p:cNvSpPr txBox="1"/>
          <p:nvPr/>
        </p:nvSpPr>
        <p:spPr>
          <a:xfrm>
            <a:off x="1381125" y="3885072"/>
            <a:ext cx="259712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15633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="" xmlns:a16="http://schemas.microsoft.com/office/drawing/2014/main" id="{96D09F66-25FC-50BB-A831-69AE189BF684}"/>
              </a:ext>
            </a:extLst>
          </p:cNvPr>
          <p:cNvSpPr txBox="1"/>
          <p:nvPr/>
        </p:nvSpPr>
        <p:spPr>
          <a:xfrm>
            <a:off x="3778638" y="3437022"/>
            <a:ext cx="14363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4 050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="" xmlns:a16="http://schemas.microsoft.com/office/drawing/2014/main" id="{DB9525C4-4D0C-841A-5B48-D860DF558873}"/>
              </a:ext>
            </a:extLst>
          </p:cNvPr>
          <p:cNvSpPr txBox="1"/>
          <p:nvPr/>
        </p:nvSpPr>
        <p:spPr>
          <a:xfrm>
            <a:off x="9982854" y="4350054"/>
            <a:ext cx="14363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="" xmlns:a16="http://schemas.microsoft.com/office/drawing/2014/main" id="{BDB44D04-2EC3-1BB7-B332-7D4B53F552DE}"/>
              </a:ext>
            </a:extLst>
          </p:cNvPr>
          <p:cNvSpPr txBox="1"/>
          <p:nvPr/>
        </p:nvSpPr>
        <p:spPr>
          <a:xfrm>
            <a:off x="159026" y="6396335"/>
            <a:ext cx="590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Hương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Thảo</a:t>
            </a:r>
            <a:r>
              <a:rPr lang="en-US" sz="2400" dirty="0">
                <a:solidFill>
                  <a:srgbClr val="FFFF00"/>
                </a:solidFill>
              </a:rPr>
              <a:t> – </a:t>
            </a:r>
            <a:r>
              <a:rPr lang="en-US" sz="2400" dirty="0" err="1">
                <a:solidFill>
                  <a:srgbClr val="FFFF00"/>
                </a:solidFill>
              </a:rPr>
              <a:t>Zalo</a:t>
            </a:r>
            <a:r>
              <a:rPr lang="en-US" sz="2400" dirty="0">
                <a:solidFill>
                  <a:srgbClr val="FFFF00"/>
                </a:solidFill>
              </a:rPr>
              <a:t> 0972.115.126</a:t>
            </a:r>
          </a:p>
        </p:txBody>
      </p:sp>
    </p:spTree>
    <p:extLst>
      <p:ext uri="{BB962C8B-B14F-4D97-AF65-F5344CB8AC3E}">
        <p14:creationId xmlns:p14="http://schemas.microsoft.com/office/powerpoint/2010/main" val="263777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95" grpId="0" animBg="1"/>
      <p:bldP spid="201" grpId="0" animBg="1"/>
      <p:bldP spid="204" grpId="0"/>
      <p:bldP spid="205" grpId="0"/>
      <p:bldP spid="206" grpId="0"/>
      <p:bldP spid="208" grpId="0"/>
      <p:bldP spid="2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76250"/>
            <a:ext cx="11301789" cy="60141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10" name="Nhóm 6">
            <a:extLst>
              <a:ext uri="{FF2B5EF4-FFF2-40B4-BE49-F238E27FC236}">
                <a16:creationId xmlns="" xmlns:a16="http://schemas.microsoft.com/office/drawing/2014/main" id="{3154E70D-E5A4-87B3-E7FC-F7198A481EF2}"/>
              </a:ext>
            </a:extLst>
          </p:cNvPr>
          <p:cNvGrpSpPr/>
          <p:nvPr/>
        </p:nvGrpSpPr>
        <p:grpSpPr>
          <a:xfrm>
            <a:off x="310186" y="414091"/>
            <a:ext cx="11005513" cy="1975021"/>
            <a:chOff x="1203157" y="685800"/>
            <a:chExt cx="9835657" cy="1749941"/>
          </a:xfrm>
        </p:grpSpPr>
        <p:grpSp>
          <p:nvGrpSpPr>
            <p:cNvPr id="11" name="Nhóm 4">
              <a:extLst>
                <a:ext uri="{FF2B5EF4-FFF2-40B4-BE49-F238E27FC236}">
                  <a16:creationId xmlns="" xmlns:a16="http://schemas.microsoft.com/office/drawing/2014/main" id="{DD35F18A-4DAF-6E18-6A91-EDC41EB0D31E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13" name="Hình Bầu dục 2">
                <a:extLst>
                  <a:ext uri="{FF2B5EF4-FFF2-40B4-BE49-F238E27FC236}">
                    <a16:creationId xmlns="" xmlns:a16="http://schemas.microsoft.com/office/drawing/2014/main" id="{CFBAD606-7A3C-57BB-DAD9-9EE086796DF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" name="Hộp Văn bản 3">
                <a:extLst>
                  <a:ext uri="{FF2B5EF4-FFF2-40B4-BE49-F238E27FC236}">
                    <a16:creationId xmlns="" xmlns:a16="http://schemas.microsoft.com/office/drawing/2014/main" id="{70722D95-1BA2-131E-3088-C3D485106ECE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12" name="Hộp Văn bản 5">
              <a:extLst>
                <a:ext uri="{FF2B5EF4-FFF2-40B4-BE49-F238E27FC236}">
                  <a16:creationId xmlns="" xmlns:a16="http://schemas.microsoft.com/office/drawing/2014/main" id="{3A0E2CFC-0ABC-78C5-38DE-64AA500FFF0C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718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Để phục vụ năm học mới, một cửa hàng nhập về 4 050 quyển sách tham khảo. Số sách giáo khoa nhập về gấp 5 l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ầ</a:t>
              </a: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số sách tham khảo. Hỏi cửa hàng đó nhập về tất cả bao nhiêu quyển sách giáo khoa và sách tham khảo?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5" name="Rectangle: Rounded Corners 154">
            <a:extLst>
              <a:ext uri="{FF2B5EF4-FFF2-40B4-BE49-F238E27FC236}">
                <a16:creationId xmlns="" xmlns:a16="http://schemas.microsoft.com/office/drawing/2014/main" id="{BF1E7801-0D19-9E7E-214F-24E52438FB14}"/>
              </a:ext>
            </a:extLst>
          </p:cNvPr>
          <p:cNvSpPr/>
          <p:nvPr/>
        </p:nvSpPr>
        <p:spPr>
          <a:xfrm>
            <a:off x="990600" y="2647950"/>
            <a:ext cx="10414357" cy="3629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E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="" xmlns:a16="http://schemas.microsoft.com/office/drawing/2014/main" id="{B31B77B7-9F25-0602-E463-45B33815FD1F}"/>
              </a:ext>
            </a:extLst>
          </p:cNvPr>
          <p:cNvSpPr txBox="1"/>
          <p:nvPr/>
        </p:nvSpPr>
        <p:spPr>
          <a:xfrm>
            <a:off x="5328907" y="2589069"/>
            <a:ext cx="23627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7530BA6-9F03-F8AD-788F-A6CD3E196597}"/>
              </a:ext>
            </a:extLst>
          </p:cNvPr>
          <p:cNvSpPr txBox="1"/>
          <p:nvPr/>
        </p:nvSpPr>
        <p:spPr>
          <a:xfrm>
            <a:off x="1137906" y="3389169"/>
            <a:ext cx="10263519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4 050 x 5 = 20 250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4 050 + 20 250 = 24 300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24 300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15633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DCD82D-D0E0-DF65-22F8-3D58B94D94B6}"/>
              </a:ext>
            </a:extLst>
          </p:cNvPr>
          <p:cNvSpPr txBox="1"/>
          <p:nvPr/>
        </p:nvSpPr>
        <p:spPr>
          <a:xfrm>
            <a:off x="159026" y="6396335"/>
            <a:ext cx="590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Hương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Thảo</a:t>
            </a:r>
            <a:r>
              <a:rPr lang="en-US" sz="2400" dirty="0">
                <a:solidFill>
                  <a:srgbClr val="FFFF00"/>
                </a:solidFill>
              </a:rPr>
              <a:t> – </a:t>
            </a:r>
            <a:r>
              <a:rPr lang="en-US" sz="2400" dirty="0" err="1">
                <a:solidFill>
                  <a:srgbClr val="FFFF00"/>
                </a:solidFill>
              </a:rPr>
              <a:t>Zalo</a:t>
            </a:r>
            <a:r>
              <a:rPr lang="en-US" sz="2400" dirty="0">
                <a:solidFill>
                  <a:srgbClr val="FFFF00"/>
                </a:solidFill>
              </a:rPr>
              <a:t> 0972.115.126</a:t>
            </a:r>
          </a:p>
        </p:txBody>
      </p:sp>
    </p:spTree>
    <p:extLst>
      <p:ext uri="{BB962C8B-B14F-4D97-AF65-F5344CB8AC3E}">
        <p14:creationId xmlns:p14="http://schemas.microsoft.com/office/powerpoint/2010/main" val="4030704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204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=""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=""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>
            <a:extLst>
              <a:ext uri="{FF2B5EF4-FFF2-40B4-BE49-F238E27FC236}">
                <a16:creationId xmlns="" xmlns:a16="http://schemas.microsoft.com/office/drawing/2014/main" id="{6AE10A6B-A389-5B6A-DFDF-803D1E16CF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00" t="11589" r="19980" b="17582"/>
          <a:stretch/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8CA56D0C-A0C2-6213-53EB-3C58A34E454D}"/>
              </a:ext>
            </a:extLst>
          </p:cNvPr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phục</a:t>
            </a: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="" xmlns:a16="http://schemas.microsoft.com/office/drawing/2014/main" id="{27E5ADAB-9CA2-9625-09C3-D0B2F05E81DB}"/>
              </a:ext>
            </a:extLst>
          </p:cNvPr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="" xmlns:a16="http://schemas.microsoft.com/office/drawing/2014/main" id="{012D0BE2-D873-3523-4727-9C8655AD405B}"/>
              </a:ext>
            </a:extLst>
          </p:cNvPr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E894D2F-39AE-C1F0-3520-FDA9D33F7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746" y="-154893"/>
            <a:ext cx="9559357" cy="4767485"/>
          </a:xfrm>
          <a:prstGeom prst="rect">
            <a:avLst/>
          </a:prstGeom>
        </p:spPr>
      </p:pic>
      <p:pic>
        <p:nvPicPr>
          <p:cNvPr id="3" name="Picture 2" descr="A picture containing text, font, graphics, design&#10;&#10;Description automatically generated">
            <a:extLst>
              <a:ext uri="{FF2B5EF4-FFF2-40B4-BE49-F238E27FC236}">
                <a16:creationId xmlns="" xmlns:a16="http://schemas.microsoft.com/office/drawing/2014/main" id="{28B84F2D-1E14-0D26-F37A-15041698CC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151" y="295274"/>
            <a:ext cx="1628775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/>
          </p:nvPr>
        </p:nvSpPr>
        <p:spPr>
          <a:xfrm>
            <a:off x="1211792" y="1629842"/>
            <a:ext cx="9557809" cy="47629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LUYỆN TẬP</a:t>
            </a:r>
            <a:endParaRPr lang="vi-VN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=""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 descr="A picture containing text, font, graphics, design&#10;&#10;Description automatically generated">
            <a:extLst>
              <a:ext uri="{FF2B5EF4-FFF2-40B4-BE49-F238E27FC236}">
                <a16:creationId xmlns="" xmlns:a16="http://schemas.microsoft.com/office/drawing/2014/main" id="{811E2F98-5020-5939-4285-40BB67B64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151" y="295274"/>
            <a:ext cx="16287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=""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=""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=""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=""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=""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=""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=""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=""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=""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=""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=""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=""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=""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=""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=""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=""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=""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823225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=""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=""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=""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=""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=""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=""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=""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="" xmlns:a16="http://schemas.microsoft.com/office/drawing/2014/main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="" xmlns:a16="http://schemas.microsoft.com/office/drawing/2014/main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="" xmlns:a16="http://schemas.microsoft.com/office/drawing/2014/main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="" xmlns:a16="http://schemas.microsoft.com/office/drawing/2014/main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="" xmlns:a16="http://schemas.microsoft.com/office/drawing/2014/main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8DB4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="" xmlns:a16="http://schemas.microsoft.com/office/drawing/2014/main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="" xmlns:a16="http://schemas.microsoft.com/office/drawing/2014/main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="" xmlns:a16="http://schemas.microsoft.com/office/drawing/2014/main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="" xmlns:a16="http://schemas.microsoft.com/office/drawing/2014/main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="" xmlns:a16="http://schemas.microsoft.com/office/drawing/2014/main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=""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=""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=""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=""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=""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=""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=""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=""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=""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=""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="" xmlns:a16="http://schemas.microsoft.com/office/drawing/2014/main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="" xmlns:a16="http://schemas.microsoft.com/office/drawing/2014/main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="" xmlns:a16="http://schemas.microsoft.com/office/drawing/2014/main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="" xmlns:a16="http://schemas.microsoft.com/office/drawing/2014/main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="" xmlns:a16="http://schemas.microsoft.com/office/drawing/2014/main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926040F3-C7DC-AA77-DC90-A3A897A1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9" y="-735900"/>
            <a:ext cx="11180840" cy="6289223"/>
          </a:xfrm>
          <a:prstGeom prst="rect">
            <a:avLst/>
          </a:prstGeom>
        </p:spPr>
      </p:pic>
      <p:pic>
        <p:nvPicPr>
          <p:cNvPr id="11" name="Picture 11" descr="C:\Users\ADMIN\Desktop\Tai nguyen thiet ke tro choi\Angry birds epic birds\1505573783630 (2).png">
            <a:extLst>
              <a:ext uri="{FF2B5EF4-FFF2-40B4-BE49-F238E27FC236}">
                <a16:creationId xmlns="" xmlns:a16="http://schemas.microsoft.com/office/drawing/2014/main" id="{B8953481-E7DC-1077-BDF8-C365910A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9" y="4626429"/>
            <a:ext cx="2033900" cy="11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=""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a) Tổng của 53 640 và 8 290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=""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51930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=""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471314" y="306892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61830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=""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442738" y="49616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61 930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=""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60 930</a:t>
            </a:r>
            <a:endParaRPr lang="en-US" sz="4267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=""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65934" y="298442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51 930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=""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499888" y="30498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61 830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=""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471309" y="495210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61 930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=""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57635" y="496440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60 930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=""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=""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=""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=""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431774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b) Hiệu của 68 497 và 35 829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=""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31 668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=""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6865944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32 678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=""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900565" y="51358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32 668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=""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1827219" y="510727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32 568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=""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52600" y="305807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31 668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=""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6865942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32 678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=""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91038" y="512632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32 668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=""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1857375" y="51072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32 568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=""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=""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=""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=""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c) Tích của 29 073 và 3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=""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67 219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=""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87 019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=""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865944" y="307889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87 219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=""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87 291</a:t>
            </a:r>
            <a:endParaRPr lang="en-US" sz="4267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=""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57064" y="304396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67 219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=""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85639" y="498345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87 019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=""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94516" y="308841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87 219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=""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46890" y="500250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87 291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=""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=""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=""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=""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914401" y="380473"/>
            <a:ext cx="10601324" cy="1676928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d) Thực hiện phép tính 54 658 : 9 được: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=""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10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=""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=""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522413" y="293656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=""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71984" y="501878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=""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75462" y="2993952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10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=""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66584" y="497392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=""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541462" y="292703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=""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62451" y="501878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=""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=""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=""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7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661</Words>
  <Application>Microsoft Office PowerPoint</Application>
  <PresentationFormat>Custom</PresentationFormat>
  <Paragraphs>123</Paragraphs>
  <Slides>18</Slides>
  <Notes>7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Castaway in a Desert Island by Slidesgo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HOAI</cp:lastModifiedBy>
  <cp:revision>22</cp:revision>
  <dcterms:created xsi:type="dcterms:W3CDTF">2023-06-12T07:28:06Z</dcterms:created>
  <dcterms:modified xsi:type="dcterms:W3CDTF">2024-02-20T08:55:41Z</dcterms:modified>
</cp:coreProperties>
</file>