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482" y="-492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393E71-07F5-488B-AE25-F3CA7D5BF9F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B2E6C-2AFC-4020-8547-494ABD7E6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Ôn</a:t>
            </a:r>
            <a:r>
              <a:rPr lang="en-US" baseline="0" smtClean="0"/>
              <a:t> lại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43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7AB927-42BB-4505-9EDE-3A59CF2143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84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6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6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579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01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28995" y="274639"/>
            <a:ext cx="363799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8678" y="274639"/>
            <a:ext cx="1071762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52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630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1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2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8678" y="1600201"/>
            <a:ext cx="717675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8126" y="1600201"/>
            <a:ext cx="717886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400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2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6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6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3513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5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163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3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1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3" y="1435101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820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05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1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D0918-B3BC-4D15-9AF8-385E8378AD06}" type="datetimeFigureOut">
              <a:rPr lang="en-US" smtClean="0"/>
              <a:t>6/14/2021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5" y="6356351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1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38271-59F9-4398-B3B9-61938CFED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0" y="0"/>
            <a:ext cx="12161838" cy="3022600"/>
          </a:xfrm>
          <a:prstGeom prst="rect">
            <a:avLst/>
          </a:prstGeom>
          <a:solidFill>
            <a:srgbClr val="0086EA"/>
          </a:solidFill>
          <a:effectLst>
            <a:glow rad="50800">
              <a:schemeClr val="accent5">
                <a:satMod val="175000"/>
                <a:alpha val="18000"/>
              </a:schemeClr>
            </a:glow>
          </a:effectLst>
        </p:spPr>
        <p:txBody>
          <a:bodyPr vert="horz" lIns="91294" tIns="45647" rIns="91294" bIns="45647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10600" b="1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3074" name="Picture 2" descr="Bộ SGK Lớp 6 - Kết nối tri thức với cuộc sống - Công ty Cổ phần Đầu tư và  Phát triển Giáo dục Phương Na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3"/>
          <a:stretch/>
        </p:blipFill>
        <p:spPr bwMode="auto">
          <a:xfrm>
            <a:off x="329384" y="462491"/>
            <a:ext cx="2039642" cy="187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394362" y="1254919"/>
            <a:ext cx="8330788" cy="1325563"/>
          </a:xfrm>
        </p:spPr>
        <p:txBody>
          <a:bodyPr>
            <a:noAutofit/>
          </a:bodyPr>
          <a:lstStyle/>
          <a:p>
            <a:pPr algn="ctr"/>
            <a:r>
              <a:rPr lang="en-US" sz="10600" b="1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TIẾNG </a:t>
            </a:r>
            <a:r>
              <a:rPr lang="en-US" sz="10600" b="1" smtClean="0">
                <a:solidFill>
                  <a:schemeClr val="bg1"/>
                </a:solidFill>
                <a:latin typeface="AvantGarde" pitchFamily="2" charset="0"/>
                <a:ea typeface="AvantGarde" pitchFamily="2" charset="0"/>
                <a:cs typeface="AvantGarde" pitchFamily="2" charset="0"/>
              </a:rPr>
              <a:t>VIỆT 1</a:t>
            </a:r>
            <a:endParaRPr lang="en-US" sz="10600" b="1">
              <a:solidFill>
                <a:schemeClr val="bg1"/>
              </a:solidFill>
              <a:latin typeface="AvantGarde" pitchFamily="2" charset="0"/>
              <a:ea typeface="AvantGarde" pitchFamily="2" charset="0"/>
              <a:cs typeface="AvantGarde" pitchFamily="2" charset="0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1513" y="4205197"/>
            <a:ext cx="4512126" cy="2182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23003"/>
            <a:ext cx="3439518" cy="423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H="1" flipV="1">
            <a:off x="0" y="6807200"/>
            <a:ext cx="12161838" cy="16933"/>
          </a:xfrm>
          <a:prstGeom prst="line">
            <a:avLst/>
          </a:prstGeom>
          <a:ln w="88900">
            <a:solidFill>
              <a:srgbClr val="0086E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698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0672238"/>
              </p:ext>
            </p:extLst>
          </p:nvPr>
        </p:nvGraphicFramePr>
        <p:xfrm>
          <a:off x="215396" y="12906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712884" y="2143173"/>
            <a:ext cx="4941953" cy="4585673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ô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6756905" cy="941185"/>
            <a:chOff x="63500" y="1429216"/>
            <a:chExt cx="5080245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4759388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Hướng dẫn viết bảng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4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5785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ô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519" y="525412"/>
            <a:ext cx="10906729" cy="5476415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38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297955"/>
              </p:ext>
            </p:extLst>
          </p:nvPr>
        </p:nvGraphicFramePr>
        <p:xfrm>
          <a:off x="215396" y="1242446"/>
          <a:ext cx="11887200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  <a:gridCol w="457200"/>
              </a:tblGrid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57200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88750" marR="88750" marT="44375" marB="44375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-22081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TD 4H" pitchFamily="34" charset="0"/>
              </a:rPr>
              <a:t>ô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15396" y="203422"/>
            <a:ext cx="3382243" cy="941185"/>
            <a:chOff x="63500" y="1429216"/>
            <a:chExt cx="2542972" cy="705889"/>
          </a:xfrm>
        </p:grpSpPr>
        <p:sp>
          <p:nvSpPr>
            <p:cNvPr id="13" name="Rounded Rectangle 12"/>
            <p:cNvSpPr/>
            <p:nvPr/>
          </p:nvSpPr>
          <p:spPr>
            <a:xfrm>
              <a:off x="384357" y="1429216"/>
              <a:ext cx="222211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Viết vở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5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674784" y="3124198"/>
            <a:ext cx="7478865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 cổ cò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46135" y="3124199"/>
            <a:ext cx="2030566" cy="2892902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18000">
                <a:solidFill>
                  <a:srgbClr val="FF0000"/>
                </a:solidFill>
                <a:latin typeface="HP001 4 hàng" pitchFamily="34" charset="0"/>
              </a:rPr>
              <a:t>ô</a:t>
            </a:r>
          </a:p>
        </p:txBody>
      </p:sp>
    </p:spTree>
    <p:extLst>
      <p:ext uri="{BB962C8B-B14F-4D97-AF65-F5344CB8AC3E}">
        <p14:creationId xmlns:p14="http://schemas.microsoft.com/office/powerpoint/2010/main" val="10453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ô.wmv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4519" y="525412"/>
            <a:ext cx="10906729" cy="547641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644" y="5145656"/>
            <a:ext cx="2709556" cy="171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819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2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79068"/>
              </p:ext>
            </p:extLst>
          </p:nvPr>
        </p:nvGraphicFramePr>
        <p:xfrm>
          <a:off x="215396" y="1366850"/>
          <a:ext cx="11704320" cy="512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  <a:gridCol w="731520"/>
              </a:tblGrid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31520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 marL="118041" marR="118041" marT="59167" marB="59167">
                    <a:lnL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-800100" y="2219373"/>
            <a:ext cx="10267950" cy="4539506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28700">
                <a:solidFill>
                  <a:srgbClr val="FF0000"/>
                </a:solidFill>
                <a:latin typeface="HP001 4 hàng" pitchFamily="34" charset="0"/>
              </a:rPr>
              <a:t> cổ cò 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997" y="-1565713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5913" y="-920972"/>
            <a:ext cx="3613377" cy="4356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860" l="0" r="9882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30285" y="-498255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2282" y="-20081"/>
            <a:ext cx="2709556" cy="1712343"/>
          </a:xfrm>
          <a:prstGeom prst="rect">
            <a:avLst/>
          </a:prstGeom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2074" y1="4482" x2="79933" y2="1764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80564" y="-499541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93086" y1="6723" x2="81113" y2="22829"/>
                        <a14:foregroundMark x1="93086" y1="7143" x2="2024" y2="981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4634" y="-1204490"/>
            <a:ext cx="3613377" cy="4350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979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27E-6 -5.55556E-6 L -0.00626 -0.01343 L -0.01501 -0.02107 L -0.02441 -0.02454 L -0.03185 -0.02339 L -0.04072 -0.01899 L -0.04881 -0.00996 L -0.05573 0.00323 L -0.06265 0.0199 L -0.06696 0.03657 L -0.06944 0.05231 L -0.06944 0.07106 L -0.06892 0.08657 L -0.06696 0.10671 L -0.06317 0.12546 L -0.05821 0.14004 L -0.0513 0.15231 L -0.0432 0.16434 L -0.0338 0.17106 L -0.02754 0.17337 L -0.01749 0.17106 L -0.00561 0.16342 L 0.00509 0.14768 L 0.01384 0.12777 L 0.02193 0.10439 L 0.02572 0.08564 L 0.02702 0.05995 L 0.03016 0.03657 L 0.03707 0.01226 L 0.04334 -0.00117 L 0.05326 -0.01436 L 0.0671 -0.02223 L 0.07963 -0.02223 L 0.0872 -0.01783 L 0.0966 -0.00788 L 0.10221 0.00231 L 0.09346 -0.01112 L 0.08211 -0.02107 L 0.07088 -0.02223 L 0.05457 -0.01436 L 0.0483 -0.00996 L 0.04073 0.00323 L 0.03394 0.0199 L 0.03081 0.03772 L 0.02768 0.06342 L 0.02637 0.08101 L 0.02885 0.10879 L 0.03577 0.13657 L 0.04386 0.15115 L 0.05078 0.16342 L 0.05835 0.1699 L 0.0671 0.17337 L 0.07584 0.17337 L 0.08772 0.16782 L 0.09777 0.15879 L 0.10652 0.13888 L 0.11344 0.1199 L 0.11722 0.09768 L 0.11787 0.07221 L 0.11539 0.04444 L 0.11226 0.02453 L 0.106 0.00671 L 0.09712 -0.00788 " pathEditMode="relative" ptsTypes="AAAAAAAAAAAAAAAAAAAAAAAAAAAAAAAAAAAAAAAAAAAAAAAAAAAAAAAAAAAAAAA">
                                      <p:cBhvr>
                                        <p:cTn id="11" dur="1525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75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76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26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51351E-6 -7.40741E-7 L 0.01136 -0.01111 L 0.02076 -0.02431 L 0.02637 -0.03426 L 0.03264 -0.02315 L 0.04008 -0.01111 L 0.05209 -0.00093 " pathEditMode="relative" ptsTypes="AAAAAAA">
                                      <p:cBhvr>
                                        <p:cTn id="22" dur="3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1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51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101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64866E-6 4.07407E-6 L 0.00784 -0.00417 L 0.01489 -0.00139 L 0.01959 0.00694 L 0.01959 0.02083 L 0.01645 0.03333 L 0.01175 0.04583 L 0.00784 0.05139 " pathEditMode="relative" ptsTypes="AAAAAAAA">
                                      <p:cBhvr>
                                        <p:cTn id="33" dur="3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4260"/>
                            </p:stCondLst>
                            <p:childTnLst>
                              <p:par>
                                <p:cTn id="35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1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51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927E-6 -5.55556E-6 L -0.00626 -0.01343 L -0.01501 -0.02107 L -0.02441 -0.02454 L -0.03185 -0.02339 L -0.04072 -0.01899 L -0.04881 -0.00996 L -0.05573 0.00323 L -0.06265 0.0199 L -0.06696 0.03657 L -0.06944 0.05231 L -0.06944 0.07106 L -0.06892 0.08657 L -0.06696 0.10671 L -0.06317 0.12546 L -0.05821 0.14004 L -0.0513 0.15231 L -0.0432 0.16434 L -0.0338 0.17106 L -0.02754 0.17337 L -0.01749 0.17106 L -0.00561 0.16342 L 0.00509 0.14768 L 0.01384 0.12777 L 0.02193 0.10439 L 0.02572 0.08564 L 0.02702 0.05995 L 0.03016 0.03657 L 0.03707 0.01226 L 0.04334 -0.00117 L 0.05326 -0.01436 L 0.0671 -0.02223 L 0.07963 -0.02223 L 0.0872 -0.01783 L 0.0966 -0.00788 L 0.10221 0.00231 L 0.09346 -0.01112 L 0.08211 -0.02107 L 0.07088 -0.02223 L 0.05457 -0.01436 L 0.0483 -0.00996 L 0.04073 0.00323 L 0.03394 0.0199 L 0.03081 0.03772 L 0.02768 0.06342 L 0.02637 0.08101 L 0.02885 0.10879 L 0.03577 0.13657 L 0.04386 0.15115 L 0.05078 0.16342 L 0.05835 0.1699 L 0.0671 0.17337 L 0.07584 0.17337 L 0.08772 0.16782 L 0.09777 0.15879 L 0.10652 0.13888 L 0.11344 0.1199 L 0.11722 0.09768 L 0.11787 0.07221 L 0.11539 0.04444 L 0.11226 0.02453 L 0.106 0.00671 L 0.09712 -0.00788 " pathEditMode="relative" ptsTypes="AAAAAAAAAAAAAAAAAAAAAAAAAAAAAAAAAAAAAAAAAAAAAAAAAAAAAAAAAAAAAAA">
                                      <p:cBhvr>
                                        <p:cTn id="46" dur="15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76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77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127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48649E-6 -6.66667E-6 L 0.02702 0.04768 " pathEditMode="relative" ptsTypes="AA">
                                      <p:cBhvr>
                                        <p:cTn id="57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3770"/>
                            </p:stCondLst>
                            <p:childTnLst>
                              <p:par>
                                <p:cTn id="5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42" t="27779" r="29387" b="18650"/>
          <a:stretch/>
        </p:blipFill>
        <p:spPr bwMode="auto">
          <a:xfrm>
            <a:off x="1508919" y="381000"/>
            <a:ext cx="9091508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69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37" b="58380"/>
          <a:stretch/>
        </p:blipFill>
        <p:spPr>
          <a:xfrm>
            <a:off x="518319" y="170765"/>
            <a:ext cx="10735672" cy="5489807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426294" y="5415485"/>
            <a:ext cx="9226625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bê bể cá.</a:t>
            </a:r>
            <a:endParaRPr lang="en-US" sz="72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837327" y="5415485"/>
            <a:ext cx="1136556" cy="1369944"/>
          </a:xfrm>
          <a:prstGeom prst="rect">
            <a:avLst/>
          </a:prstGeom>
        </p:spPr>
        <p:txBody>
          <a:bodyPr vert="horz" lIns="91294" tIns="45647" rIns="91294" bIns="45647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72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8" name="Rounded Rectangle 7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6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340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170" y="5302453"/>
            <a:ext cx="9639300" cy="2012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89" y="-310123"/>
            <a:ext cx="8690578" cy="5184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732" y="4116979"/>
            <a:ext cx="9199444" cy="20329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578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3" t="56168" r="1153" b="5660"/>
          <a:stretch/>
        </p:blipFill>
        <p:spPr>
          <a:xfrm>
            <a:off x="899319" y="1315263"/>
            <a:ext cx="9804508" cy="53185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" name="Rounded Rectangle 2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Nói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7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6" name="Title 1"/>
          <p:cNvSpPr txBox="1">
            <a:spLocks/>
          </p:cNvSpPr>
          <p:nvPr/>
        </p:nvSpPr>
        <p:spPr>
          <a:xfrm>
            <a:off x="4175919" y="770153"/>
            <a:ext cx="3530891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Xe cộ</a:t>
            </a:r>
            <a:endParaRPr lang="en-US" sz="60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1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005" y="2465388"/>
            <a:ext cx="5054600" cy="192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7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92"/>
          <a:stretch/>
        </p:blipFill>
        <p:spPr bwMode="auto">
          <a:xfrm>
            <a:off x="5000385" y="960862"/>
            <a:ext cx="2006891" cy="197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52"/>
          <a:stretch/>
        </p:blipFill>
        <p:spPr bwMode="auto">
          <a:xfrm>
            <a:off x="886061" y="811447"/>
            <a:ext cx="2267041" cy="213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26"/>
          <a:stretch/>
        </p:blipFill>
        <p:spPr bwMode="auto">
          <a:xfrm>
            <a:off x="9074344" y="858381"/>
            <a:ext cx="2219452" cy="208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813548" y="3258351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773514" y="3258351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854391" y="3258350"/>
            <a:ext cx="644577" cy="893572"/>
          </a:xfrm>
          <a:prstGeom prst="downArrow">
            <a:avLst/>
          </a:prstGeom>
          <a:solidFill>
            <a:srgbClr val="47DB3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/>
          </a:p>
        </p:txBody>
      </p:sp>
      <p:sp>
        <p:nvSpPr>
          <p:cNvPr id="5" name="Cloud 4"/>
          <p:cNvSpPr/>
          <p:nvPr/>
        </p:nvSpPr>
        <p:spPr>
          <a:xfrm>
            <a:off x="25758" y="4018571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7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</a:t>
            </a:r>
            <a:endParaRPr lang="en-US" sz="7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Cloud 11"/>
          <p:cNvSpPr/>
          <p:nvPr/>
        </p:nvSpPr>
        <p:spPr>
          <a:xfrm>
            <a:off x="4062156" y="4012223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72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</a:t>
            </a:r>
            <a:endParaRPr lang="en-US" sz="72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Cloud 12"/>
          <p:cNvSpPr/>
          <p:nvPr/>
        </p:nvSpPr>
        <p:spPr>
          <a:xfrm>
            <a:off x="8114667" y="4012223"/>
            <a:ext cx="3990603" cy="26924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4800" smtClean="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Bê có cỏ.</a:t>
            </a:r>
            <a:endParaRPr lang="en-US" sz="4800"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5758" y="123086"/>
            <a:ext cx="3448696" cy="941185"/>
            <a:chOff x="63500" y="1429216"/>
            <a:chExt cx="2592937" cy="705889"/>
          </a:xfrm>
        </p:grpSpPr>
        <p:sp>
          <p:nvSpPr>
            <p:cNvPr id="14" name="Rounded Rectangle 1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Khởi động</a:t>
              </a:r>
              <a:endParaRPr lang="en-US" sz="37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744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5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/>
          <p:cNvSpPr txBox="1">
            <a:spLocks/>
          </p:cNvSpPr>
          <p:nvPr/>
        </p:nvSpPr>
        <p:spPr>
          <a:xfrm>
            <a:off x="340412" y="4831320"/>
            <a:ext cx="289514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 cò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985919" y="1384790"/>
            <a:ext cx="3352799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947319" y="1384790"/>
            <a:ext cx="3201824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8" t="-9646" r="1068" b="9646"/>
          <a:stretch/>
        </p:blipFill>
        <p:spPr>
          <a:xfrm>
            <a:off x="4265672" y="260721"/>
            <a:ext cx="3020719" cy="3023740"/>
          </a:xfrm>
          <a:prstGeom prst="rect">
            <a:avLst/>
          </a:prstGeom>
        </p:spPr>
      </p:pic>
      <p:pic>
        <p:nvPicPr>
          <p:cNvPr id="6146" name="Picture 2" descr="Giá bán Princes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0584" y="314518"/>
            <a:ext cx="2729400" cy="353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ere's why Elsa won't have a love interest in 'Frozen 2'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19" y="3845668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134374" y="1384790"/>
            <a:ext cx="327614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bé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674537" y="4831320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 bế bể cá.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8555038" y="4831320"/>
            <a:ext cx="2202990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smtClean="0">
                <a:solidFill>
                  <a:srgbClr val="1BBF23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bò</a:t>
            </a:r>
            <a:endParaRPr lang="en-US" sz="6000">
              <a:solidFill>
                <a:srgbClr val="1BBF23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84"/>
          <a:stretch/>
        </p:blipFill>
        <p:spPr>
          <a:xfrm>
            <a:off x="594519" y="314518"/>
            <a:ext cx="2355850" cy="3168943"/>
          </a:xfrm>
          <a:prstGeom prst="rect">
            <a:avLst/>
          </a:prstGeom>
        </p:spPr>
      </p:pic>
      <p:pic>
        <p:nvPicPr>
          <p:cNvPr id="6150" name="Picture 6" descr="Support for the lovely Anna ❤️ - High-res wallpaper - Frozen | Anna disney,  Disney princess wallpaper, Disney princess froz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495" y="3863811"/>
            <a:ext cx="2441075" cy="267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6" t="-794" r="-1926" b="8519"/>
          <a:stretch/>
        </p:blipFill>
        <p:spPr>
          <a:xfrm>
            <a:off x="8603114" y="3863811"/>
            <a:ext cx="2267460" cy="2690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745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6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8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948"/>
          <a:stretch/>
        </p:blipFill>
        <p:spPr>
          <a:xfrm>
            <a:off x="1657349" y="0"/>
            <a:ext cx="8133913" cy="558641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381250" y="2850356"/>
            <a:ext cx="65341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smtClean="0">
                <a:latin typeface="Bandit" pitchFamily="18" charset="0"/>
                <a:ea typeface="Bandit" pitchFamily="18" charset="0"/>
                <a:cs typeface="Bandit" pitchFamily="18" charset="0"/>
              </a:rPr>
              <a:t>Dặn dò</a:t>
            </a:r>
            <a:endParaRPr lang="en-US" sz="8000">
              <a:latin typeface="Bandit" pitchFamily="18" charset="0"/>
              <a:ea typeface="Bandit" pitchFamily="18" charset="0"/>
              <a:cs typeface="Bandi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445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84" t="19486" r="23363" b="34920"/>
          <a:stretch/>
        </p:blipFill>
        <p:spPr bwMode="auto">
          <a:xfrm>
            <a:off x="-36257" y="-230359"/>
            <a:ext cx="12211950" cy="59453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84457" y="-281610"/>
            <a:ext cx="11739552" cy="2228647"/>
          </a:xfrm>
          <a:custGeom>
            <a:avLst/>
            <a:gdLst>
              <a:gd name="connsiteX0" fmla="*/ 0 w 9144000"/>
              <a:gd name="connsiteY0" fmla="*/ 0 h 1373524"/>
              <a:gd name="connsiteX1" fmla="*/ 9144000 w 9144000"/>
              <a:gd name="connsiteY1" fmla="*/ 0 h 1373524"/>
              <a:gd name="connsiteX2" fmla="*/ 9144000 w 9144000"/>
              <a:gd name="connsiteY2" fmla="*/ 1373524 h 1373524"/>
              <a:gd name="connsiteX3" fmla="*/ 0 w 9144000"/>
              <a:gd name="connsiteY3" fmla="*/ 1373524 h 1373524"/>
              <a:gd name="connsiteX4" fmla="*/ 0 w 91440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0 w 9207500"/>
              <a:gd name="connsiteY3" fmla="*/ 992524 h 1373524"/>
              <a:gd name="connsiteX4" fmla="*/ 63500 w 9207500"/>
              <a:gd name="connsiteY4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05000 w 9207500"/>
              <a:gd name="connsiteY3" fmla="*/ 11430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1930400 w 9207500"/>
              <a:gd name="connsiteY3" fmla="*/ 1079500 h 1373524"/>
              <a:gd name="connsiteX4" fmla="*/ 0 w 9207500"/>
              <a:gd name="connsiteY4" fmla="*/ 992524 h 1373524"/>
              <a:gd name="connsiteX5" fmla="*/ 63500 w 9207500"/>
              <a:gd name="connsiteY5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098800 w 9207500"/>
              <a:gd name="connsiteY3" fmla="*/ 1181100 h 1373524"/>
              <a:gd name="connsiteX4" fmla="*/ 1930400 w 9207500"/>
              <a:gd name="connsiteY4" fmla="*/ 1079500 h 1373524"/>
              <a:gd name="connsiteX5" fmla="*/ 0 w 9207500"/>
              <a:gd name="connsiteY5" fmla="*/ 992524 h 1373524"/>
              <a:gd name="connsiteX6" fmla="*/ 63500 w 9207500"/>
              <a:gd name="connsiteY6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3733800 w 9207500"/>
              <a:gd name="connsiteY3" fmla="*/ 1244600 h 1373524"/>
              <a:gd name="connsiteX4" fmla="*/ 3098800 w 9207500"/>
              <a:gd name="connsiteY4" fmla="*/ 1181100 h 1373524"/>
              <a:gd name="connsiteX5" fmla="*/ 1930400 w 9207500"/>
              <a:gd name="connsiteY5" fmla="*/ 1079500 h 1373524"/>
              <a:gd name="connsiteX6" fmla="*/ 0 w 9207500"/>
              <a:gd name="connsiteY6" fmla="*/ 992524 h 1373524"/>
              <a:gd name="connsiteX7" fmla="*/ 63500 w 9207500"/>
              <a:gd name="connsiteY7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4318000 w 9207500"/>
              <a:gd name="connsiteY3" fmla="*/ 1282700 h 1373524"/>
              <a:gd name="connsiteX4" fmla="*/ 3733800 w 9207500"/>
              <a:gd name="connsiteY4" fmla="*/ 1244600 h 1373524"/>
              <a:gd name="connsiteX5" fmla="*/ 3098800 w 9207500"/>
              <a:gd name="connsiteY5" fmla="*/ 1181100 h 1373524"/>
              <a:gd name="connsiteX6" fmla="*/ 1930400 w 9207500"/>
              <a:gd name="connsiteY6" fmla="*/ 1079500 h 1373524"/>
              <a:gd name="connsiteX7" fmla="*/ 0 w 9207500"/>
              <a:gd name="connsiteY7" fmla="*/ 992524 h 1373524"/>
              <a:gd name="connsiteX8" fmla="*/ 63500 w 9207500"/>
              <a:gd name="connsiteY8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5080000 w 9207500"/>
              <a:gd name="connsiteY3" fmla="*/ 1308100 h 1373524"/>
              <a:gd name="connsiteX4" fmla="*/ 4318000 w 9207500"/>
              <a:gd name="connsiteY4" fmla="*/ 1282700 h 1373524"/>
              <a:gd name="connsiteX5" fmla="*/ 3733800 w 9207500"/>
              <a:gd name="connsiteY5" fmla="*/ 1244600 h 1373524"/>
              <a:gd name="connsiteX6" fmla="*/ 3098800 w 9207500"/>
              <a:gd name="connsiteY6" fmla="*/ 1181100 h 1373524"/>
              <a:gd name="connsiteX7" fmla="*/ 1930400 w 9207500"/>
              <a:gd name="connsiteY7" fmla="*/ 1079500 h 1373524"/>
              <a:gd name="connsiteX8" fmla="*/ 0 w 9207500"/>
              <a:gd name="connsiteY8" fmla="*/ 992524 h 1373524"/>
              <a:gd name="connsiteX9" fmla="*/ 63500 w 9207500"/>
              <a:gd name="connsiteY9" fmla="*/ 0 h 1373524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070600 w 9207500"/>
              <a:gd name="connsiteY3" fmla="*/ 1270000 h 1373524"/>
              <a:gd name="connsiteX4" fmla="*/ 5080000 w 9207500"/>
              <a:gd name="connsiteY4" fmla="*/ 1308100 h 1373524"/>
              <a:gd name="connsiteX5" fmla="*/ 4318000 w 9207500"/>
              <a:gd name="connsiteY5" fmla="*/ 1282700 h 1373524"/>
              <a:gd name="connsiteX6" fmla="*/ 3733800 w 9207500"/>
              <a:gd name="connsiteY6" fmla="*/ 1244600 h 1373524"/>
              <a:gd name="connsiteX7" fmla="*/ 3098800 w 9207500"/>
              <a:gd name="connsiteY7" fmla="*/ 1181100 h 1373524"/>
              <a:gd name="connsiteX8" fmla="*/ 1930400 w 9207500"/>
              <a:gd name="connsiteY8" fmla="*/ 1079500 h 1373524"/>
              <a:gd name="connsiteX9" fmla="*/ 0 w 9207500"/>
              <a:gd name="connsiteY9" fmla="*/ 992524 h 1373524"/>
              <a:gd name="connsiteX10" fmla="*/ 63500 w 9207500"/>
              <a:gd name="connsiteY10" fmla="*/ 0 h 1373524"/>
              <a:gd name="connsiteX0" fmla="*/ 63500 w 9207500"/>
              <a:gd name="connsiteY0" fmla="*/ 0 h 1436045"/>
              <a:gd name="connsiteX1" fmla="*/ 9207500 w 9207500"/>
              <a:gd name="connsiteY1" fmla="*/ 0 h 1436045"/>
              <a:gd name="connsiteX2" fmla="*/ 9207500 w 9207500"/>
              <a:gd name="connsiteY2" fmla="*/ 1373524 h 1436045"/>
              <a:gd name="connsiteX3" fmla="*/ 6731000 w 9207500"/>
              <a:gd name="connsiteY3" fmla="*/ 1168400 h 1436045"/>
              <a:gd name="connsiteX4" fmla="*/ 6070600 w 9207500"/>
              <a:gd name="connsiteY4" fmla="*/ 1270000 h 1436045"/>
              <a:gd name="connsiteX5" fmla="*/ 5080000 w 9207500"/>
              <a:gd name="connsiteY5" fmla="*/ 1308100 h 1436045"/>
              <a:gd name="connsiteX6" fmla="*/ 4318000 w 9207500"/>
              <a:gd name="connsiteY6" fmla="*/ 1282700 h 1436045"/>
              <a:gd name="connsiteX7" fmla="*/ 3733800 w 9207500"/>
              <a:gd name="connsiteY7" fmla="*/ 1244600 h 1436045"/>
              <a:gd name="connsiteX8" fmla="*/ 3098800 w 9207500"/>
              <a:gd name="connsiteY8" fmla="*/ 1181100 h 1436045"/>
              <a:gd name="connsiteX9" fmla="*/ 1930400 w 9207500"/>
              <a:gd name="connsiteY9" fmla="*/ 1079500 h 1436045"/>
              <a:gd name="connsiteX10" fmla="*/ 0 w 9207500"/>
              <a:gd name="connsiteY10" fmla="*/ 992524 h 1436045"/>
              <a:gd name="connsiteX11" fmla="*/ 63500 w 9207500"/>
              <a:gd name="connsiteY11" fmla="*/ 0 h 1436045"/>
              <a:gd name="connsiteX0" fmla="*/ 63500 w 9207500"/>
              <a:gd name="connsiteY0" fmla="*/ 0 h 1373524"/>
              <a:gd name="connsiteX1" fmla="*/ 9207500 w 9207500"/>
              <a:gd name="connsiteY1" fmla="*/ 0 h 1373524"/>
              <a:gd name="connsiteX2" fmla="*/ 9207500 w 9207500"/>
              <a:gd name="connsiteY2" fmla="*/ 1373524 h 1373524"/>
              <a:gd name="connsiteX3" fmla="*/ 6731000 w 9207500"/>
              <a:gd name="connsiteY3" fmla="*/ 1168400 h 1373524"/>
              <a:gd name="connsiteX4" fmla="*/ 6070600 w 9207500"/>
              <a:gd name="connsiteY4" fmla="*/ 1270000 h 1373524"/>
              <a:gd name="connsiteX5" fmla="*/ 5080000 w 9207500"/>
              <a:gd name="connsiteY5" fmla="*/ 1308100 h 1373524"/>
              <a:gd name="connsiteX6" fmla="*/ 4318000 w 9207500"/>
              <a:gd name="connsiteY6" fmla="*/ 1282700 h 1373524"/>
              <a:gd name="connsiteX7" fmla="*/ 3733800 w 9207500"/>
              <a:gd name="connsiteY7" fmla="*/ 1244600 h 1373524"/>
              <a:gd name="connsiteX8" fmla="*/ 3098800 w 9207500"/>
              <a:gd name="connsiteY8" fmla="*/ 1181100 h 1373524"/>
              <a:gd name="connsiteX9" fmla="*/ 1930400 w 9207500"/>
              <a:gd name="connsiteY9" fmla="*/ 1079500 h 1373524"/>
              <a:gd name="connsiteX10" fmla="*/ 0 w 9207500"/>
              <a:gd name="connsiteY10" fmla="*/ 992524 h 1373524"/>
              <a:gd name="connsiteX11" fmla="*/ 63500 w 9207500"/>
              <a:gd name="connsiteY11" fmla="*/ 0 h 1373524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45600"/>
              <a:gd name="connsiteY0" fmla="*/ 0 h 1308100"/>
              <a:gd name="connsiteX1" fmla="*/ 9207500 w 9245600"/>
              <a:gd name="connsiteY1" fmla="*/ 0 h 1308100"/>
              <a:gd name="connsiteX2" fmla="*/ 9245600 w 9245600"/>
              <a:gd name="connsiteY2" fmla="*/ 662324 h 1308100"/>
              <a:gd name="connsiteX3" fmla="*/ 6731000 w 9245600"/>
              <a:gd name="connsiteY3" fmla="*/ 1168400 h 1308100"/>
              <a:gd name="connsiteX4" fmla="*/ 6070600 w 9245600"/>
              <a:gd name="connsiteY4" fmla="*/ 1270000 h 1308100"/>
              <a:gd name="connsiteX5" fmla="*/ 5080000 w 9245600"/>
              <a:gd name="connsiteY5" fmla="*/ 1308100 h 1308100"/>
              <a:gd name="connsiteX6" fmla="*/ 4318000 w 9245600"/>
              <a:gd name="connsiteY6" fmla="*/ 1282700 h 1308100"/>
              <a:gd name="connsiteX7" fmla="*/ 3733800 w 9245600"/>
              <a:gd name="connsiteY7" fmla="*/ 1244600 h 1308100"/>
              <a:gd name="connsiteX8" fmla="*/ 3098800 w 9245600"/>
              <a:gd name="connsiteY8" fmla="*/ 1181100 h 1308100"/>
              <a:gd name="connsiteX9" fmla="*/ 1930400 w 9245600"/>
              <a:gd name="connsiteY9" fmla="*/ 1079500 h 1308100"/>
              <a:gd name="connsiteX10" fmla="*/ 0 w 9245600"/>
              <a:gd name="connsiteY10" fmla="*/ 992524 h 1308100"/>
              <a:gd name="connsiteX11" fmla="*/ 63500 w 92456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207500"/>
              <a:gd name="connsiteY0" fmla="*/ 0 h 1308100"/>
              <a:gd name="connsiteX1" fmla="*/ 9207500 w 9207500"/>
              <a:gd name="connsiteY1" fmla="*/ 0 h 1308100"/>
              <a:gd name="connsiteX2" fmla="*/ 9004300 w 9207500"/>
              <a:gd name="connsiteY2" fmla="*/ 649624 h 1308100"/>
              <a:gd name="connsiteX3" fmla="*/ 6731000 w 9207500"/>
              <a:gd name="connsiteY3" fmla="*/ 1168400 h 1308100"/>
              <a:gd name="connsiteX4" fmla="*/ 6070600 w 9207500"/>
              <a:gd name="connsiteY4" fmla="*/ 1270000 h 1308100"/>
              <a:gd name="connsiteX5" fmla="*/ 5080000 w 9207500"/>
              <a:gd name="connsiteY5" fmla="*/ 1308100 h 1308100"/>
              <a:gd name="connsiteX6" fmla="*/ 4318000 w 9207500"/>
              <a:gd name="connsiteY6" fmla="*/ 1282700 h 1308100"/>
              <a:gd name="connsiteX7" fmla="*/ 3733800 w 9207500"/>
              <a:gd name="connsiteY7" fmla="*/ 1244600 h 1308100"/>
              <a:gd name="connsiteX8" fmla="*/ 3098800 w 9207500"/>
              <a:gd name="connsiteY8" fmla="*/ 1181100 h 1308100"/>
              <a:gd name="connsiteX9" fmla="*/ 1930400 w 9207500"/>
              <a:gd name="connsiteY9" fmla="*/ 1079500 h 1308100"/>
              <a:gd name="connsiteX10" fmla="*/ 0 w 9207500"/>
              <a:gd name="connsiteY10" fmla="*/ 992524 h 1308100"/>
              <a:gd name="connsiteX11" fmla="*/ 63500 w 9207500"/>
              <a:gd name="connsiteY11" fmla="*/ 0 h 1308100"/>
              <a:gd name="connsiteX0" fmla="*/ 63500 w 9024326"/>
              <a:gd name="connsiteY0" fmla="*/ 12700 h 1320800"/>
              <a:gd name="connsiteX1" fmla="*/ 8826500 w 9024326"/>
              <a:gd name="connsiteY1" fmla="*/ 0 h 1320800"/>
              <a:gd name="connsiteX2" fmla="*/ 9004300 w 9024326"/>
              <a:gd name="connsiteY2" fmla="*/ 662324 h 1320800"/>
              <a:gd name="connsiteX3" fmla="*/ 6731000 w 9024326"/>
              <a:gd name="connsiteY3" fmla="*/ 1181100 h 1320800"/>
              <a:gd name="connsiteX4" fmla="*/ 6070600 w 9024326"/>
              <a:gd name="connsiteY4" fmla="*/ 1282700 h 1320800"/>
              <a:gd name="connsiteX5" fmla="*/ 5080000 w 9024326"/>
              <a:gd name="connsiteY5" fmla="*/ 1320800 h 1320800"/>
              <a:gd name="connsiteX6" fmla="*/ 4318000 w 9024326"/>
              <a:gd name="connsiteY6" fmla="*/ 1295400 h 1320800"/>
              <a:gd name="connsiteX7" fmla="*/ 3733800 w 9024326"/>
              <a:gd name="connsiteY7" fmla="*/ 1257300 h 1320800"/>
              <a:gd name="connsiteX8" fmla="*/ 3098800 w 9024326"/>
              <a:gd name="connsiteY8" fmla="*/ 1193800 h 1320800"/>
              <a:gd name="connsiteX9" fmla="*/ 1930400 w 9024326"/>
              <a:gd name="connsiteY9" fmla="*/ 1092200 h 1320800"/>
              <a:gd name="connsiteX10" fmla="*/ 0 w 9024326"/>
              <a:gd name="connsiteY10" fmla="*/ 1005224 h 1320800"/>
              <a:gd name="connsiteX11" fmla="*/ 63500 w 9024326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5852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31000 w 8826500"/>
              <a:gd name="connsiteY3" fmla="*/ 11811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2827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57900 w 8826500"/>
              <a:gd name="connsiteY4" fmla="*/ 12700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96300 w 8826500"/>
              <a:gd name="connsiteY2" fmla="*/ 7004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  <a:gd name="connsiteX0" fmla="*/ 63500 w 8826500"/>
              <a:gd name="connsiteY0" fmla="*/ 12700 h 1320800"/>
              <a:gd name="connsiteX1" fmla="*/ 8826500 w 8826500"/>
              <a:gd name="connsiteY1" fmla="*/ 0 h 1320800"/>
              <a:gd name="connsiteX2" fmla="*/ 8483600 w 8826500"/>
              <a:gd name="connsiteY2" fmla="*/ 662324 h 1320800"/>
              <a:gd name="connsiteX3" fmla="*/ 6781800 w 8826500"/>
              <a:gd name="connsiteY3" fmla="*/ 1206500 h 1320800"/>
              <a:gd name="connsiteX4" fmla="*/ 6070600 w 8826500"/>
              <a:gd name="connsiteY4" fmla="*/ 1308100 h 1320800"/>
              <a:gd name="connsiteX5" fmla="*/ 5080000 w 8826500"/>
              <a:gd name="connsiteY5" fmla="*/ 1320800 h 1320800"/>
              <a:gd name="connsiteX6" fmla="*/ 4318000 w 8826500"/>
              <a:gd name="connsiteY6" fmla="*/ 1295400 h 1320800"/>
              <a:gd name="connsiteX7" fmla="*/ 3733800 w 8826500"/>
              <a:gd name="connsiteY7" fmla="*/ 1257300 h 1320800"/>
              <a:gd name="connsiteX8" fmla="*/ 3098800 w 8826500"/>
              <a:gd name="connsiteY8" fmla="*/ 1193800 h 1320800"/>
              <a:gd name="connsiteX9" fmla="*/ 1930400 w 8826500"/>
              <a:gd name="connsiteY9" fmla="*/ 1092200 h 1320800"/>
              <a:gd name="connsiteX10" fmla="*/ 0 w 8826500"/>
              <a:gd name="connsiteY10" fmla="*/ 1005224 h 1320800"/>
              <a:gd name="connsiteX11" fmla="*/ 63500 w 8826500"/>
              <a:gd name="connsiteY11" fmla="*/ 1270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826500" h="1320800">
                <a:moveTo>
                  <a:pt x="63500" y="12700"/>
                </a:moveTo>
                <a:lnTo>
                  <a:pt x="8826500" y="0"/>
                </a:lnTo>
                <a:cubicBezTo>
                  <a:pt x="8758767" y="216541"/>
                  <a:pt x="8652933" y="534683"/>
                  <a:pt x="8483600" y="662324"/>
                </a:cubicBezTo>
                <a:cubicBezTo>
                  <a:pt x="8034867" y="1015807"/>
                  <a:pt x="7304617" y="1096754"/>
                  <a:pt x="6781800" y="1206500"/>
                </a:cubicBezTo>
                <a:cubicBezTo>
                  <a:pt x="6462183" y="1278146"/>
                  <a:pt x="6335183" y="1278467"/>
                  <a:pt x="6070600" y="1308100"/>
                </a:cubicBezTo>
                <a:lnTo>
                  <a:pt x="5080000" y="1320800"/>
                </a:lnTo>
                <a:lnTo>
                  <a:pt x="4318000" y="1295400"/>
                </a:lnTo>
                <a:lnTo>
                  <a:pt x="3733800" y="1257300"/>
                </a:lnTo>
                <a:lnTo>
                  <a:pt x="3098800" y="1193800"/>
                </a:lnTo>
                <a:lnTo>
                  <a:pt x="1930400" y="1092200"/>
                </a:lnTo>
                <a:lnTo>
                  <a:pt x="0" y="1005224"/>
                </a:lnTo>
                <a:lnTo>
                  <a:pt x="63500" y="12700"/>
                </a:lnTo>
                <a:close/>
              </a:path>
            </a:pathLst>
          </a:custGeom>
          <a:solidFill>
            <a:srgbClr val="8ADB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spcCol="0"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12" y="-16933"/>
            <a:ext cx="2203358" cy="22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171213" y="32012"/>
            <a:ext cx="1127504" cy="697627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3700" b="1">
                <a:solidFill>
                  <a:schemeClr val="bg1"/>
                </a:solidFill>
                <a:latin typeface="Arrus-Black" pitchFamily="18" charset="0"/>
                <a:ea typeface="Arrus-Black" pitchFamily="18" charset="0"/>
                <a:cs typeface="Arrus-Black" pitchFamily="18" charset="0"/>
              </a:rPr>
              <a:t>Bài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15111" y="481571"/>
            <a:ext cx="1127504" cy="943848"/>
          </a:xfrm>
          <a:prstGeom prst="rect">
            <a:avLst/>
          </a:prstGeom>
          <a:noFill/>
        </p:spPr>
        <p:txBody>
          <a:bodyPr wrap="square" lIns="121725" tIns="60862" rIns="121725" bIns="60862" rtlCol="0">
            <a:spAutoFit/>
          </a:bodyPr>
          <a:lstStyle/>
          <a:p>
            <a:pPr algn="ctr"/>
            <a:r>
              <a:rPr lang="en-US" sz="5300" b="1" smtClean="0">
                <a:solidFill>
                  <a:srgbClr val="1BBF23"/>
                </a:solidFill>
                <a:latin typeface=".VnCooper" pitchFamily="34" charset="0"/>
                <a:ea typeface="Arial-Rounded" pitchFamily="34" charset="0"/>
                <a:cs typeface="Arial-Rounded" pitchFamily="34" charset="0"/>
              </a:rPr>
              <a:t>7</a:t>
            </a:r>
            <a:endParaRPr lang="en-US" sz="5300" b="1">
              <a:solidFill>
                <a:srgbClr val="1BBF23"/>
              </a:solidFill>
              <a:latin typeface=".VnCooper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64516" y="1970936"/>
            <a:ext cx="3448696" cy="941185"/>
            <a:chOff x="63500" y="1429216"/>
            <a:chExt cx="2592937" cy="705889"/>
          </a:xfrm>
        </p:grpSpPr>
        <p:sp>
          <p:nvSpPr>
            <p:cNvPr id="4" name="Rounded Rectangle 3"/>
            <p:cNvSpPr/>
            <p:nvPr/>
          </p:nvSpPr>
          <p:spPr>
            <a:xfrm>
              <a:off x="384358" y="1429216"/>
              <a:ext cx="2272079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70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Nhận biết</a:t>
              </a:r>
            </a:p>
          </p:txBody>
        </p:sp>
        <p:sp>
          <p:nvSpPr>
            <p:cNvPr id="3" name="Oval 2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3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2</a:t>
              </a:r>
              <a:endParaRPr lang="en-US" sz="43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46206" y="5406639"/>
            <a:ext cx="10717370" cy="1618949"/>
            <a:chOff x="695008" y="5406639"/>
            <a:chExt cx="10717370" cy="1618949"/>
          </a:xfrm>
        </p:grpSpPr>
        <p:sp>
          <p:nvSpPr>
            <p:cNvPr id="34" name="Title 1"/>
            <p:cNvSpPr txBox="1">
              <a:spLocks/>
            </p:cNvSpPr>
            <p:nvPr/>
          </p:nvSpPr>
          <p:spPr>
            <a:xfrm>
              <a:off x="695008" y="5406639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và Hà đi 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b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trên hè 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ph</a:t>
              </a:r>
              <a:r>
                <a:rPr lang="en-US" sz="6600" b="1" smtClean="0">
                  <a:solidFill>
                    <a:srgbClr val="FF0000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</a:t>
              </a: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5" name="Title 1"/>
            <p:cNvSpPr txBox="1">
              <a:spLocks/>
            </p:cNvSpPr>
            <p:nvPr/>
          </p:nvSpPr>
          <p:spPr>
            <a:xfrm>
              <a:off x="1675275" y="5433112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Title 1"/>
            <p:cNvSpPr txBox="1">
              <a:spLocks/>
            </p:cNvSpPr>
            <p:nvPr/>
          </p:nvSpPr>
          <p:spPr>
            <a:xfrm>
              <a:off x="5577213" y="5524500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.</a:t>
              </a:r>
              <a:endPara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20" name="Title 1"/>
            <p:cNvSpPr txBox="1">
              <a:spLocks/>
            </p:cNvSpPr>
            <p:nvPr/>
          </p:nvSpPr>
          <p:spPr>
            <a:xfrm>
              <a:off x="10114425" y="5435600"/>
              <a:ext cx="1196896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6600" b="1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́</a:t>
              </a:r>
              <a:endParaRPr lang="en-US" sz="6600" b="1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49124" y="82169"/>
            <a:ext cx="10717370" cy="1501088"/>
            <a:chOff x="841468" y="-40257"/>
            <a:chExt cx="10717370" cy="1501088"/>
          </a:xfrm>
        </p:grpSpPr>
        <p:sp>
          <p:nvSpPr>
            <p:cNvPr id="5" name="Title 1"/>
            <p:cNvSpPr txBox="1">
              <a:spLocks/>
            </p:cNvSpPr>
            <p:nvPr/>
          </p:nvSpPr>
          <p:spPr>
            <a:xfrm>
              <a:off x="841468" y="-40257"/>
              <a:ext cx="10717370" cy="1501088"/>
            </a:xfrm>
            <a:prstGeom prst="rect">
              <a:avLst/>
            </a:prstGeom>
          </p:spPr>
          <p:txBody>
            <a:bodyPr vert="horz" lIns="91294" tIns="45647" rIns="91294" bIns="45647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US" sz="9600" b="1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Ô		ô</a:t>
              </a:r>
              <a:r>
                <a:rPr lang="en-US" sz="9600" b="1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</a:t>
              </a:r>
              <a:endParaRPr lang="en-US" sz="96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909719" y="584775"/>
              <a:ext cx="1676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smtClean="0">
                  <a:solidFill>
                    <a:schemeClr val="bg1"/>
                  </a:solidFill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•</a:t>
              </a:r>
              <a:endParaRPr lang="en-US" sz="3200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3371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ộ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00702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1844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cộ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20622" y="329111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00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98769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o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41418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ộ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5418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466210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377691" y="532549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29150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24997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3296" y="6521517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91857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444162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361835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1"/>
          <p:cNvSpPr txBox="1">
            <a:spLocks/>
          </p:cNvSpPr>
          <p:nvPr/>
        </p:nvSpPr>
        <p:spPr>
          <a:xfrm>
            <a:off x="10377691" y="532549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ộ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1758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5054997" y="557902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18113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106896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18113" y="3259686"/>
            <a:ext cx="4724598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703125" y="1957336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9092330" y="1957337"/>
            <a:ext cx="2335815" cy="12709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702763" y="3259686"/>
            <a:ext cx="4725382" cy="127091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799"/>
              </a:spcBef>
            </a:pPr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</a:t>
            </a:r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ộ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95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2100702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bổ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131844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bộ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613395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048989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9949506" y="5535566"/>
            <a:ext cx="212346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cộ</a:t>
            </a:r>
            <a:endParaRPr lang="en-US" sz="115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520622" y="3291119"/>
            <a:ext cx="1930425" cy="127091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57100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2598769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4641418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6554186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8466210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0378234" y="5318778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215396" y="203422"/>
            <a:ext cx="2621250" cy="941185"/>
            <a:chOff x="63500" y="1429216"/>
            <a:chExt cx="1970813" cy="705889"/>
          </a:xfrm>
        </p:grpSpPr>
        <p:sp>
          <p:nvSpPr>
            <p:cNvPr id="35" name="Rounded Rectangle 34"/>
            <p:cNvSpPr/>
            <p:nvPr/>
          </p:nvSpPr>
          <p:spPr>
            <a:xfrm>
              <a:off x="384358" y="1429216"/>
              <a:ext cx="1649955" cy="705889"/>
            </a:xfrm>
            <a:prstGeom prst="roundRect">
              <a:avLst/>
            </a:prstGeom>
            <a:solidFill>
              <a:srgbClr val="61DC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Đọc</a:t>
              </a:r>
              <a:endParaRPr lang="en-US" sz="480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3500" y="1458734"/>
              <a:ext cx="641717" cy="641717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smtClean="0">
                  <a:solidFill>
                    <a:schemeClr val="tx1"/>
                  </a:solidFill>
                  <a:latin typeface="Arial Rounded MT Bold" pitchFamily="34" charset="0"/>
                  <a:ea typeface="Arial-Rounded" pitchFamily="34" charset="0"/>
                  <a:cs typeface="Arial-Rounded" pitchFamily="34" charset="0"/>
                </a:rPr>
                <a:t>3</a:t>
              </a:r>
              <a:endParaRPr lang="en-US" sz="4800">
                <a:solidFill>
                  <a:schemeClr val="tx1"/>
                </a:solidFill>
                <a:latin typeface="Arial Rounded MT Bol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cxnSp>
        <p:nvCxnSpPr>
          <p:cNvPr id="3" name="Straight Connector 2"/>
          <p:cNvCxnSpPr/>
          <p:nvPr/>
        </p:nvCxnSpPr>
        <p:spPr>
          <a:xfrm>
            <a:off x="429150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424997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3296" y="6521517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6491857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8444162" y="6524175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361835" y="6522846"/>
            <a:ext cx="64150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571842" y="75083"/>
            <a:ext cx="512667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>
                <a:solidFill>
                  <a:srgbClr val="FF0000"/>
                </a:solidFill>
              </a:rPr>
              <a:t>Chào quý thầy cô. Do k biết thầy cô dạy bổ ngang hay bổ dọc nên em làm 2 slide, thầy cô dạy theo hình thức nào thì dùng slide đó nhé, Cái nào k phù hợp thì thầy cô xoá đi nhé! </a:t>
            </a:r>
          </a:p>
          <a:p>
            <a:r>
              <a:rPr lang="en-US" b="1" smtClean="0">
                <a:solidFill>
                  <a:srgbClr val="FF0000"/>
                </a:solidFill>
              </a:rPr>
              <a:t>(Đọc xong thầy cô xoá tex này đi nhé)</a:t>
            </a:r>
          </a:p>
          <a:p>
            <a:r>
              <a:rPr lang="en-US" b="1" smtClean="0">
                <a:solidFill>
                  <a:srgbClr val="FF0000"/>
                </a:solidFill>
              </a:rPr>
              <a:t>Yêu thương!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32" name="Title 1"/>
          <p:cNvSpPr txBox="1">
            <a:spLocks/>
          </p:cNvSpPr>
          <p:nvPr/>
        </p:nvSpPr>
        <p:spPr>
          <a:xfrm>
            <a:off x="10377691" y="5325495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ộ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3" name="Title 1"/>
          <p:cNvSpPr txBox="1">
            <a:spLocks/>
          </p:cNvSpPr>
          <p:nvPr/>
        </p:nvSpPr>
        <p:spPr>
          <a:xfrm>
            <a:off x="4633119" y="5319486"/>
            <a:ext cx="1930425" cy="1083103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1500" smtClean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ộ</a:t>
            </a:r>
            <a:endParaRPr lang="en-US" sz="1150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85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/>
      <p:bldP spid="15" grpId="0"/>
      <p:bldP spid="16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32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577"/>
          <a:stretch/>
        </p:blipFill>
        <p:spPr>
          <a:xfrm flipH="1">
            <a:off x="0" y="4291232"/>
            <a:ext cx="2818875" cy="24483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8" t="6431" b="19710"/>
          <a:stretch/>
        </p:blipFill>
        <p:spPr>
          <a:xfrm>
            <a:off x="2002970" y="174171"/>
            <a:ext cx="8142513" cy="483326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2236" y="2818047"/>
            <a:ext cx="10489585" cy="1325563"/>
          </a:xfrm>
        </p:spPr>
        <p:txBody>
          <a:bodyPr>
            <a:noAutofit/>
          </a:bodyPr>
          <a:lstStyle/>
          <a:p>
            <a:pPr algn="ctr"/>
            <a:r>
              <a:rPr lang="en-US" sz="9600" b="1" smtClean="0">
                <a:solidFill>
                  <a:srgbClr val="0070C0"/>
                </a:solidFill>
                <a:latin typeface="DomCasual" pitchFamily="18" charset="0"/>
                <a:ea typeface="DomCasual" pitchFamily="18" charset="0"/>
                <a:cs typeface="DomCasual" pitchFamily="18" charset="0"/>
              </a:rPr>
              <a:t>Thư giãn nào!</a:t>
            </a:r>
            <a:endParaRPr lang="en-US" sz="9600" b="1">
              <a:solidFill>
                <a:srgbClr val="0070C0"/>
              </a:solidFill>
              <a:latin typeface="DomCasual" pitchFamily="18" charset="0"/>
              <a:ea typeface="DomCasual" pitchFamily="18" charset="0"/>
              <a:cs typeface="DomCasual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23" t="9736" b="17249"/>
          <a:stretch/>
        </p:blipFill>
        <p:spPr>
          <a:xfrm>
            <a:off x="9591358" y="4438774"/>
            <a:ext cx="2570480" cy="240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3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475" y="-556306"/>
            <a:ext cx="13161963" cy="785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571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46919" y="4811352"/>
            <a:ext cx="2359745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bố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56919" y="4836151"/>
            <a:ext cx="3598119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cô bé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8214519" y="4817276"/>
            <a:ext cx="3916162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 smtClean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cổ cò</a:t>
            </a:r>
            <a:endParaRPr lang="en-US" sz="96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28705" y="4816193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5266737" y="4838764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9147063" y="4812619"/>
            <a:ext cx="1100838" cy="656495"/>
          </a:xfrm>
          <a:prstGeom prst="rect">
            <a:avLst/>
          </a:prstGeom>
        </p:spPr>
        <p:txBody>
          <a:bodyPr vert="horz" lIns="91294" tIns="45647" rIns="91294" bIns="45647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9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ô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46"/>
          <a:stretch/>
        </p:blipFill>
        <p:spPr>
          <a:xfrm>
            <a:off x="-91281" y="201544"/>
            <a:ext cx="4676546" cy="40172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8" t="2469" r="51147" b="13580"/>
          <a:stretch/>
        </p:blipFill>
        <p:spPr>
          <a:xfrm>
            <a:off x="5143950" y="844126"/>
            <a:ext cx="1741358" cy="3374629"/>
          </a:xfrm>
          <a:prstGeom prst="rect">
            <a:avLst/>
          </a:prstGeom>
        </p:spPr>
      </p:pic>
      <p:pic>
        <p:nvPicPr>
          <p:cNvPr id="17" name="Picture 4" descr="Con Cò Trắng Lớn Gia Cầm Động Vật - Ảnh miễn phí trên Pixabay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61"/>
          <a:stretch/>
        </p:blipFill>
        <p:spPr bwMode="auto">
          <a:xfrm>
            <a:off x="9086668" y="1233633"/>
            <a:ext cx="2328251" cy="313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ight Arrow 17"/>
          <p:cNvSpPr/>
          <p:nvPr/>
        </p:nvSpPr>
        <p:spPr>
          <a:xfrm rot="8952194">
            <a:off x="10231624" y="1608351"/>
            <a:ext cx="978408" cy="194589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7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  <p:bldP spid="13" grpId="0"/>
      <p:bldP spid="14" grpId="0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8" y="-533400"/>
            <a:ext cx="10515600" cy="6273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6" y="4794715"/>
            <a:ext cx="11131327" cy="245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382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199</Words>
  <Application>Microsoft Office PowerPoint</Application>
  <PresentationFormat>Custom</PresentationFormat>
  <Paragraphs>100</Paragraphs>
  <Slides>21</Slides>
  <Notes>3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TIẾNG VIỆT 1</vt:lpstr>
      <vt:lpstr>PowerPoint Presentation</vt:lpstr>
      <vt:lpstr>PowerPoint Presentation</vt:lpstr>
      <vt:lpstr>PowerPoint Presentation</vt:lpstr>
      <vt:lpstr>PowerPoint Presentation</vt:lpstr>
      <vt:lpstr>Thư giãn nào!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19</cp:revision>
  <dcterms:created xsi:type="dcterms:W3CDTF">2021-05-08T14:00:55Z</dcterms:created>
  <dcterms:modified xsi:type="dcterms:W3CDTF">2021-06-14T13:36:26Z</dcterms:modified>
</cp:coreProperties>
</file>