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58" r:id="rId3"/>
    <p:sldId id="262" r:id="rId4"/>
    <p:sldId id="263" r:id="rId5"/>
    <p:sldId id="261" r:id="rId6"/>
    <p:sldId id="264" r:id="rId7"/>
    <p:sldId id="265" r:id="rId8"/>
    <p:sldId id="267" r:id="rId9"/>
    <p:sldId id="268" r:id="rId10"/>
    <p:sldId id="259" r:id="rId11"/>
    <p:sldId id="270" r:id="rId12"/>
    <p:sldId id="271" r:id="rId13"/>
    <p:sldId id="272" r:id="rId14"/>
    <p:sldId id="269"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9999FF"/>
    <a:srgbClr val="000000"/>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varScale="1">
        <p:scale>
          <a:sx n="67" d="100"/>
          <a:sy n="67" d="100"/>
        </p:scale>
        <p:origin x="6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6"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59162280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0900833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7541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7783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7"/>
          <a:stretch>
            <a:fillRect/>
          </a:stretch>
        </p:blipFill>
        <p:spPr>
          <a:xfrm>
            <a:off x="-5112616" y="-1247833"/>
            <a:ext cx="17680425" cy="14586162"/>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71530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6" name="Picture 5"/>
          <p:cNvPicPr>
            <a:picLocks noChangeAspect="1"/>
          </p:cNvPicPr>
          <p:nvPr/>
        </p:nvPicPr>
        <p:blipFill>
          <a:blip r:embed="rId9"/>
          <a:stretch>
            <a:fillRect/>
          </a:stretch>
        </p:blipFill>
        <p:spPr>
          <a:xfrm>
            <a:off x="1293939" y="1710248"/>
            <a:ext cx="9364268" cy="3785944"/>
          </a:xfrm>
          <a:prstGeom prst="rect">
            <a:avLst/>
          </a:prstGeom>
        </p:spPr>
      </p:pic>
      <p:sp>
        <p:nvSpPr>
          <p:cNvPr id="17" name="TextBox 16">
            <a:extLst>
              <a:ext uri="{FF2B5EF4-FFF2-40B4-BE49-F238E27FC236}">
                <a16:creationId xmlns:a16="http://schemas.microsoft.com/office/drawing/2014/main" id="{12EB78B5-37FC-4EEC-B98A-F83F23D9764D}"/>
              </a:ext>
            </a:extLst>
          </p:cNvPr>
          <p:cNvSpPr txBox="1"/>
          <p:nvPr/>
        </p:nvSpPr>
        <p:spPr>
          <a:xfrm>
            <a:off x="4681612" y="751296"/>
            <a:ext cx="372861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err="1">
                <a:ln w="57150">
                  <a:solidFill>
                    <a:prstClr val="white"/>
                  </a:solidFill>
                </a:ln>
                <a:solidFill>
                  <a:srgbClr val="00FF0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V</a:t>
            </a:r>
            <a:r>
              <a:rPr kumimoji="0" lang="en-US" sz="7200" b="0" i="0" u="none" strike="noStrike" kern="1200" cap="none" spc="300" normalizeH="0" baseline="0" noProof="0" dirty="0" err="1">
                <a:ln w="57150">
                  <a:solidFill>
                    <a:prstClr val="white"/>
                  </a:solidFill>
                </a:ln>
                <a:solidFill>
                  <a:srgbClr val="FFFF0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i</a:t>
            </a:r>
            <a:r>
              <a:rPr kumimoji="0" lang="en-US" sz="7200" b="0" i="0" u="none" strike="noStrike" kern="1200" cap="none" spc="300" normalizeH="0" baseline="0" noProof="0" dirty="0" err="1">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ế</a:t>
            </a:r>
            <a:r>
              <a:rPr kumimoji="0" lang="en-US" sz="7200" b="0" i="0" u="none" strike="noStrike" kern="1200" cap="none" spc="300" normalizeH="0" baseline="0" noProof="0" dirty="0" err="1">
                <a:ln w="57150">
                  <a:solidFill>
                    <a:prstClr val="white"/>
                  </a:solidFill>
                </a:ln>
                <a:solidFill>
                  <a:srgbClr val="00B0F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t</a:t>
            </a:r>
            <a:r>
              <a:rPr kumimoji="0" lang="en-US" sz="7200" b="0" i="0" u="none" strike="noStrike" kern="1200" cap="none" spc="300" normalizeH="0" baseline="0" noProof="0" dirty="0">
                <a:ln w="57150">
                  <a:solidFill>
                    <a:prstClr val="white"/>
                  </a:solidFill>
                </a:ln>
                <a:solidFill>
                  <a:srgbClr val="0070C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 </a:t>
            </a:r>
            <a:endParaRPr kumimoji="0" lang="en-US" sz="7200" b="0" i="0" u="none" strike="noStrike" kern="1200" cap="none" spc="300" normalizeH="0" baseline="0" noProof="0" dirty="0">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endParaRPr>
          </a:p>
        </p:txBody>
      </p:sp>
      <p:sp>
        <p:nvSpPr>
          <p:cNvPr id="19" name="圆角矩形 6"/>
          <p:cNvSpPr/>
          <p:nvPr/>
        </p:nvSpPr>
        <p:spPr>
          <a:xfrm>
            <a:off x="4644652" y="4718957"/>
            <a:ext cx="2425619" cy="752928"/>
          </a:xfrm>
          <a:prstGeom prst="roundRect">
            <a:avLst>
              <a:gd name="adj" fmla="val 50000"/>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5 Dear Saturday" panose="02000505000000020004" pitchFamily="2" charset="0"/>
                <a:ea typeface="等线" panose="02010600030101010101" pitchFamily="2" charset="-122"/>
              </a:rPr>
              <a:t>Trang 61</a:t>
            </a:r>
            <a:endParaRPr kumimoji="0" lang="zh-CN" altLang="en-US" sz="3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5 Dear Saturday" panose="02000505000000020004" pitchFamily="2" charset="0"/>
              <a:ea typeface="等线" panose="02010600030101010101" pitchFamily="2" charset="-122"/>
            </a:endParaRPr>
          </a:p>
        </p:txBody>
      </p:sp>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8" presetClass="entr" presetSubtype="0" accel="50000" fill="hold" grpId="0" nodeType="afterEffect">
                                  <p:stCondLst>
                                    <p:cond delay="0"/>
                                  </p:stCondLst>
                                  <p:iterate type="lt">
                                    <p:tmPct val="50000"/>
                                  </p:iterate>
                                  <p:childTnLst>
                                    <p:set>
                                      <p:cBhvr>
                                        <p:cTn id="30" dur="1" fill="hold">
                                          <p:stCondLst>
                                            <p:cond delay="0"/>
                                          </p:stCondLst>
                                        </p:cTn>
                                        <p:tgtEl>
                                          <p:spTgt spid="17"/>
                                        </p:tgtEl>
                                        <p:attrNameLst>
                                          <p:attrName>style.visibility</p:attrName>
                                        </p:attrNameLst>
                                      </p:cBhvr>
                                      <p:to>
                                        <p:strVal val="visible"/>
                                      </p:to>
                                    </p:set>
                                    <p:set>
                                      <p:cBhvr>
                                        <p:cTn id="31" dur="227" fill="hold">
                                          <p:stCondLst>
                                            <p:cond delay="0"/>
                                          </p:stCondLst>
                                        </p:cTn>
                                        <p:tgtEl>
                                          <p:spTgt spid="17"/>
                                        </p:tgtEl>
                                        <p:attrNameLst>
                                          <p:attrName>style.rotation</p:attrName>
                                        </p:attrNameLst>
                                      </p:cBhvr>
                                      <p:to>
                                        <p:strVal val="-45.0"/>
                                      </p:to>
                                    </p:set>
                                    <p:anim calcmode="lin" valueType="num">
                                      <p:cBhvr>
                                        <p:cTn id="32" dur="227" fill="hold">
                                          <p:stCondLst>
                                            <p:cond delay="227"/>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33" dur="227"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34" dur="78" decel="50000" autoRev="1" fill="hold">
                                          <p:stCondLst>
                                            <p:cond delay="227"/>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35" dur="68" fill="hold">
                                          <p:stCondLst>
                                            <p:cond delay="432"/>
                                          </p:stCondLst>
                                        </p:cTn>
                                        <p:tgtEl>
                                          <p:spTgt spid="17"/>
                                        </p:tgtEl>
                                        <p:attrNameLst>
                                          <p:attrName>ppt_y</p:attrName>
                                        </p:attrNameLst>
                                      </p:cBhvr>
                                      <p:tavLst>
                                        <p:tav tm="0">
                                          <p:val>
                                            <p:strVal val="#ppt_y-(0.354*#ppt_w-0.172*#ppt_h)"/>
                                          </p:val>
                                        </p:tav>
                                        <p:tav tm="100000">
                                          <p:val>
                                            <p:strVal val="#ppt_y"/>
                                          </p:val>
                                        </p:tav>
                                      </p:tavLst>
                                    </p:anim>
                                  </p:childTnLst>
                                </p:cTn>
                              </p:par>
                            </p:childTnLst>
                          </p:cTn>
                        </p:par>
                        <p:par>
                          <p:cTn id="36" fill="hold">
                            <p:stCondLst>
                              <p:cond delay="225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par>
                          <p:cTn id="42" fill="hold">
                            <p:stCondLst>
                              <p:cond delay="3250"/>
                            </p:stCondLst>
                            <p:childTnLst>
                              <p:par>
                                <p:cTn id="43" presetID="42"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3899671" y="228927"/>
            <a:ext cx="7795626" cy="481351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1913207"/>
            <a:ext cx="6888659" cy="5510662"/>
          </a:xfrm>
          <a:prstGeom prst="rect">
            <a:avLst/>
          </a:prstGeom>
        </p:spPr>
      </p:pic>
      <p:pic>
        <p:nvPicPr>
          <p:cNvPr id="14" name="Picture 13"/>
          <p:cNvPicPr>
            <a:picLocks noChangeAspect="1"/>
          </p:cNvPicPr>
          <p:nvPr/>
        </p:nvPicPr>
        <p:blipFill>
          <a:blip r:embed="rId9"/>
          <a:stretch>
            <a:fillRect/>
          </a:stretch>
        </p:blipFill>
        <p:spPr>
          <a:xfrm>
            <a:off x="4205039" y="987670"/>
            <a:ext cx="7084166" cy="3737172"/>
          </a:xfrm>
          <a:prstGeom prst="rect">
            <a:avLst/>
          </a:prstGeom>
        </p:spPr>
      </p:pic>
    </p:spTree>
    <p:extLst>
      <p:ext uri="{BB962C8B-B14F-4D97-AF65-F5344CB8AC3E}">
        <p14:creationId xmlns:p14="http://schemas.microsoft.com/office/powerpoint/2010/main" val="30378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713" y="-351522"/>
            <a:ext cx="2073920" cy="1172661"/>
          </a:xfrm>
          <a:prstGeom prst="rect">
            <a:avLst/>
          </a:prstGeom>
        </p:spPr>
      </p:pic>
      <p:sp>
        <p:nvSpPr>
          <p:cNvPr id="4" name="TextBox 3"/>
          <p:cNvSpPr txBox="1"/>
          <p:nvPr/>
        </p:nvSpPr>
        <p:spPr>
          <a:xfrm>
            <a:off x="407963" y="722663"/>
            <a:ext cx="11451102" cy="6107954"/>
          </a:xfrm>
          <a:prstGeom prst="rect">
            <a:avLst/>
          </a:prstGeom>
          <a:noFill/>
        </p:spPr>
        <p:txBody>
          <a:bodyPr wrap="square" rtlCol="0">
            <a:spAutoFit/>
          </a:bodyPr>
          <a:lstStyle/>
          <a:p>
            <a:pPr algn="just"/>
            <a:r>
              <a:rPr lang="vi-VN" sz="2100" b="1"/>
              <a:t>Mở bài: </a:t>
            </a:r>
            <a:r>
              <a:rPr lang="vi-VN" sz="2100"/>
              <a:t>Trong các câu chuyện đã được nghe, em thích nhất là câu chuyện Sự tích cây vú sữa.</a:t>
            </a:r>
          </a:p>
          <a:p>
            <a:pPr algn="just"/>
            <a:r>
              <a:rPr lang="vi-VN" sz="2100" b="1"/>
              <a:t>Thân bài:</a:t>
            </a:r>
          </a:p>
          <a:p>
            <a:pPr algn="just">
              <a:lnSpc>
                <a:spcPct val="110000"/>
              </a:lnSpc>
            </a:pPr>
            <a:r>
              <a:rPr lang="vi-VN" sz="2100"/>
              <a:t>+ Có một cậu bé ham chơi. Một lần, bị mẹ mắng, cậu vùng vằng bỏ đi. Cậu la cà khắp nơi, chẳng nghĩ đến mẹ ở nhà mỏi mắt chờ mong.</a:t>
            </a:r>
          </a:p>
          <a:p>
            <a:pPr algn="just">
              <a:lnSpc>
                <a:spcPct val="110000"/>
              </a:lnSpc>
            </a:pPr>
            <a:r>
              <a:rPr lang="vi-VN" sz="2100"/>
              <a:t>+ Không biết cậu đã đi bao lâu. Một hôm, vừa đói vừa rét, lại bị trẻ lớn hơn đánh, cậu mới nhớ đến mẹ, liền tìm đường về nhà.</a:t>
            </a:r>
          </a:p>
          <a:p>
            <a:pPr algn="just">
              <a:lnSpc>
                <a:spcPct val="110000"/>
              </a:lnSpc>
            </a:pPr>
            <a:r>
              <a:rPr lang="vi-VN" sz="2100"/>
              <a:t>+ Ở nhà, cảnh vật vẫn như xưa, nhưng không thấy mẹ đâu. Cậu khản tiếng gọi mẹ, rồi ôm một cây xanh trong vườn mà khóc.</a:t>
            </a:r>
          </a:p>
          <a:p>
            <a:pPr algn="just">
              <a:lnSpc>
                <a:spcPct val="110000"/>
              </a:lnSpc>
            </a:pPr>
            <a:r>
              <a:rPr lang="vi-VN" sz="2100"/>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p>
          <a:p>
            <a:pPr algn="just">
              <a:lnSpc>
                <a:spcPct val="110000"/>
              </a:lnSpc>
            </a:pPr>
            <a:r>
              <a:rPr lang="vi-VN" sz="2100"/>
              <a:t>+ Cậu nhìn lên tán lá. Lá một mặt xanh bóng, mặt kia đỏ hoe như mắt mẹ khóc chờ con. Cậu bé oà khóc. Cây xoà cành ôm cậu, như tay mẹ âu yếm vỗ vẻ.</a:t>
            </a:r>
          </a:p>
          <a:p>
            <a:pPr algn="just"/>
            <a:r>
              <a:rPr lang="vi-VN" sz="2100"/>
              <a:t>+ Trái cây thơm ngon ờ vườn nhà cậu, ai cũng thích. Họ đem về gieo trồng khắp nơi và gọi đó là cây vú sữa.</a:t>
            </a:r>
          </a:p>
          <a:p>
            <a:pPr algn="just"/>
            <a:r>
              <a:rPr lang="vi-VN" sz="2100" b="1"/>
              <a:t>Kết bài: </a:t>
            </a:r>
            <a:r>
              <a:rPr lang="vi-VN" sz="2100"/>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209524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68" y="1463040"/>
            <a:ext cx="4849385" cy="4884094"/>
          </a:xfrm>
          <a:prstGeom prst="rect">
            <a:avLst/>
          </a:prstGeom>
        </p:spPr>
      </p:pic>
      <p:grpSp>
        <p:nvGrpSpPr>
          <p:cNvPr id="6" name="Group 5"/>
          <p:cNvGrpSpPr/>
          <p:nvPr/>
        </p:nvGrpSpPr>
        <p:grpSpPr>
          <a:xfrm>
            <a:off x="5277253" y="1693453"/>
            <a:ext cx="6494585" cy="4183044"/>
            <a:chOff x="5277253" y="1693453"/>
            <a:chExt cx="6494585" cy="4183044"/>
          </a:xfrm>
        </p:grpSpPr>
        <p:pic>
          <p:nvPicPr>
            <p:cNvPr id="3" name="图片 19"/>
            <p:cNvPicPr>
              <a:picLocks noChangeAspect="1"/>
            </p:cNvPicPr>
            <p:nvPr/>
          </p:nvPicPr>
          <p:blipFill rotWithShape="1">
            <a:blip r:embed="rId3"/>
            <a:srcRect l="3125" t="9355" r="3020" b="4895"/>
            <a:stretch/>
          </p:blipFill>
          <p:spPr>
            <a:xfrm>
              <a:off x="5277253" y="1693453"/>
              <a:ext cx="6494585" cy="4010168"/>
            </a:xfrm>
            <a:prstGeom prst="rect">
              <a:avLst/>
            </a:prstGeom>
          </p:spPr>
        </p:pic>
        <p:pic>
          <p:nvPicPr>
            <p:cNvPr id="5" name="Picture 4"/>
            <p:cNvPicPr>
              <a:picLocks noChangeAspect="1"/>
            </p:cNvPicPr>
            <p:nvPr/>
          </p:nvPicPr>
          <p:blipFill>
            <a:blip r:embed="rId4"/>
            <a:stretch>
              <a:fillRect/>
            </a:stretch>
          </p:blipFill>
          <p:spPr>
            <a:xfrm>
              <a:off x="5473232" y="2230773"/>
              <a:ext cx="6102625" cy="3645724"/>
            </a:xfrm>
            <a:prstGeom prst="rect">
              <a:avLst/>
            </a:prstGeom>
          </p:spPr>
        </p:pic>
      </p:grpSp>
    </p:spTree>
    <p:extLst>
      <p:ext uri="{BB962C8B-B14F-4D97-AF65-F5344CB8AC3E}">
        <p14:creationId xmlns:p14="http://schemas.microsoft.com/office/powerpoint/2010/main" val="325711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027577" y="732715"/>
            <a:ext cx="779286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3. Góp ý và chỉnh sửa dàn ý.</a:t>
            </a:r>
          </a:p>
        </p:txBody>
      </p:sp>
      <p:sp>
        <p:nvSpPr>
          <p:cNvPr id="3" name="TextBox 2"/>
          <p:cNvSpPr txBox="1"/>
          <p:nvPr/>
        </p:nvSpPr>
        <p:spPr>
          <a:xfrm>
            <a:off x="673541" y="1632264"/>
            <a:ext cx="10904170" cy="2092881"/>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Tree>
    <p:extLst>
      <p:ext uri="{BB962C8B-B14F-4D97-AF65-F5344CB8AC3E}">
        <p14:creationId xmlns:p14="http://schemas.microsoft.com/office/powerpoint/2010/main" val="118670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31"/>
          <p:cNvPicPr>
            <a:picLocks noChangeAspect="1"/>
          </p:cNvPicPr>
          <p:nvPr/>
        </p:nvPicPr>
        <p:blipFill rotWithShape="1">
          <a:blip r:embed="rId2"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3"/>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5"/>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2" name="Picture 11"/>
          <p:cNvPicPr>
            <a:picLocks noChangeAspect="1"/>
          </p:cNvPicPr>
          <p:nvPr/>
        </p:nvPicPr>
        <p:blipFill>
          <a:blip r:embed="rId8"/>
          <a:stretch>
            <a:fillRect/>
          </a:stretch>
        </p:blipFill>
        <p:spPr>
          <a:xfrm>
            <a:off x="3198635" y="1200364"/>
            <a:ext cx="4292246" cy="1951631"/>
          </a:xfrm>
          <a:prstGeom prst="rect">
            <a:avLst/>
          </a:prstGeom>
        </p:spPr>
      </p:pic>
      <p:sp>
        <p:nvSpPr>
          <p:cNvPr id="13" name="TextBox 12">
            <a:extLst>
              <a:ext uri="{FF2B5EF4-FFF2-40B4-BE49-F238E27FC236}">
                <a16:creationId xmlns:a16="http://schemas.microsoft.com/office/drawing/2014/main" id="{A0C8EFDC-9F68-E142-3452-C4222B19AA14}"/>
              </a:ext>
            </a:extLst>
          </p:cNvPr>
          <p:cNvSpPr txBox="1"/>
          <p:nvPr/>
        </p:nvSpPr>
        <p:spPr>
          <a:xfrm>
            <a:off x="2469625" y="3065261"/>
            <a:ext cx="7413673" cy="1446550"/>
          </a:xfrm>
          <a:prstGeom prst="rect">
            <a:avLst/>
          </a:prstGeom>
          <a:noFill/>
        </p:spPr>
        <p:txBody>
          <a:bodyPr wrap="square">
            <a:spAutoFit/>
          </a:bodyPr>
          <a:lstStyle/>
          <a:p>
            <a:pPr algn="just"/>
            <a:r>
              <a:rPr lang="en-US" sz="4400" b="1">
                <a:solidFill>
                  <a:srgbClr val="008080"/>
                </a:solidFill>
                <a:latin typeface="Cambria" panose="02040503050406030204" pitchFamily="18" charset="0"/>
                <a:ea typeface="Cambria" panose="02040503050406030204" pitchFamily="18" charset="0"/>
              </a:rPr>
              <a:t>- Hoàn thành dàn ý.</a:t>
            </a:r>
          </a:p>
          <a:p>
            <a:pPr algn="just"/>
            <a:r>
              <a:rPr lang="en-US" sz="4400" b="1" i="0">
                <a:solidFill>
                  <a:srgbClr val="008080"/>
                </a:solidFill>
                <a:effectLst/>
                <a:latin typeface="Cambria" panose="02040503050406030204" pitchFamily="18" charset="0"/>
                <a:ea typeface="Cambria" panose="02040503050406030204" pitchFamily="18" charset="0"/>
              </a:rPr>
              <a:t>- Chuẩn bị bài tiếp theo</a:t>
            </a:r>
            <a:endParaRPr lang="vi-VN" sz="8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1" name="Picture 10">
            <a:extLst>
              <a:ext uri="{FF2B5EF4-FFF2-40B4-BE49-F238E27FC236}">
                <a16:creationId xmlns:a16="http://schemas.microsoft.com/office/drawing/2014/main" id="{1D3A87FF-C857-1D60-7395-6723E607D688}"/>
              </a:ext>
            </a:extLst>
          </p:cNvPr>
          <p:cNvPicPr>
            <a:picLocks noChangeAspect="1"/>
          </p:cNvPicPr>
          <p:nvPr/>
        </p:nvPicPr>
        <p:blipFill>
          <a:blip r:embed="rId8"/>
          <a:stretch>
            <a:fillRect/>
          </a:stretch>
        </p:blipFill>
        <p:spPr>
          <a:xfrm>
            <a:off x="1891157" y="1543116"/>
            <a:ext cx="7785267" cy="3304318"/>
          </a:xfrm>
          <a:prstGeom prst="rect">
            <a:avLst/>
          </a:prstGeom>
        </p:spPr>
      </p:pic>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15912" r="28216" b="37989"/>
          <a:stretch/>
        </p:blipFill>
        <p:spPr>
          <a:xfrm>
            <a:off x="2184939" y="3429000"/>
            <a:ext cx="3102488" cy="3429000"/>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pic>
        <p:nvPicPr>
          <p:cNvPr id="4" name="Picture 3"/>
          <p:cNvPicPr>
            <a:picLocks noChangeAspect="1"/>
          </p:cNvPicPr>
          <p:nvPr/>
        </p:nvPicPr>
        <p:blipFill>
          <a:blip r:embed="rId7"/>
          <a:stretch>
            <a:fillRect/>
          </a:stretch>
        </p:blipFill>
        <p:spPr>
          <a:xfrm>
            <a:off x="1502266" y="1333064"/>
            <a:ext cx="9187468" cy="2237426"/>
          </a:xfrm>
          <a:prstGeom prst="rect">
            <a:avLst/>
          </a:prstGeom>
        </p:spPr>
      </p:pic>
    </p:spTree>
    <p:extLst>
      <p:ext uri="{BB962C8B-B14F-4D97-AF65-F5344CB8AC3E}">
        <p14:creationId xmlns:p14="http://schemas.microsoft.com/office/powerpoint/2010/main" val="2819023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Có mấy cách mở bài cho bài văn kể lại một câu chuyện? Đó là những cách mở bài nào?</a:t>
              </a: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Có 2 cách mở bài</a:t>
              </a: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p:grpSpPr>
        <p:sp>
          <p:nvSpPr>
            <p:cNvPr id="13" name="Rounded Rectangle 12"/>
            <p:cNvSpPr/>
            <p:nvPr/>
          </p:nvSpPr>
          <p:spPr>
            <a:xfrm>
              <a:off x="4754881" y="2904978"/>
              <a:ext cx="5767754" cy="872197"/>
            </a:xfrm>
            <a:prstGeom prst="roundRect">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no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Mở bài trực tiếp</a:t>
              </a:r>
            </a:p>
          </p:txBody>
        </p:sp>
      </p:grpSp>
      <p:grpSp>
        <p:nvGrpSpPr>
          <p:cNvPr id="16" name="Group 15"/>
          <p:cNvGrpSpPr/>
          <p:nvPr/>
        </p:nvGrpSpPr>
        <p:grpSpPr>
          <a:xfrm>
            <a:off x="4754880" y="4318782"/>
            <a:ext cx="5767755" cy="872197"/>
            <a:chOff x="4754880" y="2904978"/>
            <a:chExt cx="5767755" cy="872197"/>
          </a:xfrm>
        </p:grpSpPr>
        <p:sp>
          <p:nvSpPr>
            <p:cNvPr id="17" name="Rounded Rectangle 16"/>
            <p:cNvSpPr/>
            <p:nvPr/>
          </p:nvSpPr>
          <p:spPr>
            <a:xfrm>
              <a:off x="4754881" y="2904978"/>
              <a:ext cx="5767754" cy="872197"/>
            </a:xfrm>
            <a:prstGeom prst="roundRect">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no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Mở bài gián tiếp</a:t>
              </a:r>
            </a:p>
          </p:txBody>
        </p:sp>
      </p:grpSp>
    </p:spTree>
    <p:extLst>
      <p:ext uri="{BB962C8B-B14F-4D97-AF65-F5344CB8AC3E}">
        <p14:creationId xmlns:p14="http://schemas.microsoft.com/office/powerpoint/2010/main" val="91410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Có mấy cách kết bài cho bài văn kể lại một câu chuyện? Đó là những cách kết bài nào?</a:t>
              </a: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Có 2 cách kết bài</a:t>
              </a: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p:grpSpPr>
        <p:sp>
          <p:nvSpPr>
            <p:cNvPr id="13" name="Rounded Rectangle 12"/>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no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mở rộng</a:t>
              </a:r>
            </a:p>
          </p:txBody>
        </p:sp>
      </p:grpSp>
      <p:grpSp>
        <p:nvGrpSpPr>
          <p:cNvPr id="16" name="Group 15"/>
          <p:cNvGrpSpPr/>
          <p:nvPr/>
        </p:nvGrpSpPr>
        <p:grpSpPr>
          <a:xfrm>
            <a:off x="4754880" y="4318782"/>
            <a:ext cx="5767755" cy="872197"/>
            <a:chOff x="4754880" y="2904978"/>
            <a:chExt cx="5767755" cy="872197"/>
          </a:xfrm>
        </p:grpSpPr>
        <p:sp>
          <p:nvSpPr>
            <p:cNvPr id="17" name="Rounded Rectangle 16"/>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no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không mở rộng</a:t>
              </a:r>
            </a:p>
          </p:txBody>
        </p:sp>
      </p:grpSp>
    </p:spTree>
    <p:extLst>
      <p:ext uri="{BB962C8B-B14F-4D97-AF65-F5344CB8AC3E}">
        <p14:creationId xmlns:p14="http://schemas.microsoft.com/office/powerpoint/2010/main" val="1929303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15912" r="28216" b="37989"/>
          <a:stretch/>
        </p:blipFill>
        <p:spPr>
          <a:xfrm>
            <a:off x="2184939" y="3429000"/>
            <a:ext cx="3102488" cy="3429000"/>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TextBox 1"/>
          <p:cNvSpPr txBox="1"/>
          <p:nvPr/>
        </p:nvSpPr>
        <p:spPr>
          <a:xfrm>
            <a:off x="1843001" y="1506758"/>
            <a:ext cx="9185365" cy="1938992"/>
          </a:xfrm>
          <a:prstGeom prst="rect">
            <a:avLst/>
          </a:prstGeom>
          <a:noFill/>
        </p:spPr>
        <p:txBody>
          <a:bodyPr wrap="square" rtlCol="0">
            <a:spAutoFit/>
            <a:scene3d>
              <a:camera prst="orthographicFront"/>
              <a:lightRig rig="threePt" dir="t"/>
            </a:scene3d>
            <a:sp3d extrusionH="57150">
              <a:bevelT w="38100" h="38100"/>
            </a:sp3d>
          </a:bodyPr>
          <a:lstStyle/>
          <a:p>
            <a:r>
              <a:rPr lang="en-US" sz="12000">
                <a:solidFill>
                  <a:srgbClr val="00FF00"/>
                </a:solidFill>
                <a:latin typeface="#9Slide05 SVNUT Triumph" panose="00000500000000000000" pitchFamily="2" charset="0"/>
              </a:rPr>
              <a:t>Khám phá</a:t>
            </a:r>
          </a:p>
        </p:txBody>
      </p:sp>
    </p:spTree>
    <p:extLst>
      <p:ext uri="{BB962C8B-B14F-4D97-AF65-F5344CB8AC3E}">
        <p14:creationId xmlns:p14="http://schemas.microsoft.com/office/powerpoint/2010/main" val="128106327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209815" y="784273"/>
            <a:ext cx="9721287"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Chọn 1 trong những đề dưới đây:</a:t>
            </a:r>
          </a:p>
        </p:txBody>
      </p:sp>
      <p:sp>
        <p:nvSpPr>
          <p:cNvPr id="4" name="TextBox 3"/>
          <p:cNvSpPr txBox="1"/>
          <p:nvPr/>
        </p:nvSpPr>
        <p:spPr>
          <a:xfrm>
            <a:off x="1062378" y="1553096"/>
            <a:ext cx="9882785" cy="1200329"/>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Đề 1</a:t>
            </a:r>
            <a:r>
              <a:rPr lang="en-US" sz="3600">
                <a:solidFill>
                  <a:srgbClr val="000000"/>
                </a:solidFill>
                <a:latin typeface="Cambria" panose="02040503050406030204" pitchFamily="18" charset="0"/>
                <a:ea typeface="Cambria" panose="02040503050406030204" pitchFamily="18" charset="0"/>
              </a:rPr>
              <a:t>: Kể lại một câu chuyện cổ tích mà em yêu thích.</a:t>
            </a:r>
            <a:endParaRPr lang="en-US" sz="3600" b="1">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1066030" y="2786726"/>
            <a:ext cx="9882785" cy="1200329"/>
          </a:xfrm>
          <a:prstGeom prst="rect">
            <a:avLst/>
          </a:prstGeom>
          <a:noFill/>
        </p:spPr>
        <p:txBody>
          <a:bodyPr wrap="square" rtlCol="0">
            <a:spAutoFit/>
          </a:bodyPr>
          <a:lstStyle/>
          <a:p>
            <a:pPr algn="just"/>
            <a:r>
              <a:rPr lang="en-US" sz="3600" b="1">
                <a:solidFill>
                  <a:srgbClr val="000000"/>
                </a:solidFill>
                <a:latin typeface="Cambria" panose="02040503050406030204" pitchFamily="18" charset="0"/>
                <a:ea typeface="Cambria" panose="02040503050406030204" pitchFamily="18" charset="0"/>
              </a:rPr>
              <a:t>Đề 2</a:t>
            </a:r>
            <a:r>
              <a:rPr lang="en-US" sz="3600">
                <a:solidFill>
                  <a:srgbClr val="000000"/>
                </a:solidFill>
                <a:latin typeface="Cambria" panose="02040503050406030204" pitchFamily="18" charset="0"/>
                <a:ea typeface="Cambria" panose="02040503050406030204" pitchFamily="18" charset="0"/>
              </a:rPr>
              <a:t>: Kể lại một câu chuyện mà em đã đọc trong sách giáo khoa Tiếng Việt.</a:t>
            </a:r>
            <a:endParaRPr lang="en-US" sz="36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1048317" y="4076628"/>
            <a:ext cx="9882785" cy="1200329"/>
          </a:xfrm>
          <a:prstGeom prst="rect">
            <a:avLst/>
          </a:prstGeom>
          <a:noFill/>
        </p:spPr>
        <p:txBody>
          <a:bodyPr wrap="square" rtlCol="0">
            <a:spAutoFit/>
          </a:bodyPr>
          <a:lstStyle/>
          <a:p>
            <a:pPr algn="just"/>
            <a:r>
              <a:rPr lang="en-US" sz="3600" b="1">
                <a:solidFill>
                  <a:srgbClr val="000000"/>
                </a:solidFill>
                <a:latin typeface="Cambria" panose="02040503050406030204" pitchFamily="18" charset="0"/>
                <a:ea typeface="Cambria" panose="02040503050406030204" pitchFamily="18" charset="0"/>
              </a:rPr>
              <a:t>Đề 3</a:t>
            </a:r>
            <a:r>
              <a:rPr lang="en-US" sz="3600">
                <a:solidFill>
                  <a:srgbClr val="000000"/>
                </a:solidFill>
                <a:latin typeface="Cambria" panose="02040503050406030204" pitchFamily="18" charset="0"/>
                <a:ea typeface="Cambria" panose="02040503050406030204" pitchFamily="18" charset="0"/>
              </a:rPr>
              <a:t>: Kể lại một câu chuyện có nhân vật chính là trẻ em.</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031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88427" y="790548"/>
            <a:ext cx="10198442"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1. Chuẩn bị</a:t>
            </a:r>
          </a:p>
        </p:txBody>
      </p:sp>
      <p:sp>
        <p:nvSpPr>
          <p:cNvPr id="3" name="TextBox 2"/>
          <p:cNvSpPr txBox="1"/>
          <p:nvPr/>
        </p:nvSpPr>
        <p:spPr>
          <a:xfrm>
            <a:off x="621909" y="1800900"/>
            <a:ext cx="10773972" cy="2462213"/>
          </a:xfrm>
          <a:prstGeom prst="rect">
            <a:avLst/>
          </a:prstGeom>
          <a:noFill/>
        </p:spPr>
        <p:txBody>
          <a:bodyPr wrap="square" rtlCol="0">
            <a:spAutoFit/>
          </a:bodyPr>
          <a:lstStyle/>
          <a:p>
            <a:pPr algn="just">
              <a:spcBef>
                <a:spcPts val="600"/>
              </a:spcBef>
              <a:spcAft>
                <a:spcPts val="600"/>
              </a:spcAft>
            </a:pPr>
            <a:r>
              <a:rPr lang="vi-VN" sz="3600">
                <a:latin typeface="Cambria" panose="02040503050406030204" pitchFamily="18" charset="0"/>
                <a:ea typeface="Cambria" panose="02040503050406030204" pitchFamily="18" charset="0"/>
              </a:rPr>
              <a:t>+ Em muốn kể lại câu chuyện nào? Em đã đọc hay được nghe kể câu chuyện đó?</a:t>
            </a:r>
            <a:endParaRPr lang="en-US" sz="3600">
              <a:latin typeface="Cambria" panose="02040503050406030204" pitchFamily="18" charset="0"/>
              <a:ea typeface="Cambria" panose="02040503050406030204" pitchFamily="18" charset="0"/>
            </a:endParaRPr>
          </a:p>
          <a:p>
            <a:pPr algn="just">
              <a:spcBef>
                <a:spcPts val="600"/>
              </a:spcBef>
              <a:spcAft>
                <a:spcPts val="600"/>
              </a:spcAft>
            </a:pPr>
            <a:r>
              <a:rPr lang="vi-VN" sz="3600">
                <a:latin typeface="Cambria" panose="02040503050406030204" pitchFamily="18" charset="0"/>
                <a:ea typeface="Cambria" panose="02040503050406030204" pitchFamily="18" charset="0"/>
              </a:rPr>
              <a:t>+ Trong câu chuyện có những sự việc nào? Trình tự của các sự việc đó ra sao?</a:t>
            </a:r>
            <a:endParaRPr lang="en-US" sz="36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40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26486" y="703377"/>
            <a:ext cx="11560713" cy="5978560"/>
          </a:xfrm>
          <a:prstGeom prst="rect">
            <a:avLst/>
          </a:prstGeom>
          <a:noFill/>
        </p:spPr>
        <p:txBody>
          <a:bodyPr wrap="square" rtlCol="0">
            <a:spAutoFit/>
          </a:bodyPr>
          <a:lstStyle/>
          <a:p>
            <a:pPr algn="just">
              <a:lnSpc>
                <a:spcPct val="90000"/>
              </a:lnSpc>
            </a:pPr>
            <a:r>
              <a:rPr lang="vi-VN" sz="2500">
                <a:latin typeface="Cambria" panose="02040503050406030204" pitchFamily="18" charset="0"/>
                <a:ea typeface="Cambria" panose="02040503050406030204" pitchFamily="18" charset="0"/>
              </a:rPr>
              <a:t>- Em muốn kể lại câu chuyện Sự tích cây vú sữa. Câu chuyện này em đã được nghe mẹ kể từ khi còn bé.</a:t>
            </a:r>
          </a:p>
          <a:p>
            <a:pPr algn="just">
              <a:lnSpc>
                <a:spcPct val="90000"/>
              </a:lnSpc>
            </a:pPr>
            <a:r>
              <a:rPr lang="vi-VN" sz="2500">
                <a:latin typeface="Cambria" panose="02040503050406030204" pitchFamily="18" charset="0"/>
                <a:ea typeface="Cambria" panose="02040503050406030204" pitchFamily="18" charset="0"/>
              </a:rPr>
              <a:t>- Trong câu chuyện có những sự việc:</a:t>
            </a:r>
          </a:p>
          <a:p>
            <a:pPr algn="just">
              <a:lnSpc>
                <a:spcPct val="90000"/>
              </a:lnSpc>
            </a:pPr>
            <a:r>
              <a:rPr lang="vi-VN" sz="2500">
                <a:latin typeface="Cambria" panose="02040503050406030204" pitchFamily="18" charset="0"/>
                <a:ea typeface="Cambria" panose="02040503050406030204" pitchFamily="18" charset="0"/>
              </a:rPr>
              <a:t>+ Có một cậu bé ham chơi. Một lần, bị mẹ mắng, cậu vùng vằng bỏ đi. Cậu la cà khắp nơi, chẳng nghĩ đến mẹ ở nhà mỏi mắt chờ mong.</a:t>
            </a:r>
          </a:p>
          <a:p>
            <a:pPr algn="just">
              <a:lnSpc>
                <a:spcPct val="90000"/>
              </a:lnSpc>
            </a:pPr>
            <a:r>
              <a:rPr lang="vi-VN" sz="2500">
                <a:latin typeface="Cambria" panose="02040503050406030204" pitchFamily="18" charset="0"/>
                <a:ea typeface="Cambria" panose="02040503050406030204" pitchFamily="18" charset="0"/>
              </a:rPr>
              <a:t>+ Không biết cậu đã đi bao lâu. Một hôm, vừa đói vừa rét, lại bị trẻ lớn hơn đánh, cậu mới nhớ đến mẹ, liền tìm đường về nhà.</a:t>
            </a:r>
          </a:p>
          <a:p>
            <a:pPr algn="just">
              <a:lnSpc>
                <a:spcPct val="90000"/>
              </a:lnSpc>
            </a:pPr>
            <a:r>
              <a:rPr lang="vi-VN" sz="2500">
                <a:latin typeface="Cambria" panose="02040503050406030204" pitchFamily="18" charset="0"/>
                <a:ea typeface="Cambria" panose="02040503050406030204" pitchFamily="18" charset="0"/>
              </a:rPr>
              <a:t>+ Ở nhà, cảnh vật vẫn như xưa, nhưng không thấy mẹ đâu. Cậu khản tiếng gọi mẹ, rồi ôm một cây xanh trong vườn mà khóc.</a:t>
            </a:r>
          </a:p>
          <a:p>
            <a:pPr algn="just">
              <a:lnSpc>
                <a:spcPct val="90000"/>
              </a:lnSpc>
            </a:pPr>
            <a:r>
              <a:rPr lang="vi-VN" sz="2500">
                <a:latin typeface="Cambria" panose="02040503050406030204" pitchFamily="18" charset="0"/>
                <a:ea typeface="Cambria" panose="02040503050406030204" pitchFamily="18"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p>
          <a:p>
            <a:pPr algn="just">
              <a:lnSpc>
                <a:spcPct val="90000"/>
              </a:lnSpc>
            </a:pPr>
            <a:r>
              <a:rPr lang="vi-VN" sz="2500">
                <a:latin typeface="Cambria" panose="02040503050406030204" pitchFamily="18" charset="0"/>
                <a:ea typeface="Cambria" panose="02040503050406030204" pitchFamily="18" charset="0"/>
              </a:rPr>
              <a:t>+ Cậu nhìn lên tán lá. Lá một mặt xanh bóng, mặt kia đỏ hoe như mắt mẹ khóc chờ con. Cậu bé oà khóc. Cây xoà cành ôm cậu, như tay mẹ âu yếm vỗ vẻ.</a:t>
            </a:r>
          </a:p>
          <a:p>
            <a:pPr algn="just">
              <a:lnSpc>
                <a:spcPct val="90000"/>
              </a:lnSpc>
            </a:pPr>
            <a:r>
              <a:rPr lang="vi-VN" sz="2500">
                <a:latin typeface="Cambria" panose="02040503050406030204" pitchFamily="18" charset="0"/>
                <a:ea typeface="Cambria" panose="02040503050406030204" pitchFamily="18" charset="0"/>
              </a:rPr>
              <a:t>+ Trái cây thơm ngon ờ vườn nhà cậu, ai cũng thích. Họ đem về gieo trồng khắp nơi và gọi đó là cây vú sữa.</a:t>
            </a:r>
          </a:p>
        </p:txBody>
      </p:sp>
      <p:sp>
        <p:nvSpPr>
          <p:cNvPr id="6" name="TextBox 5"/>
          <p:cNvSpPr txBox="1"/>
          <p:nvPr/>
        </p:nvSpPr>
        <p:spPr>
          <a:xfrm>
            <a:off x="4754562" y="183658"/>
            <a:ext cx="1758778" cy="646331"/>
          </a:xfrm>
          <a:prstGeom prst="rect">
            <a:avLst/>
          </a:prstGeom>
          <a:noFill/>
        </p:spPr>
        <p:txBody>
          <a:bodyPr wrap="square" rtlCol="0">
            <a:spAutoFit/>
          </a:bodyPr>
          <a:lstStyle/>
          <a:p>
            <a:r>
              <a:rPr lang="en-US" sz="3600" b="1">
                <a:solidFill>
                  <a:schemeClr val="accent1">
                    <a:lumMod val="75000"/>
                  </a:schemeClr>
                </a:solidFill>
                <a:latin typeface="Cambria" panose="02040503050406030204" pitchFamily="18" charset="0"/>
                <a:ea typeface="Cambria" panose="02040503050406030204" pitchFamily="18" charset="0"/>
              </a:rPr>
              <a:t>Ví dụ:</a:t>
            </a:r>
          </a:p>
        </p:txBody>
      </p:sp>
    </p:spTree>
    <p:extLst>
      <p:ext uri="{BB962C8B-B14F-4D97-AF65-F5344CB8AC3E}">
        <p14:creationId xmlns:p14="http://schemas.microsoft.com/office/powerpoint/2010/main" val="2927114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041645" y="509195"/>
            <a:ext cx="7792866" cy="646331"/>
          </a:xfrm>
          <a:prstGeom prst="rect">
            <a:avLst/>
          </a:prstGeom>
          <a:noFill/>
        </p:spPr>
        <p:txBody>
          <a:bodyPr wrap="square" rtlCol="0">
            <a:spAutoFit/>
          </a:bodyPr>
          <a:lstStyle/>
          <a:p>
            <a:r>
              <a:rPr lang="en-US" sz="3600" b="1">
                <a:solidFill>
                  <a:srgbClr val="002060"/>
                </a:solidFill>
                <a:latin typeface="Cambria" panose="02040503050406030204" pitchFamily="18" charset="0"/>
                <a:ea typeface="Cambria" panose="02040503050406030204" pitchFamily="18" charset="0"/>
              </a:rPr>
              <a:t>2. Lập dàn ý</a:t>
            </a:r>
          </a:p>
        </p:txBody>
      </p:sp>
      <p:sp>
        <p:nvSpPr>
          <p:cNvPr id="3" name="TextBox 2"/>
          <p:cNvSpPr txBox="1"/>
          <p:nvPr/>
        </p:nvSpPr>
        <p:spPr>
          <a:xfrm>
            <a:off x="687608" y="1027354"/>
            <a:ext cx="10904170" cy="1089529"/>
          </a:xfrm>
          <a:prstGeom prst="rect">
            <a:avLst/>
          </a:prstGeom>
          <a:noFill/>
        </p:spPr>
        <p:txBody>
          <a:bodyPr wrap="square" rtlCol="0">
            <a:spAutoFit/>
          </a:bodyPr>
          <a:lstStyle/>
          <a:p>
            <a:pPr algn="just">
              <a:lnSpc>
                <a:spcPct val="90000"/>
              </a:lnSpc>
            </a:pPr>
            <a:r>
              <a:rPr lang="en-US" sz="3600">
                <a:solidFill>
                  <a:srgbClr val="002060"/>
                </a:solidFill>
                <a:latin typeface="Cambria" panose="02040503050406030204" pitchFamily="18" charset="0"/>
                <a:ea typeface="Cambria" panose="02040503050406030204" pitchFamily="18" charset="0"/>
              </a:rPr>
              <a:t>Lập dàn ý dựa vào nội dung đã chuẩn bị. Tham khảo gợi ý dưới đây:</a:t>
            </a:r>
          </a:p>
        </p:txBody>
      </p:sp>
      <p:sp>
        <p:nvSpPr>
          <p:cNvPr id="4" name="TextBox 3"/>
          <p:cNvSpPr txBox="1"/>
          <p:nvPr/>
        </p:nvSpPr>
        <p:spPr>
          <a:xfrm>
            <a:off x="628326" y="1950121"/>
            <a:ext cx="902041" cy="584775"/>
          </a:xfrm>
          <a:prstGeom prst="rect">
            <a:avLst/>
          </a:prstGeom>
          <a:noFill/>
        </p:spPr>
        <p:txBody>
          <a:bodyPr wrap="square" rtlCol="0">
            <a:spAutoFit/>
          </a:bodyPr>
          <a:lstStyle/>
          <a:p>
            <a:r>
              <a:rPr lang="en-US" sz="3200" b="1">
                <a:solidFill>
                  <a:srgbClr val="FF0000"/>
                </a:solidFill>
                <a:latin typeface="Cambria" panose="02040503050406030204" pitchFamily="18" charset="0"/>
                <a:ea typeface="Cambria" panose="02040503050406030204" pitchFamily="18" charset="0"/>
              </a:rPr>
              <a:t>G:</a:t>
            </a:r>
          </a:p>
        </p:txBody>
      </p:sp>
      <p:graphicFrame>
        <p:nvGraphicFramePr>
          <p:cNvPr id="5" name="Table 4"/>
          <p:cNvGraphicFramePr>
            <a:graphicFrameLocks noGrp="1"/>
          </p:cNvGraphicFramePr>
          <p:nvPr>
            <p:extLst>
              <p:ext uri="{D42A27DB-BD31-4B8C-83A1-F6EECF244321}">
                <p14:modId xmlns:p14="http://schemas.microsoft.com/office/powerpoint/2010/main" val="769091492"/>
              </p:ext>
            </p:extLst>
          </p:nvPr>
        </p:nvGraphicFramePr>
        <p:xfrm>
          <a:off x="628326" y="2492692"/>
          <a:ext cx="10963452" cy="3931920"/>
        </p:xfrm>
        <a:graphic>
          <a:graphicData uri="http://schemas.openxmlformats.org/drawingml/2006/table">
            <a:tbl>
              <a:tblPr firstRow="1" bandRow="1">
                <a:tableStyleId>{D7AC3CCA-C797-4891-BE02-D94E43425B78}</a:tableStyleId>
              </a:tblPr>
              <a:tblGrid>
                <a:gridCol w="2246652">
                  <a:extLst>
                    <a:ext uri="{9D8B030D-6E8A-4147-A177-3AD203B41FA5}">
                      <a16:colId xmlns:a16="http://schemas.microsoft.com/office/drawing/2014/main" val="888834826"/>
                    </a:ext>
                  </a:extLst>
                </a:gridCol>
                <a:gridCol w="8716800">
                  <a:extLst>
                    <a:ext uri="{9D8B030D-6E8A-4147-A177-3AD203B41FA5}">
                      <a16:colId xmlns:a16="http://schemas.microsoft.com/office/drawing/2014/main" val="1747269681"/>
                    </a:ext>
                  </a:extLst>
                </a:gridCol>
              </a:tblGrid>
              <a:tr h="370840">
                <a:tc>
                  <a:txBody>
                    <a:bodyPr/>
                    <a:lstStyle/>
                    <a:p>
                      <a:pPr algn="ctr"/>
                      <a:r>
                        <a:rPr lang="en-US" sz="3200">
                          <a:solidFill>
                            <a:schemeClr val="bg1"/>
                          </a:solidFill>
                          <a:latin typeface="Cambria" panose="02040503050406030204" pitchFamily="18" charset="0"/>
                          <a:ea typeface="Cambria" panose="02040503050406030204" pitchFamily="18" charset="0"/>
                        </a:rPr>
                        <a:t>Mở</a:t>
                      </a:r>
                      <a:r>
                        <a:rPr lang="en-US" sz="3200" baseline="0">
                          <a:solidFill>
                            <a:schemeClr val="bg1"/>
                          </a:solidFill>
                          <a:latin typeface="Cambria" panose="02040503050406030204" pitchFamily="18" charset="0"/>
                          <a:ea typeface="Cambria" panose="02040503050406030204" pitchFamily="18" charset="0"/>
                        </a:rPr>
                        <a:t> bài  </a:t>
                      </a:r>
                      <a:endParaRPr lang="en-US" sz="3200">
                        <a:solidFill>
                          <a:schemeClr val="bg1"/>
                        </a:solidFill>
                        <a:latin typeface="Cambria" panose="02040503050406030204" pitchFamily="18" charset="0"/>
                        <a:ea typeface="Cambria" panose="02040503050406030204" pitchFamily="18" charset="0"/>
                      </a:endParaRPr>
                    </a:p>
                  </a:txBody>
                  <a:tcPr anchor="ctr">
                    <a:solidFill>
                      <a:srgbClr val="9999FF"/>
                    </a:solidFill>
                  </a:tcPr>
                </a:tc>
                <a:tc>
                  <a:txBody>
                    <a:bodyPr/>
                    <a:lstStyle/>
                    <a:p>
                      <a:pPr algn="just"/>
                      <a:r>
                        <a:rPr lang="vi-VN" sz="3000" b="0" kern="1200">
                          <a:solidFill>
                            <a:schemeClr val="dk1"/>
                          </a:solidFill>
                          <a:effectLst/>
                          <a:latin typeface="Cambria" panose="02040503050406030204" pitchFamily="18" charset="0"/>
                          <a:ea typeface="Cambria" panose="02040503050406030204" pitchFamily="18" charset="0"/>
                          <a:cs typeface="+mn-cs"/>
                        </a:rPr>
                        <a:t>Giới thiệu câu chuyện theo cách mở bài trực tiếp hoặc gián tiếp.</a:t>
                      </a:r>
                      <a:endParaRPr lang="en-US" sz="3000" b="0">
                        <a:latin typeface="Cambria" panose="02040503050406030204" pitchFamily="18" charset="0"/>
                        <a:ea typeface="Cambria" panose="02040503050406030204" pitchFamily="18" charset="0"/>
                      </a:endParaRPr>
                    </a:p>
                  </a:txBody>
                  <a:tcPr>
                    <a:solidFill>
                      <a:schemeClr val="accent1">
                        <a:lumMod val="20000"/>
                        <a:lumOff val="80000"/>
                      </a:schemeClr>
                    </a:solidFill>
                  </a:tcPr>
                </a:tc>
                <a:extLst>
                  <a:ext uri="{0D108BD9-81ED-4DB2-BD59-A6C34878D82A}">
                    <a16:rowId xmlns:a16="http://schemas.microsoft.com/office/drawing/2014/main" val="737802301"/>
                  </a:ext>
                </a:extLst>
              </a:tr>
              <a:tr h="370840">
                <a:tc>
                  <a:txBody>
                    <a:bodyPr/>
                    <a:lstStyle/>
                    <a:p>
                      <a:pPr algn="ctr"/>
                      <a:r>
                        <a:rPr lang="en-US" sz="3200" b="1">
                          <a:solidFill>
                            <a:schemeClr val="bg1"/>
                          </a:solidFill>
                          <a:latin typeface="Cambria" panose="02040503050406030204" pitchFamily="18" charset="0"/>
                          <a:ea typeface="Cambria" panose="02040503050406030204" pitchFamily="18" charset="0"/>
                        </a:rPr>
                        <a:t>Thân</a:t>
                      </a:r>
                      <a:r>
                        <a:rPr lang="en-US" sz="3200" b="1" baseline="0">
                          <a:solidFill>
                            <a:schemeClr val="bg1"/>
                          </a:solidFill>
                          <a:latin typeface="Cambria" panose="02040503050406030204" pitchFamily="18" charset="0"/>
                          <a:ea typeface="Cambria" panose="02040503050406030204" pitchFamily="18" charset="0"/>
                        </a:rPr>
                        <a:t> bài</a:t>
                      </a:r>
                      <a:endParaRPr lang="en-US" sz="3200" b="1">
                        <a:solidFill>
                          <a:schemeClr val="bg1"/>
                        </a:solidFill>
                        <a:latin typeface="Cambria" panose="02040503050406030204" pitchFamily="18" charset="0"/>
                        <a:ea typeface="Cambria" panose="02040503050406030204" pitchFamily="18" charset="0"/>
                      </a:endParaRPr>
                    </a:p>
                  </a:txBody>
                  <a:tcPr anchor="ctr">
                    <a:solidFill>
                      <a:srgbClr val="9999FF"/>
                    </a:solidFill>
                  </a:tcPr>
                </a:tc>
                <a:tc>
                  <a:txBody>
                    <a:bodyPr/>
                    <a:lstStyle/>
                    <a:p>
                      <a:pPr algn="just"/>
                      <a:r>
                        <a:rPr lang="vi-VN" sz="3000" b="0" kern="1200">
                          <a:solidFill>
                            <a:schemeClr val="dk1"/>
                          </a:solidFill>
                          <a:effectLst/>
                          <a:latin typeface="Cambria" panose="02040503050406030204" pitchFamily="18" charset="0"/>
                          <a:ea typeface="Cambria" panose="02040503050406030204" pitchFamily="18" charset="0"/>
                          <a:cs typeface="+mn-cs"/>
                        </a:rPr>
                        <a:t>Kể câu chuyện theo trình tự các sự việc, chú ý kể đủ các nhân vật, tình huống chính,...của câu chuyện.</a:t>
                      </a:r>
                      <a:endParaRPr lang="en-US" sz="3000" b="0">
                        <a:latin typeface="Cambria" panose="02040503050406030204" pitchFamily="18" charset="0"/>
                        <a:ea typeface="Cambria" panose="02040503050406030204" pitchFamily="18" charset="0"/>
                      </a:endParaRPr>
                    </a:p>
                  </a:txBody>
                  <a:tcPr>
                    <a:solidFill>
                      <a:schemeClr val="accent1">
                        <a:lumMod val="20000"/>
                        <a:lumOff val="80000"/>
                      </a:schemeClr>
                    </a:solidFill>
                  </a:tcPr>
                </a:tc>
                <a:extLst>
                  <a:ext uri="{0D108BD9-81ED-4DB2-BD59-A6C34878D82A}">
                    <a16:rowId xmlns:a16="http://schemas.microsoft.com/office/drawing/2014/main" val="391538513"/>
                  </a:ext>
                </a:extLst>
              </a:tr>
              <a:tr h="370840">
                <a:tc>
                  <a:txBody>
                    <a:bodyPr/>
                    <a:lstStyle/>
                    <a:p>
                      <a:pPr algn="ctr"/>
                      <a:r>
                        <a:rPr lang="en-US" sz="3200" b="1">
                          <a:solidFill>
                            <a:schemeClr val="bg1"/>
                          </a:solidFill>
                          <a:latin typeface="Cambria" panose="02040503050406030204" pitchFamily="18" charset="0"/>
                          <a:ea typeface="Cambria" panose="02040503050406030204" pitchFamily="18" charset="0"/>
                        </a:rPr>
                        <a:t>Kết</a:t>
                      </a:r>
                      <a:r>
                        <a:rPr lang="en-US" sz="3200" b="1" baseline="0">
                          <a:solidFill>
                            <a:schemeClr val="bg1"/>
                          </a:solidFill>
                          <a:latin typeface="Cambria" panose="02040503050406030204" pitchFamily="18" charset="0"/>
                          <a:ea typeface="Cambria" panose="02040503050406030204" pitchFamily="18" charset="0"/>
                        </a:rPr>
                        <a:t> bài </a:t>
                      </a:r>
                      <a:endParaRPr lang="en-US" sz="3200" b="1">
                        <a:solidFill>
                          <a:schemeClr val="bg1"/>
                        </a:solidFill>
                        <a:latin typeface="Cambria" panose="02040503050406030204" pitchFamily="18" charset="0"/>
                        <a:ea typeface="Cambria" panose="02040503050406030204" pitchFamily="18" charset="0"/>
                      </a:endParaRPr>
                    </a:p>
                  </a:txBody>
                  <a:tcPr anchor="ctr">
                    <a:solidFill>
                      <a:srgbClr val="9999FF"/>
                    </a:solidFill>
                  </a:tcPr>
                </a:tc>
                <a:tc>
                  <a:txBody>
                    <a:bodyPr/>
                    <a:lstStyle/>
                    <a:p>
                      <a:pPr algn="just"/>
                      <a:r>
                        <a:rPr lang="vi-VN" sz="3000" b="0" kern="1200">
                          <a:solidFill>
                            <a:schemeClr val="dk1"/>
                          </a:solidFill>
                          <a:effectLst/>
                          <a:latin typeface="Cambria" panose="02040503050406030204" pitchFamily="18" charset="0"/>
                          <a:ea typeface="Cambria" panose="02040503050406030204" pitchFamily="18" charset="0"/>
                          <a:cs typeface="+mn-cs"/>
                        </a:rPr>
                        <a:t>Nêu suy nghĩ, cảm xúc,...và những liên tưởng, suy luận về câu chuyện (theo cách kết bài mở rộng) hoặc chỉ nêu suy nghĩ, cảm xúc về câu chuyện (theo cách kết bài không mở rộng). </a:t>
                      </a:r>
                      <a:endParaRPr lang="en-US" sz="3000" b="0">
                        <a:latin typeface="Cambria" panose="02040503050406030204" pitchFamily="18" charset="0"/>
                        <a:ea typeface="Cambria" panose="02040503050406030204" pitchFamily="18" charset="0"/>
                      </a:endParaRPr>
                    </a:p>
                  </a:txBody>
                  <a:tcPr>
                    <a:solidFill>
                      <a:schemeClr val="accent1">
                        <a:lumMod val="20000"/>
                        <a:lumOff val="80000"/>
                      </a:schemeClr>
                    </a:solidFill>
                  </a:tcPr>
                </a:tc>
                <a:extLst>
                  <a:ext uri="{0D108BD9-81ED-4DB2-BD59-A6C34878D82A}">
                    <a16:rowId xmlns:a16="http://schemas.microsoft.com/office/drawing/2014/main" val="1126699776"/>
                  </a:ext>
                </a:extLst>
              </a:tr>
            </a:tbl>
          </a:graphicData>
        </a:graphic>
      </p:graphicFrame>
    </p:spTree>
    <p:extLst>
      <p:ext uri="{BB962C8B-B14F-4D97-AF65-F5344CB8AC3E}">
        <p14:creationId xmlns:p14="http://schemas.microsoft.com/office/powerpoint/2010/main" val="96620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TotalTime>
  <Words>945</Words>
  <Application>Microsoft Office PowerPoint</Application>
  <PresentationFormat>Widescreen</PresentationFormat>
  <Paragraphs>50</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等线</vt:lpstr>
      <vt:lpstr>#9Slide05 Dear Saturday</vt:lpstr>
      <vt:lpstr>#9Slide05 SVNUT Triumph</vt:lpstr>
      <vt:lpstr>#9Slide07 HoneyCream</vt:lpstr>
      <vt:lpstr>Arial</vt:lpstr>
      <vt:lpstr>Cambria</vt:lpstr>
      <vt:lpstr>UTM Showcard</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Trang Dương</cp:lastModifiedBy>
  <cp:revision>21</cp:revision>
  <dcterms:created xsi:type="dcterms:W3CDTF">2023-09-05T17:13:02Z</dcterms:created>
  <dcterms:modified xsi:type="dcterms:W3CDTF">2024-02-17T03:32:38Z</dcterms:modified>
</cp:coreProperties>
</file>