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13CE65-52C6-4904-AF5F-2976DB441CEE}" type="datetimeFigureOut">
              <a:rPr lang="vi-VN" smtClean="0"/>
              <a:t>23/01/2024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62ED54-EED1-4968-951E-79D78DC44E1F}" type="slidenum">
              <a:rPr lang="vi-VN" smtClean="0"/>
              <a:t>‹#›</a:t>
            </a:fld>
            <a:endParaRPr lang="vi-VN"/>
          </a:p>
        </p:txBody>
      </p:sp>
    </p:spTree>
    <p:extLst>
      <p:ext uri="{BB962C8B-B14F-4D97-AF65-F5344CB8AC3E}">
        <p14:creationId xmlns:p14="http://schemas.microsoft.com/office/powerpoint/2010/main" val="3063190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Tree>
    <p:extLst>
      <p:ext uri="{BB962C8B-B14F-4D97-AF65-F5344CB8AC3E}">
        <p14:creationId xmlns:p14="http://schemas.microsoft.com/office/powerpoint/2010/main" val="2300894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E2E8018A-8A87-43A8-8B6A-91F524D15B61}" type="datetimeFigureOut">
              <a:rPr lang="vi-VN" smtClean="0"/>
              <a:t>23/01/2024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410048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2E8018A-8A87-43A8-8B6A-91F524D15B61}" type="datetimeFigureOut">
              <a:rPr lang="vi-VN" smtClean="0"/>
              <a:t>23/01/2024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342614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2E8018A-8A87-43A8-8B6A-91F524D15B61}" type="datetimeFigureOut">
              <a:rPr lang="vi-VN" smtClean="0"/>
              <a:t>23/01/2024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3966233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84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2E8018A-8A87-43A8-8B6A-91F524D15B61}" type="datetimeFigureOut">
              <a:rPr lang="vi-VN" smtClean="0"/>
              <a:t>23/01/2024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122109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E8018A-8A87-43A8-8B6A-91F524D15B61}" type="datetimeFigureOut">
              <a:rPr lang="vi-VN" smtClean="0"/>
              <a:t>23/01/2024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87714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E2E8018A-8A87-43A8-8B6A-91F524D15B61}" type="datetimeFigureOut">
              <a:rPr lang="vi-VN" smtClean="0"/>
              <a:t>23/01/2024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165510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E2E8018A-8A87-43A8-8B6A-91F524D15B61}" type="datetimeFigureOut">
              <a:rPr lang="vi-VN" smtClean="0"/>
              <a:t>23/01/2024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310104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E2E8018A-8A87-43A8-8B6A-91F524D15B61}" type="datetimeFigureOut">
              <a:rPr lang="vi-VN" smtClean="0"/>
              <a:t>23/01/2024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248545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8018A-8A87-43A8-8B6A-91F524D15B61}" type="datetimeFigureOut">
              <a:rPr lang="vi-VN" smtClean="0"/>
              <a:t>23/01/2024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213684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E8018A-8A87-43A8-8B6A-91F524D15B61}" type="datetimeFigureOut">
              <a:rPr lang="vi-VN" smtClean="0"/>
              <a:t>23/01/2024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423481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E8018A-8A87-43A8-8B6A-91F524D15B61}" type="datetimeFigureOut">
              <a:rPr lang="vi-VN" smtClean="0"/>
              <a:t>23/01/2024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11F0B00-E780-4A37-AD3D-AA3CB469E3A7}" type="slidenum">
              <a:rPr lang="vi-VN" smtClean="0"/>
              <a:t>‹#›</a:t>
            </a:fld>
            <a:endParaRPr lang="vi-VN"/>
          </a:p>
        </p:txBody>
      </p:sp>
    </p:spTree>
    <p:extLst>
      <p:ext uri="{BB962C8B-B14F-4D97-AF65-F5344CB8AC3E}">
        <p14:creationId xmlns:p14="http://schemas.microsoft.com/office/powerpoint/2010/main" val="429305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8018A-8A87-43A8-8B6A-91F524D15B61}" type="datetimeFigureOut">
              <a:rPr lang="vi-VN" smtClean="0"/>
              <a:t>23/01/2024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F0B00-E780-4A37-AD3D-AA3CB469E3A7}" type="slidenum">
              <a:rPr lang="vi-VN" smtClean="0"/>
              <a:t>‹#›</a:t>
            </a:fld>
            <a:endParaRPr lang="vi-VN"/>
          </a:p>
        </p:txBody>
      </p:sp>
    </p:spTree>
    <p:extLst>
      <p:ext uri="{BB962C8B-B14F-4D97-AF65-F5344CB8AC3E}">
        <p14:creationId xmlns:p14="http://schemas.microsoft.com/office/powerpoint/2010/main" val="27545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microsoft.com/office/2007/relationships/hdphoto" Target="../media/hdphoto3.wdp"/><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2.wdp"/><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microsoft.com/office/2007/relationships/hdphoto" Target="../media/hdphoto4.wdp"/><Relationship Id="rId5" Type="http://schemas.openxmlformats.org/officeDocument/2006/relationships/image" Target="../media/image7.png"/><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600F577-F819-4602-BCEB-985221633540}"/>
              </a:ext>
            </a:extLst>
          </p:cNvPr>
          <p:cNvSpPr txBox="1"/>
          <p:nvPr/>
        </p:nvSpPr>
        <p:spPr>
          <a:xfrm>
            <a:off x="2198719" y="2059655"/>
            <a:ext cx="8159768" cy="1200329"/>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1. </a:t>
            </a:r>
            <a:r>
              <a:rPr lang="vi-VN" sz="2400" dirty="0">
                <a:latin typeface="UTM Avo" panose="02040603050506020204" pitchFamily="18" charset="0"/>
              </a:rPr>
              <a:t>Vì sao người ta gọi là mùa nước nổi mà không gọi là mùa nước lũ? </a:t>
            </a:r>
          </a:p>
        </p:txBody>
      </p:sp>
      <p:sp>
        <p:nvSpPr>
          <p:cNvPr id="13" name="TextBox 12">
            <a:extLst>
              <a:ext uri="{FF2B5EF4-FFF2-40B4-BE49-F238E27FC236}">
                <a16:creationId xmlns:a16="http://schemas.microsoft.com/office/drawing/2014/main" id="{16C88818-C0C0-400F-98A9-FC392E078C62}"/>
              </a:ext>
            </a:extLst>
          </p:cNvPr>
          <p:cNvSpPr txBox="1"/>
          <p:nvPr/>
        </p:nvSpPr>
        <p:spPr>
          <a:xfrm>
            <a:off x="2195788" y="3578780"/>
            <a:ext cx="8159768" cy="2862322"/>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2. </a:t>
            </a:r>
            <a:r>
              <a:rPr lang="vi-VN" sz="2400" dirty="0">
                <a:latin typeface="UTM Avo" panose="02040603050506020204" pitchFamily="18" charset="0"/>
              </a:rPr>
              <a:t>Cảnh vật trong mùa nước nổi thế nào?</a:t>
            </a:r>
          </a:p>
          <a:p>
            <a:pPr algn="just">
              <a:lnSpc>
                <a:spcPct val="150000"/>
              </a:lnSpc>
            </a:pPr>
            <a:r>
              <a:rPr lang="vi-VN" sz="2400" dirty="0">
                <a:latin typeface="UTM Avo" panose="02040603050506020204" pitchFamily="18" charset="0"/>
              </a:rPr>
              <a:t>- Sông nước</a:t>
            </a:r>
          </a:p>
          <a:p>
            <a:pPr algn="just">
              <a:lnSpc>
                <a:spcPct val="150000"/>
              </a:lnSpc>
            </a:pPr>
            <a:r>
              <a:rPr lang="vi-VN" sz="2400" dirty="0">
                <a:latin typeface="UTM Avo" panose="02040603050506020204" pitchFamily="18" charset="0"/>
              </a:rPr>
              <a:t>- Đồng ruộng</a:t>
            </a:r>
          </a:p>
          <a:p>
            <a:pPr algn="just">
              <a:lnSpc>
                <a:spcPct val="150000"/>
              </a:lnSpc>
            </a:pPr>
            <a:r>
              <a:rPr lang="vi-VN" sz="2400" dirty="0">
                <a:latin typeface="UTM Avo" panose="02040603050506020204" pitchFamily="18" charset="0"/>
              </a:rPr>
              <a:t>- Vườn tược, cây cỏ</a:t>
            </a:r>
          </a:p>
          <a:p>
            <a:pPr algn="just">
              <a:lnSpc>
                <a:spcPct val="150000"/>
              </a:lnSpc>
            </a:pPr>
            <a:r>
              <a:rPr lang="vi-VN" sz="2400" dirty="0">
                <a:latin typeface="UTM Avo" panose="02040603050506020204" pitchFamily="18" charset="0"/>
              </a:rPr>
              <a:t>- Cá</a:t>
            </a:r>
          </a:p>
        </p:txBody>
      </p:sp>
      <p:sp>
        <p:nvSpPr>
          <p:cNvPr id="14" name="TextBox 13">
            <a:extLst>
              <a:ext uri="{FF2B5EF4-FFF2-40B4-BE49-F238E27FC236}">
                <a16:creationId xmlns:a16="http://schemas.microsoft.com/office/drawing/2014/main" id="{F3700BE8-37E7-464C-9E38-7AD2A3E286EA}"/>
              </a:ext>
            </a:extLst>
          </p:cNvPr>
          <p:cNvSpPr txBox="1"/>
          <p:nvPr/>
        </p:nvSpPr>
        <p:spPr>
          <a:xfrm>
            <a:off x="2195788" y="2976487"/>
            <a:ext cx="8159768"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Vì nước lên hiền hoà.</a:t>
            </a:r>
          </a:p>
        </p:txBody>
      </p:sp>
      <p:sp>
        <p:nvSpPr>
          <p:cNvPr id="15" name="TextBox 14">
            <a:extLst>
              <a:ext uri="{FF2B5EF4-FFF2-40B4-BE49-F238E27FC236}">
                <a16:creationId xmlns:a16="http://schemas.microsoft.com/office/drawing/2014/main" id="{CC238813-6EDC-49C5-8D5C-B80523462C08}"/>
              </a:ext>
            </a:extLst>
          </p:cNvPr>
          <p:cNvSpPr txBox="1"/>
          <p:nvPr/>
        </p:nvSpPr>
        <p:spPr>
          <a:xfrm>
            <a:off x="3774891" y="655064"/>
            <a:ext cx="6026836" cy="830997"/>
          </a:xfrm>
          <a:prstGeom prst="rect">
            <a:avLst/>
          </a:prstGeom>
          <a:noFill/>
        </p:spPr>
        <p:txBody>
          <a:bodyPr wrap="square" rtlCol="0">
            <a:spAutoFit/>
          </a:bodyPr>
          <a:lstStyle/>
          <a:p>
            <a:pPr algn="ctr"/>
            <a:r>
              <a:rPr lang="vi-VN" sz="4800" dirty="0">
                <a:solidFill>
                  <a:schemeClr val="accent2"/>
                </a:solidFill>
                <a:latin typeface="UTM Cookies" panose="02040603050506020204" pitchFamily="18" charset="0"/>
              </a:rPr>
              <a:t>TRẢ LỜI CÂU HỎI</a:t>
            </a:r>
            <a:endParaRPr lang="en-US" sz="4800" dirty="0">
              <a:solidFill>
                <a:schemeClr val="accent2"/>
              </a:solidFill>
              <a:latin typeface="UTM Cookies" panose="02040603050506020204" pitchFamily="18" charset="0"/>
            </a:endParaRPr>
          </a:p>
        </p:txBody>
      </p:sp>
      <p:sp>
        <p:nvSpPr>
          <p:cNvPr id="17" name="TextBox 16">
            <a:extLst>
              <a:ext uri="{FF2B5EF4-FFF2-40B4-BE49-F238E27FC236}">
                <a16:creationId xmlns:a16="http://schemas.microsoft.com/office/drawing/2014/main" id="{BA37C831-A90D-DC4E-ADED-DC72288F946F}"/>
              </a:ext>
            </a:extLst>
          </p:cNvPr>
          <p:cNvSpPr txBox="1"/>
          <p:nvPr/>
        </p:nvSpPr>
        <p:spPr>
          <a:xfrm>
            <a:off x="4056611" y="4146500"/>
            <a:ext cx="6064635" cy="584712"/>
          </a:xfrm>
          <a:prstGeom prst="rect">
            <a:avLst/>
          </a:prstGeom>
          <a:noFill/>
        </p:spPr>
        <p:txBody>
          <a:bodyPr wrap="square" rtlCol="0">
            <a:spAutoFit/>
          </a:bodyPr>
          <a:lstStyle/>
          <a:p>
            <a:pPr algn="just">
              <a:lnSpc>
                <a:spcPct val="150000"/>
              </a:lnSpc>
            </a:pPr>
            <a:r>
              <a:rPr lang="vi-VN" sz="2133" dirty="0">
                <a:solidFill>
                  <a:srgbClr val="FF0000"/>
                </a:solidFill>
                <a:latin typeface="UTM Avo" panose="02040603050506020204" pitchFamily="18" charset="0"/>
              </a:rPr>
              <a:t>: nước dâng cao, nước lên hiền hoà.</a:t>
            </a:r>
          </a:p>
        </p:txBody>
      </p:sp>
      <p:pic>
        <p:nvPicPr>
          <p:cNvPr id="11" name="Picture 10">
            <a:extLst>
              <a:ext uri="{FF2B5EF4-FFF2-40B4-BE49-F238E27FC236}">
                <a16:creationId xmlns:a16="http://schemas.microsoft.com/office/drawing/2014/main" id="{DC815695-C266-2D48-AE0C-BE6334C8DBBC}"/>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colorTemperature colorTemp="7200"/>
                    </a14:imgEffect>
                    <a14:imgEffect>
                      <a14:saturation sat="200000"/>
                    </a14:imgEffect>
                  </a14:imgLayer>
                </a14:imgProps>
              </a:ext>
            </a:extLst>
          </a:blip>
          <a:stretch>
            <a:fillRect/>
          </a:stretch>
        </p:blipFill>
        <p:spPr>
          <a:xfrm>
            <a:off x="2028308" y="443269"/>
            <a:ext cx="1708875" cy="1753383"/>
          </a:xfrm>
          <a:prstGeom prst="ellipse">
            <a:avLst/>
          </a:prstGeom>
        </p:spPr>
      </p:pic>
      <p:sp>
        <p:nvSpPr>
          <p:cNvPr id="16" name="TextBox 15">
            <a:extLst>
              <a:ext uri="{FF2B5EF4-FFF2-40B4-BE49-F238E27FC236}">
                <a16:creationId xmlns:a16="http://schemas.microsoft.com/office/drawing/2014/main" id="{3C0EA619-49D4-8142-A9FE-CEA7CAD4BC82}"/>
              </a:ext>
            </a:extLst>
          </p:cNvPr>
          <p:cNvSpPr txBox="1"/>
          <p:nvPr/>
        </p:nvSpPr>
        <p:spPr>
          <a:xfrm>
            <a:off x="4010817" y="4711787"/>
            <a:ext cx="6532385" cy="584712"/>
          </a:xfrm>
          <a:prstGeom prst="rect">
            <a:avLst/>
          </a:prstGeom>
          <a:noFill/>
        </p:spPr>
        <p:txBody>
          <a:bodyPr wrap="square" rtlCol="0">
            <a:spAutoFit/>
          </a:bodyPr>
          <a:lstStyle/>
          <a:p>
            <a:pPr algn="just">
              <a:lnSpc>
                <a:spcPct val="150000"/>
              </a:lnSpc>
            </a:pPr>
            <a:r>
              <a:rPr lang="vi-VN" sz="2133" dirty="0">
                <a:solidFill>
                  <a:srgbClr val="FF0000"/>
                </a:solidFill>
                <a:latin typeface="UTM Avo" panose="02040603050506020204" pitchFamily="18" charset="0"/>
              </a:rPr>
              <a:t>: nước trong đồng ruộng hoà lẫn nước </a:t>
            </a:r>
            <a:r>
              <a:rPr lang="vi-VN" sz="2133">
                <a:solidFill>
                  <a:srgbClr val="FF0000"/>
                </a:solidFill>
                <a:latin typeface="UTM Avo" panose="02040603050506020204" pitchFamily="18" charset="0"/>
              </a:rPr>
              <a:t>sông </a:t>
            </a:r>
            <a:r>
              <a:rPr lang="vi-VN" sz="2133">
                <a:solidFill>
                  <a:srgbClr val="FF0000"/>
                </a:solidFill>
                <a:latin typeface="UTM Avo" panose="02040603050506020204" pitchFamily="18" charset="0"/>
              </a:rPr>
              <a:t>C</a:t>
            </a:r>
            <a:r>
              <a:rPr lang="en-US" sz="2133">
                <a:solidFill>
                  <a:srgbClr val="FF0000"/>
                </a:solidFill>
                <a:latin typeface="UTM Avo" panose="02040603050506020204" pitchFamily="18" charset="0"/>
              </a:rPr>
              <a:t>ửu Long</a:t>
            </a:r>
            <a:endParaRPr lang="vi-VN" sz="2133" dirty="0">
              <a:solidFill>
                <a:srgbClr val="FF0000"/>
              </a:solidFill>
              <a:latin typeface="UTM Avo" panose="02040603050506020204" pitchFamily="18" charset="0"/>
            </a:endParaRPr>
          </a:p>
        </p:txBody>
      </p:sp>
      <p:sp>
        <p:nvSpPr>
          <p:cNvPr id="18" name="TextBox 17">
            <a:extLst>
              <a:ext uri="{FF2B5EF4-FFF2-40B4-BE49-F238E27FC236}">
                <a16:creationId xmlns:a16="http://schemas.microsoft.com/office/drawing/2014/main" id="{1F683C54-BD01-D04A-8799-7A9C2392B36C}"/>
              </a:ext>
            </a:extLst>
          </p:cNvPr>
          <p:cNvSpPr txBox="1"/>
          <p:nvPr/>
        </p:nvSpPr>
        <p:spPr>
          <a:xfrm>
            <a:off x="5206083" y="5254677"/>
            <a:ext cx="3494859" cy="584712"/>
          </a:xfrm>
          <a:prstGeom prst="rect">
            <a:avLst/>
          </a:prstGeom>
          <a:noFill/>
        </p:spPr>
        <p:txBody>
          <a:bodyPr wrap="square" rtlCol="0">
            <a:spAutoFit/>
          </a:bodyPr>
          <a:lstStyle/>
          <a:p>
            <a:pPr algn="just">
              <a:lnSpc>
                <a:spcPct val="150000"/>
              </a:lnSpc>
            </a:pPr>
            <a:r>
              <a:rPr lang="vi-VN" sz="2133" dirty="0">
                <a:solidFill>
                  <a:srgbClr val="FF0000"/>
                </a:solidFill>
                <a:latin typeface="UTM Avo" panose="02040603050506020204" pitchFamily="18" charset="0"/>
              </a:rPr>
              <a:t>: được bồi đắp phù sa.</a:t>
            </a:r>
          </a:p>
        </p:txBody>
      </p:sp>
      <p:sp>
        <p:nvSpPr>
          <p:cNvPr id="19" name="TextBox 18">
            <a:extLst>
              <a:ext uri="{FF2B5EF4-FFF2-40B4-BE49-F238E27FC236}">
                <a16:creationId xmlns:a16="http://schemas.microsoft.com/office/drawing/2014/main" id="{7428E294-BB96-D64E-BE41-B8D3338F58FF}"/>
              </a:ext>
            </a:extLst>
          </p:cNvPr>
          <p:cNvSpPr txBox="1"/>
          <p:nvPr/>
        </p:nvSpPr>
        <p:spPr>
          <a:xfrm>
            <a:off x="2882746" y="5820672"/>
            <a:ext cx="7848101" cy="584712"/>
          </a:xfrm>
          <a:prstGeom prst="rect">
            <a:avLst/>
          </a:prstGeom>
          <a:noFill/>
        </p:spPr>
        <p:txBody>
          <a:bodyPr wrap="square" rtlCol="0">
            <a:spAutoFit/>
          </a:bodyPr>
          <a:lstStyle/>
          <a:p>
            <a:pPr algn="just">
              <a:lnSpc>
                <a:spcPct val="150000"/>
              </a:lnSpc>
            </a:pPr>
            <a:r>
              <a:rPr lang="vi-VN" sz="2133" dirty="0">
                <a:solidFill>
                  <a:srgbClr val="FF0000"/>
                </a:solidFill>
                <a:latin typeface="UTM Avo" panose="02040603050506020204" pitchFamily="18" charset="0"/>
              </a:rPr>
              <a:t>: bơi thành đàn, theo cá mẹ vào tận đồng sâu. </a:t>
            </a:r>
          </a:p>
        </p:txBody>
      </p:sp>
    </p:spTree>
    <p:extLst>
      <p:ext uri="{BB962C8B-B14F-4D97-AF65-F5344CB8AC3E}">
        <p14:creationId xmlns:p14="http://schemas.microsoft.com/office/powerpoint/2010/main" val="285703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wipe(left)">
                                      <p:cBhvr>
                                        <p:cTn id="22" dur="500"/>
                                        <p:tgtEl>
                                          <p:spTgt spid="1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wipe(left)">
                                      <p:cBhvr>
                                        <p:cTn id="27" dur="500"/>
                                        <p:tgtEl>
                                          <p:spTgt spid="1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Effect transition="in" filter="wipe(left)">
                                      <p:cBhvr>
                                        <p:cTn id="32" dur="500"/>
                                        <p:tgtEl>
                                          <p:spTgt spid="1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
                                            <p:txEl>
                                              <p:pRg st="0" end="0"/>
                                            </p:txEl>
                                          </p:spTgt>
                                        </p:tgtEl>
                                        <p:attrNameLst>
                                          <p:attrName>style.visibility</p:attrName>
                                        </p:attrNameLst>
                                      </p:cBhvr>
                                      <p:to>
                                        <p:strVal val="visible"/>
                                      </p:to>
                                    </p:set>
                                    <p:animEffect transition="in" filter="wipe(left)">
                                      <p:cBhvr>
                                        <p:cTn id="37"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build="p"/>
      <p:bldP spid="16" grpId="0" build="p"/>
      <p:bldP spid="18" grpId="0" build="p"/>
      <p:bldP spid="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882932C-C682-1944-A126-1AAC4927D4E7}"/>
              </a:ext>
            </a:extLst>
          </p:cNvPr>
          <p:cNvSpPr txBox="1"/>
          <p:nvPr/>
        </p:nvSpPr>
        <p:spPr>
          <a:xfrm>
            <a:off x="2255587" y="1079235"/>
            <a:ext cx="7680827" cy="1077090"/>
          </a:xfrm>
          <a:prstGeom prst="rect">
            <a:avLst/>
          </a:prstGeom>
          <a:noFill/>
        </p:spPr>
        <p:txBody>
          <a:bodyPr wrap="square" rtlCol="0">
            <a:spAutoFit/>
          </a:bodyPr>
          <a:lstStyle/>
          <a:p>
            <a:pPr marL="10584" indent="50799" algn="just">
              <a:lnSpc>
                <a:spcPct val="150000"/>
              </a:lnSpc>
            </a:pPr>
            <a:r>
              <a:rPr lang="vi-VN" sz="2133" b="1" dirty="0">
                <a:solidFill>
                  <a:srgbClr val="FF0000"/>
                </a:solidFill>
                <a:latin typeface="UTM Avo" panose="02040603050506020204" pitchFamily="18" charset="0"/>
              </a:rPr>
              <a:t>3. </a:t>
            </a:r>
            <a:r>
              <a:rPr lang="vi-VN" sz="2133" dirty="0">
                <a:latin typeface="UTM Avo" panose="02040603050506020204" pitchFamily="18" charset="0"/>
              </a:rPr>
              <a:t>Vì sao vào mùa nước nổi, người ta phải làm cầu từ cửa trước vào đến tận bếp? </a:t>
            </a:r>
          </a:p>
        </p:txBody>
      </p:sp>
      <p:sp>
        <p:nvSpPr>
          <p:cNvPr id="14" name="TextBox 13">
            <a:extLst>
              <a:ext uri="{FF2B5EF4-FFF2-40B4-BE49-F238E27FC236}">
                <a16:creationId xmlns:a16="http://schemas.microsoft.com/office/drawing/2014/main" id="{29E6DC67-9AFD-9F44-AE16-92B28C235C95}"/>
              </a:ext>
            </a:extLst>
          </p:cNvPr>
          <p:cNvSpPr txBox="1"/>
          <p:nvPr/>
        </p:nvSpPr>
        <p:spPr>
          <a:xfrm>
            <a:off x="2346618" y="2008671"/>
            <a:ext cx="7589796"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Vì nước ngập lên những viên gạch, không đi lại được.</a:t>
            </a:r>
          </a:p>
        </p:txBody>
      </p:sp>
      <p:sp>
        <p:nvSpPr>
          <p:cNvPr id="15" name="TextBox 14">
            <a:extLst>
              <a:ext uri="{FF2B5EF4-FFF2-40B4-BE49-F238E27FC236}">
                <a16:creationId xmlns:a16="http://schemas.microsoft.com/office/drawing/2014/main" id="{430725AA-0FFC-FB42-8EAC-E521DF0083DF}"/>
              </a:ext>
            </a:extLst>
          </p:cNvPr>
          <p:cNvSpPr txBox="1"/>
          <p:nvPr/>
        </p:nvSpPr>
        <p:spPr>
          <a:xfrm>
            <a:off x="2255587" y="3354237"/>
            <a:ext cx="7680827" cy="584712"/>
          </a:xfrm>
          <a:prstGeom prst="rect">
            <a:avLst/>
          </a:prstGeom>
          <a:noFill/>
        </p:spPr>
        <p:txBody>
          <a:bodyPr wrap="square" rtlCol="0">
            <a:spAutoFit/>
          </a:bodyPr>
          <a:lstStyle/>
          <a:p>
            <a:pPr marL="10584" indent="50799" algn="just">
              <a:lnSpc>
                <a:spcPct val="150000"/>
              </a:lnSpc>
            </a:pPr>
            <a:r>
              <a:rPr lang="vi-VN" sz="2133" b="1" dirty="0">
                <a:solidFill>
                  <a:srgbClr val="FF0000"/>
                </a:solidFill>
                <a:latin typeface="UTM Avo" panose="02040603050506020204" pitchFamily="18" charset="0"/>
              </a:rPr>
              <a:t>4. </a:t>
            </a:r>
            <a:r>
              <a:rPr lang="vi-VN" sz="2133" dirty="0">
                <a:latin typeface="UTM Avo" panose="02040603050506020204" pitchFamily="18" charset="0"/>
              </a:rPr>
              <a:t>Em thích nhất hình ảnh nào trong bài? </a:t>
            </a:r>
          </a:p>
        </p:txBody>
      </p:sp>
      <p:sp>
        <p:nvSpPr>
          <p:cNvPr id="16" name="TextBox 15">
            <a:extLst>
              <a:ext uri="{FF2B5EF4-FFF2-40B4-BE49-F238E27FC236}">
                <a16:creationId xmlns:a16="http://schemas.microsoft.com/office/drawing/2014/main" id="{4731BFB4-6F71-6E48-B2D8-BD28FA690A02}"/>
              </a:ext>
            </a:extLst>
          </p:cNvPr>
          <p:cNvSpPr txBox="1"/>
          <p:nvPr/>
        </p:nvSpPr>
        <p:spPr>
          <a:xfrm>
            <a:off x="2346618" y="3904529"/>
            <a:ext cx="7589796" cy="646331"/>
          </a:xfrm>
          <a:prstGeom prst="rect">
            <a:avLst/>
          </a:prstGeom>
          <a:noFill/>
        </p:spPr>
        <p:txBody>
          <a:bodyPr wrap="square" rtlCol="0">
            <a:spAutoFit/>
          </a:bodyPr>
          <a:lstStyle/>
          <a:p>
            <a:pPr algn="just">
              <a:lnSpc>
                <a:spcPct val="150000"/>
              </a:lnSpc>
            </a:pPr>
            <a:r>
              <a:rPr lang="vi-VN" sz="2400" dirty="0">
                <a:solidFill>
                  <a:schemeClr val="accent6">
                    <a:lumMod val="75000"/>
                  </a:schemeClr>
                </a:solidFill>
                <a:latin typeface="UTM Avo" panose="02040603050506020204" pitchFamily="18" charset="0"/>
                <a:sym typeface="Wingdings" panose="05000000000000000000" pitchFamily="2" charset="2"/>
              </a:rPr>
              <a:t> </a:t>
            </a:r>
            <a:r>
              <a:rPr lang="vi-VN" sz="2400" dirty="0">
                <a:solidFill>
                  <a:schemeClr val="accent6">
                    <a:lumMod val="75000"/>
                  </a:schemeClr>
                </a:solidFill>
                <a:latin typeface="UTM Avo" panose="02040603050506020204" pitchFamily="18" charset="0"/>
              </a:rPr>
              <a:t>………</a:t>
            </a:r>
          </a:p>
        </p:txBody>
      </p:sp>
    </p:spTree>
    <p:extLst>
      <p:ext uri="{BB962C8B-B14F-4D97-AF65-F5344CB8AC3E}">
        <p14:creationId xmlns:p14="http://schemas.microsoft.com/office/powerpoint/2010/main" val="165185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3DD3406-2712-834B-AB0F-2A570271E8D5}"/>
              </a:ext>
            </a:extLst>
          </p:cNvPr>
          <p:cNvGrpSpPr/>
          <p:nvPr/>
        </p:nvGrpSpPr>
        <p:grpSpPr>
          <a:xfrm>
            <a:off x="1620502" y="22797"/>
            <a:ext cx="3737065" cy="740290"/>
            <a:chOff x="635794" y="386605"/>
            <a:chExt cx="2802799" cy="555217"/>
          </a:xfrm>
        </p:grpSpPr>
        <p:sp>
          <p:nvSpPr>
            <p:cNvPr id="3" name="TextBox 2">
              <a:extLst>
                <a:ext uri="{FF2B5EF4-FFF2-40B4-BE49-F238E27FC236}">
                  <a16:creationId xmlns:a16="http://schemas.microsoft.com/office/drawing/2014/main" id="{C07B3502-F58A-46C0-88F8-3DE26F98CD3F}"/>
                </a:ext>
              </a:extLst>
            </p:cNvPr>
            <p:cNvSpPr txBox="1"/>
            <p:nvPr/>
          </p:nvSpPr>
          <p:spPr>
            <a:xfrm>
              <a:off x="1218102" y="386605"/>
              <a:ext cx="2220491" cy="484748"/>
            </a:xfrm>
            <a:prstGeom prst="rect">
              <a:avLst/>
            </a:prstGeom>
            <a:noFill/>
          </p:spPr>
          <p:txBody>
            <a:bodyPr wrap="square" rtlCol="0">
              <a:spAutoFit/>
            </a:bodyPr>
            <a:lstStyle/>
            <a:p>
              <a:pPr defTabSz="1219170">
                <a:lnSpc>
                  <a:spcPct val="150000"/>
                </a:lnSpc>
                <a:buClr>
                  <a:srgbClr val="000000"/>
                </a:buClr>
                <a:defRPr/>
              </a:pPr>
              <a:r>
                <a:rPr lang="vi-VN" sz="2400" b="1" kern="0" dirty="0">
                  <a:solidFill>
                    <a:srgbClr val="17479D"/>
                  </a:solidFill>
                  <a:latin typeface="UTM Avo" panose="02040603050506020204" pitchFamily="18" charset="0"/>
                  <a:cs typeface="Arial"/>
                  <a:sym typeface="Arial"/>
                </a:rPr>
                <a:t>LUYỆN ĐỌC LẠI</a:t>
              </a:r>
              <a:endParaRPr lang="en-US" sz="2400" b="1" kern="0" dirty="0">
                <a:solidFill>
                  <a:srgbClr val="17479D"/>
                </a:solidFill>
                <a:latin typeface="UTM Avo" panose="02040603050506020204" pitchFamily="18" charset="0"/>
                <a:cs typeface="Arial"/>
                <a:sym typeface="Arial"/>
              </a:endParaRPr>
            </a:p>
          </p:txBody>
        </p:sp>
        <p:pic>
          <p:nvPicPr>
            <p:cNvPr id="4" name="Picture 3">
              <a:extLst>
                <a:ext uri="{FF2B5EF4-FFF2-40B4-BE49-F238E27FC236}">
                  <a16:creationId xmlns:a16="http://schemas.microsoft.com/office/drawing/2014/main" id="{313B8F63-C1DC-4BF0-9681-7D14EF947D76}"/>
                </a:ext>
              </a:extLst>
            </p:cNvPr>
            <p:cNvPicPr>
              <a:picLocks noChangeAspect="1"/>
            </p:cNvPicPr>
            <p:nvPr/>
          </p:nvPicPr>
          <p:blipFill rotWithShape="1">
            <a:blip r:embed="rId3">
              <a:clrChange>
                <a:clrFrom>
                  <a:srgbClr val="FFFCFF"/>
                </a:clrFrom>
                <a:clrTo>
                  <a:srgbClr val="FFFCFF">
                    <a:alpha val="0"/>
                  </a:srgbClr>
                </a:clrTo>
              </a:clrChange>
              <a:extLst>
                <a:ext uri="{BEBA8EAE-BF5A-486C-A8C5-ECC9F3942E4B}">
                  <a14:imgProps xmlns:a14="http://schemas.microsoft.com/office/drawing/2010/main">
                    <a14:imgLayer r:embed="rId4">
                      <a14:imgEffect>
                        <a14:sharpenSoften amount="25000"/>
                      </a14:imgEffect>
                      <a14:imgEffect>
                        <a14:saturation sat="200000"/>
                      </a14:imgEffect>
                    </a14:imgLayer>
                  </a14:imgProps>
                </a:ext>
              </a:extLst>
            </a:blip>
            <a:srcRect l="1772" t="2351" r="1"/>
            <a:stretch/>
          </p:blipFill>
          <p:spPr>
            <a:xfrm>
              <a:off x="635794" y="416650"/>
              <a:ext cx="582308" cy="525172"/>
            </a:xfrm>
            <a:prstGeom prst="rect">
              <a:avLst/>
            </a:prstGeom>
          </p:spPr>
        </p:pic>
      </p:grpSp>
      <p:sp>
        <p:nvSpPr>
          <p:cNvPr id="5" name="TextBox 4">
            <a:extLst>
              <a:ext uri="{FF2B5EF4-FFF2-40B4-BE49-F238E27FC236}">
                <a16:creationId xmlns:a16="http://schemas.microsoft.com/office/drawing/2014/main" id="{83C8FAFC-C1D0-49BB-A45E-D744951A028F}"/>
              </a:ext>
            </a:extLst>
          </p:cNvPr>
          <p:cNvSpPr txBox="1"/>
          <p:nvPr/>
        </p:nvSpPr>
        <p:spPr>
          <a:xfrm>
            <a:off x="4716827" y="197937"/>
            <a:ext cx="2758344" cy="646331"/>
          </a:xfrm>
          <a:prstGeom prst="rect">
            <a:avLst/>
          </a:prstGeom>
          <a:noFill/>
        </p:spPr>
        <p:txBody>
          <a:bodyPr wrap="square" rtlCol="0">
            <a:spAutoFit/>
          </a:bodyPr>
          <a:lstStyle/>
          <a:p>
            <a:pPr algn="ctr" defTabSz="1219170">
              <a:lnSpc>
                <a:spcPct val="150000"/>
              </a:lnSpc>
              <a:buClr>
                <a:srgbClr val="000000"/>
              </a:buClr>
              <a:defRPr/>
            </a:pPr>
            <a:r>
              <a:rPr lang="vi-VN" sz="2400" b="1" kern="0" dirty="0">
                <a:solidFill>
                  <a:srgbClr val="FFAB40">
                    <a:lumMod val="50000"/>
                  </a:srgbClr>
                </a:solidFill>
                <a:latin typeface="UTM Avo" panose="02040603050506020204" pitchFamily="18" charset="0"/>
                <a:cs typeface="Arial"/>
                <a:sym typeface="Arial"/>
              </a:rPr>
              <a:t>Mùa nước nổi</a:t>
            </a:r>
            <a:endParaRPr lang="en-US" sz="2400" b="1" kern="0" dirty="0">
              <a:solidFill>
                <a:srgbClr val="FFAB40">
                  <a:lumMod val="50000"/>
                </a:srgbClr>
              </a:solidFill>
              <a:latin typeface="UTM Avo" panose="02040603050506020204" pitchFamily="18" charset="0"/>
              <a:cs typeface="Arial"/>
              <a:sym typeface="Arial"/>
            </a:endParaRPr>
          </a:p>
        </p:txBody>
      </p:sp>
      <p:sp>
        <p:nvSpPr>
          <p:cNvPr id="6" name="TextBox 5">
            <a:extLst>
              <a:ext uri="{FF2B5EF4-FFF2-40B4-BE49-F238E27FC236}">
                <a16:creationId xmlns:a16="http://schemas.microsoft.com/office/drawing/2014/main" id="{7BF6BCDF-9F5D-43EF-8D2F-74DA0EBB0C5C}"/>
              </a:ext>
            </a:extLst>
          </p:cNvPr>
          <p:cNvSpPr txBox="1"/>
          <p:nvPr/>
        </p:nvSpPr>
        <p:spPr>
          <a:xfrm>
            <a:off x="1770307" y="832969"/>
            <a:ext cx="8608292" cy="8402300"/>
          </a:xfrm>
          <a:prstGeom prst="rect">
            <a:avLst/>
          </a:prstGeom>
          <a:noFill/>
        </p:spPr>
        <p:txBody>
          <a:bodyPr wrap="square" rtlCol="0">
            <a:spAutoFit/>
          </a:bodyPr>
          <a:lstStyle/>
          <a:p>
            <a:pPr marL="59265" algn="just">
              <a:lnSpc>
                <a:spcPct val="150000"/>
              </a:lnSpc>
              <a:defRPr/>
            </a:pPr>
            <a:r>
              <a:rPr lang="vi-VN" sz="2400" kern="0" dirty="0">
                <a:solidFill>
                  <a:srgbClr val="000000"/>
                </a:solidFill>
                <a:latin typeface="UTM Avo" panose="02040603050506020204" pitchFamily="18" charset="0"/>
                <a:cs typeface="Arial"/>
                <a:sym typeface="Arial"/>
              </a:rPr>
              <a:t>        </a:t>
            </a:r>
            <a:r>
              <a:rPr lang="vi-VN" sz="2400" dirty="0">
                <a:latin typeface="UTM Avo" panose="02040603050506020204" pitchFamily="18" charset="0"/>
              </a:rPr>
              <a:t>Mùa này người làng tôi gọi là mùa nước nổi, không gọi là mùa nước lũ vì nước lên hiền hoà. Nước mỗi ngày một dâng lên. Mưa dầm dề, mưa sướt mướt ngày này qua ngày khác.</a:t>
            </a:r>
          </a:p>
          <a:p>
            <a:pPr marL="59265" algn="just">
              <a:lnSpc>
                <a:spcPct val="150000"/>
              </a:lnSpc>
              <a:defRPr/>
            </a:pPr>
            <a:r>
              <a:rPr lang="vi-VN" sz="2400" dirty="0">
                <a:latin typeface="UTM Avo" panose="02040603050506020204" pitchFamily="18" charset="0"/>
              </a:rPr>
              <a:t>        Rồi đến rằm tháng Bảy: “Rằm tháng Bảy nước nhảy lên bờ”. Dòng sông Cửu Long đã no đầy, lại tràn qua bờ. Nước trong ao hồ, trong đồng ruộng của mùa mưa hoà lẫn với nước dòng sông Cửu Long.</a:t>
            </a:r>
          </a:p>
          <a:p>
            <a:pPr marL="59265" algn="just">
              <a:lnSpc>
                <a:spcPct val="150000"/>
              </a:lnSpc>
              <a:defRPr/>
            </a:pPr>
            <a:r>
              <a:rPr lang="vi-VN" sz="2400" dirty="0">
                <a:latin typeface="UTM Avo" panose="02040603050506020204" pitchFamily="18" charset="0"/>
              </a:rPr>
              <a:t>        Đồng ruộng, vườn tược và cây cỏ như biết giữ lại hạt phù sa ở quanh mình, nước lại trong dần. Ngồi trong nhà, ta thấy cả những đàn cá ròng ròng, từng đàn, từng đàn theo cá mẹ xuôi theo dòng nước, vào tận đồng sâu.</a:t>
            </a:r>
          </a:p>
          <a:p>
            <a:pPr marL="59265" algn="just">
              <a:lnSpc>
                <a:spcPct val="150000"/>
              </a:lnSpc>
              <a:defRPr/>
            </a:pPr>
            <a:r>
              <a:rPr lang="vi-VN" sz="2400" dirty="0">
                <a:latin typeface="UTM Avo" panose="02040603050506020204" pitchFamily="18" charset="0"/>
              </a:rPr>
              <a:t>        Ngủ một đêm, sáng dậy, nước ngập lên những viên gạch. Phải lấy ván, lấy tre làm cầu từ cửa trước vào đến tận bếp. Vui quá! Có cả một cây cầu lắt lẻo ngay dưới mái nhà.</a:t>
            </a:r>
          </a:p>
          <a:p>
            <a:pPr marL="355591" algn="ctr" defTabSz="1219170">
              <a:lnSpc>
                <a:spcPct val="150000"/>
              </a:lnSpc>
              <a:buClr>
                <a:srgbClr val="000000"/>
              </a:buClr>
              <a:defRPr/>
            </a:pPr>
            <a:r>
              <a:rPr lang="vi-VN" sz="2400" dirty="0">
                <a:latin typeface="UTM Avo" panose="02040603050506020204" pitchFamily="18" charset="0"/>
              </a:rPr>
              <a:t>(T</a:t>
            </a:r>
            <a:r>
              <a:rPr lang="vi-VN" sz="2400" kern="0" dirty="0">
                <a:solidFill>
                  <a:srgbClr val="000000"/>
                </a:solidFill>
                <a:latin typeface="UTM Avo" panose="02040603050506020204" pitchFamily="18" charset="0"/>
                <a:cs typeface="Arial"/>
                <a:sym typeface="Arial"/>
              </a:rPr>
              <a:t>heo Nguyễn Quang Sáng)</a:t>
            </a:r>
          </a:p>
        </p:txBody>
      </p:sp>
      <p:pic>
        <p:nvPicPr>
          <p:cNvPr id="8" name="Picture 7">
            <a:extLst>
              <a:ext uri="{FF2B5EF4-FFF2-40B4-BE49-F238E27FC236}">
                <a16:creationId xmlns:a16="http://schemas.microsoft.com/office/drawing/2014/main" id="{36BD7BCD-94CA-D343-AEAC-E9536830F3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04769" y="964793"/>
            <a:ext cx="406360" cy="384000"/>
          </a:xfrm>
          <a:prstGeom prst="rect">
            <a:avLst/>
          </a:prstGeom>
        </p:spPr>
      </p:pic>
      <p:pic>
        <p:nvPicPr>
          <p:cNvPr id="9" name="Picture 8">
            <a:extLst>
              <a:ext uri="{FF2B5EF4-FFF2-40B4-BE49-F238E27FC236}">
                <a16:creationId xmlns:a16="http://schemas.microsoft.com/office/drawing/2014/main" id="{8C029C62-412F-CD48-8690-F39AAE9A3BAC}"/>
              </a:ext>
            </a:extLst>
          </p:cNvPr>
          <p:cNvPicPr>
            <a:picLocks noChangeAspect="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harpenSoften amount="50000"/>
                    </a14:imgEffect>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715949" y="2190443"/>
            <a:ext cx="384000" cy="384000"/>
          </a:xfrm>
          <a:prstGeom prst="rect">
            <a:avLst/>
          </a:prstGeom>
        </p:spPr>
      </p:pic>
      <p:pic>
        <p:nvPicPr>
          <p:cNvPr id="10" name="Picture 9">
            <a:extLst>
              <a:ext uri="{FF2B5EF4-FFF2-40B4-BE49-F238E27FC236}">
                <a16:creationId xmlns:a16="http://schemas.microsoft.com/office/drawing/2014/main" id="{47842D01-2E06-8946-A357-A62E51EBFF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04769" y="3482240"/>
            <a:ext cx="384000" cy="384000"/>
          </a:xfrm>
          <a:prstGeom prst="rect">
            <a:avLst/>
          </a:prstGeom>
        </p:spPr>
      </p:pic>
      <p:pic>
        <p:nvPicPr>
          <p:cNvPr id="14" name="Picture 13">
            <a:extLst>
              <a:ext uri="{FF2B5EF4-FFF2-40B4-BE49-F238E27FC236}">
                <a16:creationId xmlns:a16="http://schemas.microsoft.com/office/drawing/2014/main" id="{90DD7CD7-AD83-3846-9598-3D1394BBBD22}"/>
              </a:ext>
            </a:extLst>
          </p:cNvPr>
          <p:cNvPicPr>
            <a:picLocks noChangeAspect="1"/>
          </p:cNvPicPr>
          <p:nvPr/>
        </p:nvPicPr>
        <p:blipFill rotWithShape="1">
          <a:blip r:embed="rId9"/>
          <a:srcRect l="26090" t="28446" r="16812" b="22809"/>
          <a:stretch/>
        </p:blipFill>
        <p:spPr>
          <a:xfrm>
            <a:off x="1620501" y="4707890"/>
            <a:ext cx="502763" cy="553039"/>
          </a:xfrm>
          <a:prstGeom prst="rect">
            <a:avLst/>
          </a:prstGeom>
        </p:spPr>
      </p:pic>
    </p:spTree>
    <p:extLst>
      <p:ext uri="{BB962C8B-B14F-4D97-AF65-F5344CB8AC3E}">
        <p14:creationId xmlns:p14="http://schemas.microsoft.com/office/powerpoint/2010/main" val="498943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A1072C0-7CDA-3B41-9683-C01B2BFCAA3D}"/>
              </a:ext>
            </a:extLst>
          </p:cNvPr>
          <p:cNvSpPr txBox="1"/>
          <p:nvPr/>
        </p:nvSpPr>
        <p:spPr>
          <a:xfrm>
            <a:off x="2081725" y="1410258"/>
            <a:ext cx="8437308" cy="646331"/>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1. </a:t>
            </a:r>
            <a:r>
              <a:rPr lang="vi-VN" sz="2400" dirty="0">
                <a:latin typeface="UTM Avo" panose="02040603050506020204" pitchFamily="18" charset="0"/>
              </a:rPr>
              <a:t>Từ nào chỉ đặc điểm của mưa có trong bài đọc? </a:t>
            </a:r>
          </a:p>
        </p:txBody>
      </p:sp>
      <p:pic>
        <p:nvPicPr>
          <p:cNvPr id="9" name="Picture 8">
            <a:extLst>
              <a:ext uri="{FF2B5EF4-FFF2-40B4-BE49-F238E27FC236}">
                <a16:creationId xmlns:a16="http://schemas.microsoft.com/office/drawing/2014/main" id="{99BA426D-B5A3-E442-8C77-E8728BFC6BBF}"/>
              </a:ext>
            </a:extLst>
          </p:cNvPr>
          <p:cNvPicPr>
            <a:picLocks noChangeAspect="1"/>
          </p:cNvPicPr>
          <p:nvPr/>
        </p:nvPicPr>
        <p:blipFill>
          <a:blip r:embed="rId5">
            <a:clrChange>
              <a:clrFrom>
                <a:srgbClr val="FEFFFE"/>
              </a:clrFrom>
              <a:clrTo>
                <a:srgbClr val="FEFFFE">
                  <a:alpha val="0"/>
                </a:srgbClr>
              </a:clrTo>
            </a:clrChange>
            <a:extLst>
              <a:ext uri="{BEBA8EAE-BF5A-486C-A8C5-ECC9F3942E4B}">
                <a14:imgProps xmlns:a14="http://schemas.microsoft.com/office/drawing/2010/main">
                  <a14:imgLayer r:embed="rId6">
                    <a14:imgEffect>
                      <a14:sharpenSoften amount="33000"/>
                    </a14:imgEffect>
                    <a14:imgEffect>
                      <a14:brightnessContrast contrast="1000"/>
                    </a14:imgEffect>
                  </a14:imgLayer>
                </a14:imgProps>
              </a:ext>
            </a:extLst>
          </a:blip>
          <a:stretch>
            <a:fillRect/>
          </a:stretch>
        </p:blipFill>
        <p:spPr>
          <a:xfrm>
            <a:off x="2281514" y="561645"/>
            <a:ext cx="866623" cy="799385"/>
          </a:xfrm>
          <a:prstGeom prst="rect">
            <a:avLst/>
          </a:prstGeom>
        </p:spPr>
      </p:pic>
      <p:sp>
        <p:nvSpPr>
          <p:cNvPr id="10" name="TextBox 9">
            <a:extLst>
              <a:ext uri="{FF2B5EF4-FFF2-40B4-BE49-F238E27FC236}">
                <a16:creationId xmlns:a16="http://schemas.microsoft.com/office/drawing/2014/main" id="{620DAA4B-708D-44B7-90F2-7934B08BEBDD}"/>
              </a:ext>
            </a:extLst>
          </p:cNvPr>
          <p:cNvSpPr txBox="1"/>
          <p:nvPr/>
        </p:nvSpPr>
        <p:spPr>
          <a:xfrm>
            <a:off x="3148136" y="613991"/>
            <a:ext cx="2085824" cy="646331"/>
          </a:xfrm>
          <a:prstGeom prst="rect">
            <a:avLst/>
          </a:prstGeom>
          <a:noFill/>
        </p:spPr>
        <p:txBody>
          <a:bodyPr wrap="square" rtlCol="0">
            <a:spAutoFit/>
          </a:bodyPr>
          <a:lstStyle/>
          <a:p>
            <a:pPr algn="ctr">
              <a:lnSpc>
                <a:spcPct val="150000"/>
              </a:lnSpc>
            </a:pPr>
            <a:r>
              <a:rPr lang="vi-VN" sz="2400" b="1" dirty="0">
                <a:solidFill>
                  <a:srgbClr val="17479D"/>
                </a:solidFill>
                <a:latin typeface="UTM Avo" panose="02040603050506020204" pitchFamily="18" charset="0"/>
              </a:rPr>
              <a:t> LUYỆN TẬP</a:t>
            </a:r>
            <a:endParaRPr lang="en-US" sz="2400" b="1" dirty="0">
              <a:solidFill>
                <a:srgbClr val="17479D"/>
              </a:solidFill>
              <a:latin typeface="UTM Avo" panose="02040603050506020204" pitchFamily="18" charset="0"/>
            </a:endParaRPr>
          </a:p>
        </p:txBody>
      </p:sp>
      <p:sp>
        <p:nvSpPr>
          <p:cNvPr id="11" name="TextBox 10">
            <a:extLst>
              <a:ext uri="{FF2B5EF4-FFF2-40B4-BE49-F238E27FC236}">
                <a16:creationId xmlns:a16="http://schemas.microsoft.com/office/drawing/2014/main" id="{555B0BEB-2CEA-4DEB-A3FC-80A1DD339C62}"/>
              </a:ext>
            </a:extLst>
          </p:cNvPr>
          <p:cNvSpPr txBox="1"/>
          <p:nvPr/>
        </p:nvSpPr>
        <p:spPr>
          <a:xfrm>
            <a:off x="2081726" y="4696477"/>
            <a:ext cx="8437308" cy="1200329"/>
          </a:xfrm>
          <a:prstGeom prst="rect">
            <a:avLst/>
          </a:prstGeom>
          <a:noFill/>
        </p:spPr>
        <p:txBody>
          <a:bodyPr wrap="square" rtlCol="0">
            <a:spAutoFit/>
          </a:bodyPr>
          <a:lstStyle/>
          <a:p>
            <a:pPr algn="just">
              <a:lnSpc>
                <a:spcPct val="150000"/>
              </a:lnSpc>
            </a:pPr>
            <a:r>
              <a:rPr lang="vi-VN" sz="2400" b="1" dirty="0">
                <a:solidFill>
                  <a:schemeClr val="accent6">
                    <a:lumMod val="75000"/>
                  </a:schemeClr>
                </a:solidFill>
                <a:latin typeface="UTM Avo" panose="02040603050506020204" pitchFamily="18" charset="0"/>
              </a:rPr>
              <a:t>2. </a:t>
            </a:r>
            <a:r>
              <a:rPr lang="vi-VN" sz="2400" dirty="0">
                <a:latin typeface="UTM Avo" panose="02040603050506020204" pitchFamily="18" charset="0"/>
              </a:rPr>
              <a:t>Tìm thêm từ ngữ tả mưa:</a:t>
            </a:r>
          </a:p>
          <a:p>
            <a:pPr lvl="0" algn="just">
              <a:lnSpc>
                <a:spcPct val="150000"/>
              </a:lnSpc>
            </a:pPr>
            <a:r>
              <a:rPr lang="vi-VN" sz="2400" dirty="0">
                <a:solidFill>
                  <a:srgbClr val="FF0000"/>
                </a:solidFill>
                <a:latin typeface="UTM Avo" panose="02040603050506020204" pitchFamily="18" charset="0"/>
              </a:rPr>
              <a:t>M: </a:t>
            </a:r>
            <a:r>
              <a:rPr lang="vi-VN" sz="2400" dirty="0">
                <a:latin typeface="UTM Avo" panose="02040603050506020204" pitchFamily="18" charset="0"/>
              </a:rPr>
              <a:t>ào ào, </a:t>
            </a:r>
          </a:p>
        </p:txBody>
      </p:sp>
      <p:sp>
        <p:nvSpPr>
          <p:cNvPr id="7" name="Rounded Rectangle 6">
            <a:extLst>
              <a:ext uri="{FF2B5EF4-FFF2-40B4-BE49-F238E27FC236}">
                <a16:creationId xmlns:a16="http://schemas.microsoft.com/office/drawing/2014/main" id="{59F76D46-3E84-EF47-9898-0AFB63E9F736}"/>
              </a:ext>
            </a:extLst>
          </p:cNvPr>
          <p:cNvSpPr/>
          <p:nvPr/>
        </p:nvSpPr>
        <p:spPr>
          <a:xfrm rot="288941">
            <a:off x="3201392" y="2291980"/>
            <a:ext cx="2057296" cy="619857"/>
          </a:xfrm>
          <a:prstGeom prst="roundRect">
            <a:avLst>
              <a:gd name="adj" fmla="val 33724"/>
            </a:avLst>
          </a:prstGeom>
          <a:solidFill>
            <a:srgbClr val="D5EB98"/>
          </a:solidFill>
          <a:ln>
            <a:solidFill>
              <a:srgbClr val="F3F1C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00"/>
                </a:solidFill>
                <a:latin typeface="UTM Avo" panose="02040603050506020204" pitchFamily="18" charset="0"/>
              </a:rPr>
              <a:t>dầm</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dề</a:t>
            </a:r>
            <a:endParaRPr lang="en-US" sz="2400" dirty="0">
              <a:solidFill>
                <a:srgbClr val="000000"/>
              </a:solidFill>
              <a:latin typeface="UTM Avo" panose="02040603050506020204" pitchFamily="18" charset="0"/>
            </a:endParaRPr>
          </a:p>
        </p:txBody>
      </p:sp>
      <p:sp>
        <p:nvSpPr>
          <p:cNvPr id="12" name="Rounded Rectangle 11">
            <a:extLst>
              <a:ext uri="{FF2B5EF4-FFF2-40B4-BE49-F238E27FC236}">
                <a16:creationId xmlns:a16="http://schemas.microsoft.com/office/drawing/2014/main" id="{73E485E1-662A-FB4C-B56F-E9F73416C416}"/>
              </a:ext>
            </a:extLst>
          </p:cNvPr>
          <p:cNvSpPr/>
          <p:nvPr/>
        </p:nvSpPr>
        <p:spPr>
          <a:xfrm rot="21311040">
            <a:off x="3200241" y="3715496"/>
            <a:ext cx="2134817" cy="595653"/>
          </a:xfrm>
          <a:prstGeom prst="roundRect">
            <a:avLst>
              <a:gd name="adj" fmla="val 20734"/>
            </a:avLst>
          </a:prstGeom>
          <a:solidFill>
            <a:schemeClr val="accent1">
              <a:lumMod val="60000"/>
              <a:lumOff val="40000"/>
            </a:schemeClr>
          </a:solidFill>
          <a:ln>
            <a:solidFill>
              <a:schemeClr val="accent1">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00"/>
                </a:solidFill>
                <a:latin typeface="UTM Avo" panose="02040603050506020204" pitchFamily="18" charset="0"/>
              </a:rPr>
              <a:t>sướt</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mướt</a:t>
            </a:r>
            <a:endParaRPr lang="en-US" sz="2400" dirty="0">
              <a:solidFill>
                <a:srgbClr val="000000"/>
              </a:solidFill>
              <a:latin typeface="UTM Avo" panose="02040603050506020204" pitchFamily="18" charset="0"/>
            </a:endParaRPr>
          </a:p>
        </p:txBody>
      </p:sp>
      <p:sp>
        <p:nvSpPr>
          <p:cNvPr id="14" name="Rounded Rectangle 13">
            <a:extLst>
              <a:ext uri="{FF2B5EF4-FFF2-40B4-BE49-F238E27FC236}">
                <a16:creationId xmlns:a16="http://schemas.microsoft.com/office/drawing/2014/main" id="{D85DDC54-BC0D-8F4C-920F-255AEEB6E284}"/>
              </a:ext>
            </a:extLst>
          </p:cNvPr>
          <p:cNvSpPr/>
          <p:nvPr/>
        </p:nvSpPr>
        <p:spPr>
          <a:xfrm>
            <a:off x="6300379" y="2445424"/>
            <a:ext cx="1995055" cy="595653"/>
          </a:xfrm>
          <a:prstGeom prst="roundRect">
            <a:avLst>
              <a:gd name="adj" fmla="val 26156"/>
            </a:avLst>
          </a:prstGeom>
          <a:solidFill>
            <a:schemeClr val="accent6">
              <a:lumMod val="40000"/>
              <a:lumOff val="60000"/>
            </a:schemeClr>
          </a:solidFill>
          <a:ln>
            <a:solidFill>
              <a:schemeClr val="accent6">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00"/>
                </a:solidFill>
                <a:latin typeface="UTM Avo" panose="02040603050506020204" pitchFamily="18" charset="0"/>
              </a:rPr>
              <a:t>rả</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rích</a:t>
            </a:r>
            <a:endParaRPr lang="en-US" sz="2400" dirty="0">
              <a:solidFill>
                <a:srgbClr val="000000"/>
              </a:solidFill>
              <a:latin typeface="UTM Avo" panose="02040603050506020204" pitchFamily="18" charset="0"/>
            </a:endParaRPr>
          </a:p>
        </p:txBody>
      </p:sp>
      <p:sp>
        <p:nvSpPr>
          <p:cNvPr id="15" name="Rounded Rectangle 14">
            <a:extLst>
              <a:ext uri="{FF2B5EF4-FFF2-40B4-BE49-F238E27FC236}">
                <a16:creationId xmlns:a16="http://schemas.microsoft.com/office/drawing/2014/main" id="{398E846D-EE4F-0D4B-A06C-0F1F1AD7FCEA}"/>
              </a:ext>
            </a:extLst>
          </p:cNvPr>
          <p:cNvSpPr/>
          <p:nvPr/>
        </p:nvSpPr>
        <p:spPr>
          <a:xfrm rot="347092">
            <a:off x="6679451" y="3743498"/>
            <a:ext cx="1995055" cy="595653"/>
          </a:xfrm>
          <a:prstGeom prst="roundRect">
            <a:avLst>
              <a:gd name="adj" fmla="val 26156"/>
            </a:avLst>
          </a:prstGeom>
          <a:solidFill>
            <a:schemeClr val="bg1">
              <a:lumMod val="9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0000"/>
                </a:solidFill>
                <a:latin typeface="UTM Avo" panose="02040603050506020204" pitchFamily="18" charset="0"/>
              </a:rPr>
              <a:t>dai</a:t>
            </a:r>
            <a:r>
              <a:rPr lang="en-US" sz="2400" dirty="0">
                <a:solidFill>
                  <a:srgbClr val="000000"/>
                </a:solidFill>
                <a:latin typeface="UTM Avo" panose="02040603050506020204" pitchFamily="18" charset="0"/>
              </a:rPr>
              <a:t> </a:t>
            </a:r>
            <a:r>
              <a:rPr lang="en-US" sz="2400" dirty="0" err="1">
                <a:solidFill>
                  <a:srgbClr val="000000"/>
                </a:solidFill>
                <a:latin typeface="UTM Avo" panose="02040603050506020204" pitchFamily="18" charset="0"/>
              </a:rPr>
              <a:t>dẳng</a:t>
            </a:r>
            <a:endParaRPr lang="en-US" sz="2400" dirty="0">
              <a:solidFill>
                <a:srgbClr val="000000"/>
              </a:solidFill>
              <a:latin typeface="UTM Avo" panose="02040603050506020204" pitchFamily="18" charset="0"/>
            </a:endParaRPr>
          </a:p>
        </p:txBody>
      </p:sp>
      <p:sp>
        <p:nvSpPr>
          <p:cNvPr id="2" name="Rectangle 1">
            <a:extLst>
              <a:ext uri="{FF2B5EF4-FFF2-40B4-BE49-F238E27FC236}">
                <a16:creationId xmlns:a16="http://schemas.microsoft.com/office/drawing/2014/main" id="{6E789C9B-4C6D-304F-89C3-C823DF97DDE5}"/>
              </a:ext>
            </a:extLst>
          </p:cNvPr>
          <p:cNvSpPr/>
          <p:nvPr/>
        </p:nvSpPr>
        <p:spPr>
          <a:xfrm>
            <a:off x="3653814" y="5356657"/>
            <a:ext cx="1064715" cy="461665"/>
          </a:xfrm>
          <a:prstGeom prst="rect">
            <a:avLst/>
          </a:prstGeom>
        </p:spPr>
        <p:txBody>
          <a:bodyPr wrap="none">
            <a:spAutoFit/>
          </a:bodyPr>
          <a:lstStyle/>
          <a:p>
            <a:r>
              <a:rPr lang="vi-VN" sz="2400" dirty="0">
                <a:solidFill>
                  <a:srgbClr val="FF0000"/>
                </a:solidFill>
                <a:latin typeface="UTM Avo" panose="02040603050506020204" pitchFamily="18" charset="0"/>
                <a:ea typeface="Calibri" panose="020F0502020204030204" pitchFamily="34" charset="0"/>
              </a:rPr>
              <a:t>tí tách,</a:t>
            </a:r>
            <a:endParaRPr lang="x-none" sz="2400" dirty="0">
              <a:solidFill>
                <a:srgbClr val="FF0000"/>
              </a:solidFill>
              <a:latin typeface="Times New Roman" panose="02020603050405020304" pitchFamily="18" charset="0"/>
              <a:ea typeface="Calibri" panose="020F0502020204030204" pitchFamily="34" charset="0"/>
            </a:endParaRPr>
          </a:p>
        </p:txBody>
      </p:sp>
      <p:sp>
        <p:nvSpPr>
          <p:cNvPr id="16" name="Rectangle 15">
            <a:extLst>
              <a:ext uri="{FF2B5EF4-FFF2-40B4-BE49-F238E27FC236}">
                <a16:creationId xmlns:a16="http://schemas.microsoft.com/office/drawing/2014/main" id="{3B2ACA82-5E94-784D-A4B3-334759798B50}"/>
              </a:ext>
            </a:extLst>
          </p:cNvPr>
          <p:cNvSpPr/>
          <p:nvPr/>
        </p:nvSpPr>
        <p:spPr>
          <a:xfrm>
            <a:off x="4811033" y="5356657"/>
            <a:ext cx="1534394" cy="461665"/>
          </a:xfrm>
          <a:prstGeom prst="rect">
            <a:avLst/>
          </a:prstGeom>
        </p:spPr>
        <p:txBody>
          <a:bodyPr wrap="none">
            <a:spAutoFit/>
          </a:bodyPr>
          <a:lstStyle/>
          <a:p>
            <a:r>
              <a:rPr lang="vi-VN" sz="2400" dirty="0">
                <a:solidFill>
                  <a:srgbClr val="FF0000"/>
                </a:solidFill>
                <a:latin typeface="UTM Avo" panose="02040603050506020204" pitchFamily="18" charset="0"/>
                <a:ea typeface="Calibri" panose="020F0502020204030204" pitchFamily="34" charset="0"/>
              </a:rPr>
              <a:t>lộp bộp, …</a:t>
            </a:r>
            <a:endParaRPr lang="x-none" sz="2400" dirty="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832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10" presetClass="entr" presetSubtype="0" fill="hold" grpId="0" nodeType="withEffect">
                                  <p:stCondLst>
                                    <p:cond delay="0"/>
                                  </p:stCondLst>
                                  <p:iterate type="lt">
                                    <p:tmPct val="0"/>
                                  </p:iterate>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iterate type="lt">
                                    <p:tmPct val="0"/>
                                  </p:iterate>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iterate type="lt">
                                    <p:tmPct val="0"/>
                                  </p:iterate>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iterate type="lt">
                                    <p:tmPct val="0"/>
                                  </p:iterate>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wipe(left)">
                                      <p:cBhvr>
                                        <p:cTn id="24" dur="500"/>
                                        <p:tgtEl>
                                          <p:spTgt spid="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wipe(left)">
                                      <p:cBhvr>
                                        <p:cTn id="29" dur="500"/>
                                        <p:tgtEl>
                                          <p:spTgt spid="1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 restart="whenNotActive" fill="hold" evtFilter="cancelBubble" nodeType="interactiveSeq">
                <p:stCondLst>
                  <p:cond evt="onClick" delay="0">
                    <p:tgtEl>
                      <p:spTgt spid="7"/>
                    </p:tgtEl>
                  </p:cond>
                </p:stCondLst>
                <p:endSync evt="end" delay="0">
                  <p:rtn val="all"/>
                </p:endSync>
                <p:childTnLst>
                  <p:par>
                    <p:cTn id="41" fill="hold">
                      <p:stCondLst>
                        <p:cond delay="0"/>
                      </p:stCondLst>
                      <p:childTnLst>
                        <p:par>
                          <p:cTn id="42" fill="hold">
                            <p:stCondLst>
                              <p:cond delay="0"/>
                            </p:stCondLst>
                            <p:childTnLst>
                              <p:par>
                                <p:cTn id="43" presetID="1" presetClass="emph" presetSubtype="2" fill="hold" nodeType="clickEffect">
                                  <p:stCondLst>
                                    <p:cond delay="0"/>
                                  </p:stCondLst>
                                  <p:childTnLst>
                                    <p:animClr clrSpc="rgb" dir="cw">
                                      <p:cBhvr>
                                        <p:cTn id="44" dur="1000" fill="hold"/>
                                        <p:tgtEl>
                                          <p:spTgt spid="7"/>
                                        </p:tgtEl>
                                        <p:attrNameLst>
                                          <p:attrName>fillcolor</p:attrName>
                                        </p:attrNameLst>
                                      </p:cBhvr>
                                      <p:to>
                                        <a:srgbClr val="9FE540"/>
                                      </p:to>
                                    </p:animClr>
                                    <p:set>
                                      <p:cBhvr>
                                        <p:cTn id="45" dur="1000" fill="hold"/>
                                        <p:tgtEl>
                                          <p:spTgt spid="7"/>
                                        </p:tgtEl>
                                        <p:attrNameLst>
                                          <p:attrName>fill.type</p:attrName>
                                        </p:attrNameLst>
                                      </p:cBhvr>
                                      <p:to>
                                        <p:strVal val="solid"/>
                                      </p:to>
                                    </p:set>
                                    <p:set>
                                      <p:cBhvr>
                                        <p:cTn id="46" dur="1000" fill="hold"/>
                                        <p:tgtEl>
                                          <p:spTgt spid="7"/>
                                        </p:tgtEl>
                                        <p:attrNameLst>
                                          <p:attrName>fill.on</p:attrName>
                                        </p:attrNameLst>
                                      </p:cBhvr>
                                      <p:to>
                                        <p:strVal val="true"/>
                                      </p:to>
                                    </p:set>
                                  </p:childTnLst>
                                  <p:subTnLst>
                                    <p:audio>
                                      <p:cMediaNode>
                                        <p:cTn display="0" masterRel="sameClick">
                                          <p:stCondLst>
                                            <p:cond evt="begin" delay="0">
                                              <p:tn val="43"/>
                                            </p:cond>
                                          </p:stCondLst>
                                          <p:endCondLst>
                                            <p:cond evt="onStopAudio" delay="0">
                                              <p:tgtEl>
                                                <p:sldTgt/>
                                              </p:tgtEl>
                                            </p:cond>
                                          </p:endCondLst>
                                        </p:cTn>
                                        <p:tgtEl>
                                          <p:sndTgt r:embed="rId2" name="drumroll.wav"/>
                                        </p:tgtEl>
                                      </p:cMediaNode>
                                    </p:audio>
                                  </p:subTnLst>
                                </p:cTn>
                              </p:par>
                            </p:childTnLst>
                          </p:cTn>
                        </p:par>
                        <p:par>
                          <p:cTn id="47" fill="hold">
                            <p:stCondLst>
                              <p:cond delay="1000"/>
                            </p:stCondLst>
                            <p:childTnLst>
                              <p:par>
                                <p:cTn id="48" presetID="26" presetClass="emph" presetSubtype="0" repeatCount="0" fill="hold" grpId="1" nodeType="afterEffect">
                                  <p:stCondLst>
                                    <p:cond delay="0"/>
                                  </p:stCondLst>
                                  <p:iterate type="lt">
                                    <p:tmPct val="0"/>
                                  </p:iterate>
                                  <p:childTnLst>
                                    <p:animEffect transition="out" filter="fade">
                                      <p:cBhvr>
                                        <p:cTn id="49" dur="2000" tmFilter="0, 0; .2, .5; .8, .5; 1, 0"/>
                                        <p:tgtEl>
                                          <p:spTgt spid="7"/>
                                        </p:tgtEl>
                                      </p:cBhvr>
                                    </p:animEffect>
                                    <p:animScale>
                                      <p:cBhvr>
                                        <p:cTn id="50" dur="1000" autoRev="1" fill="hold"/>
                                        <p:tgtEl>
                                          <p:spTgt spid="7"/>
                                        </p:tgtEl>
                                      </p:cBhvr>
                                      <p:by x="105000" y="105000"/>
                                    </p:animScale>
                                  </p:childTnLst>
                                  <p:subTnLst>
                                    <p:audio>
                                      <p:cMediaNode>
                                        <p:cTn display="0" masterRel="sameClick">
                                          <p:stCondLst>
                                            <p:cond evt="begin" delay="0">
                                              <p:tn val="48"/>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7"/>
                  </p:tgtEl>
                </p:cond>
              </p:nextCondLst>
            </p:seq>
            <p:seq concurrent="1" nextAc="seek">
              <p:cTn id="51" restart="whenNotActive" fill="hold" evtFilter="cancelBubble" nodeType="interactiveSeq">
                <p:stCondLst>
                  <p:cond evt="onClick" delay="0">
                    <p:tgtEl>
                      <p:spTgt spid="12"/>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1000" fill="hold"/>
                                        <p:tgtEl>
                                          <p:spTgt spid="12"/>
                                        </p:tgtEl>
                                        <p:attrNameLst>
                                          <p:attrName>fillcolor</p:attrName>
                                        </p:attrNameLst>
                                      </p:cBhvr>
                                      <p:to>
                                        <a:srgbClr val="9FE540"/>
                                      </p:to>
                                    </p:animClr>
                                    <p:set>
                                      <p:cBhvr>
                                        <p:cTn id="56" dur="1000" fill="hold"/>
                                        <p:tgtEl>
                                          <p:spTgt spid="12"/>
                                        </p:tgtEl>
                                        <p:attrNameLst>
                                          <p:attrName>fill.type</p:attrName>
                                        </p:attrNameLst>
                                      </p:cBhvr>
                                      <p:to>
                                        <p:strVal val="solid"/>
                                      </p:to>
                                    </p:set>
                                    <p:set>
                                      <p:cBhvr>
                                        <p:cTn id="57" dur="1000" fill="hold"/>
                                        <p:tgtEl>
                                          <p:spTgt spid="12"/>
                                        </p:tgtEl>
                                        <p:attrNameLst>
                                          <p:attrName>fill.on</p:attrName>
                                        </p:attrNameLst>
                                      </p:cBhvr>
                                      <p:to>
                                        <p:strVal val="true"/>
                                      </p:to>
                                    </p:set>
                                  </p:childTnLst>
                                  <p:subTnLst>
                                    <p:audio>
                                      <p:cMediaNode>
                                        <p:cTn display="0" masterRel="sameClick">
                                          <p:stCondLst>
                                            <p:cond evt="begin" delay="0">
                                              <p:tn val="54"/>
                                            </p:cond>
                                          </p:stCondLst>
                                          <p:endCondLst>
                                            <p:cond evt="onStopAudio" delay="0">
                                              <p:tgtEl>
                                                <p:sldTgt/>
                                              </p:tgtEl>
                                            </p:cond>
                                          </p:endCondLst>
                                        </p:cTn>
                                        <p:tgtEl>
                                          <p:sndTgt r:embed="rId2" name="drumroll.wav"/>
                                        </p:tgtEl>
                                      </p:cMediaNode>
                                    </p:audio>
                                  </p:subTnLst>
                                </p:cTn>
                              </p:par>
                            </p:childTnLst>
                          </p:cTn>
                        </p:par>
                        <p:par>
                          <p:cTn id="58" fill="hold">
                            <p:stCondLst>
                              <p:cond delay="1000"/>
                            </p:stCondLst>
                            <p:childTnLst>
                              <p:par>
                                <p:cTn id="59" presetID="26" presetClass="emph" presetSubtype="0" repeatCount="0" fill="hold" grpId="1" nodeType="afterEffect">
                                  <p:stCondLst>
                                    <p:cond delay="0"/>
                                  </p:stCondLst>
                                  <p:iterate type="lt">
                                    <p:tmPct val="0"/>
                                  </p:iterate>
                                  <p:childTnLst>
                                    <p:animEffect transition="out" filter="fade">
                                      <p:cBhvr>
                                        <p:cTn id="60" dur="2000" tmFilter="0, 0; .2, .5; .8, .5; 1, 0"/>
                                        <p:tgtEl>
                                          <p:spTgt spid="12"/>
                                        </p:tgtEl>
                                      </p:cBhvr>
                                    </p:animEffect>
                                    <p:animScale>
                                      <p:cBhvr>
                                        <p:cTn id="61" dur="1000" autoRev="1" fill="hold"/>
                                        <p:tgtEl>
                                          <p:spTgt spid="12"/>
                                        </p:tgtEl>
                                      </p:cBhvr>
                                      <p:by x="105000" y="105000"/>
                                    </p:animScale>
                                  </p:childTnLst>
                                  <p:subTnLst>
                                    <p:audio>
                                      <p:cMediaNode>
                                        <p:cTn display="0" masterRel="sameClick">
                                          <p:stCondLst>
                                            <p:cond evt="begin" delay="0">
                                              <p:tn val="59"/>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12"/>
                  </p:tgtEl>
                </p:cond>
              </p:nextCondLst>
            </p:seq>
            <p:seq concurrent="1" nextAc="seek">
              <p:cTn id="62" restart="whenNotActive" fill="hold" evtFilter="cancelBubble" nodeType="interactiveSeq">
                <p:stCondLst>
                  <p:cond evt="onClick" delay="0">
                    <p:tgtEl>
                      <p:spTgt spid="14"/>
                    </p:tgtEl>
                  </p:cond>
                </p:stCondLst>
                <p:endSync evt="end" delay="0">
                  <p:rtn val="all"/>
                </p:endSync>
                <p:childTnLst>
                  <p:par>
                    <p:cTn id="63" fill="hold">
                      <p:stCondLst>
                        <p:cond delay="0"/>
                      </p:stCondLst>
                      <p:childTnLst>
                        <p:par>
                          <p:cTn id="64" fill="hold">
                            <p:stCondLst>
                              <p:cond delay="0"/>
                            </p:stCondLst>
                            <p:childTnLst>
                              <p:par>
                                <p:cTn id="65" presetID="1" presetClass="emph" presetSubtype="2" fill="hold" nodeType="clickEffect">
                                  <p:stCondLst>
                                    <p:cond delay="0"/>
                                  </p:stCondLst>
                                  <p:childTnLst>
                                    <p:animClr clrSpc="rgb" dir="cw">
                                      <p:cBhvr>
                                        <p:cTn id="66" dur="2000" fill="hold"/>
                                        <p:tgtEl>
                                          <p:spTgt spid="14"/>
                                        </p:tgtEl>
                                        <p:attrNameLst>
                                          <p:attrName>fillcolor</p:attrName>
                                        </p:attrNameLst>
                                      </p:cBhvr>
                                      <p:to>
                                        <a:srgbClr val="EF5F5F"/>
                                      </p:to>
                                    </p:animClr>
                                    <p:set>
                                      <p:cBhvr>
                                        <p:cTn id="67" dur="2000" fill="hold"/>
                                        <p:tgtEl>
                                          <p:spTgt spid="14"/>
                                        </p:tgtEl>
                                        <p:attrNameLst>
                                          <p:attrName>fill.type</p:attrName>
                                        </p:attrNameLst>
                                      </p:cBhvr>
                                      <p:to>
                                        <p:strVal val="solid"/>
                                      </p:to>
                                    </p:set>
                                    <p:set>
                                      <p:cBhvr>
                                        <p:cTn id="68" dur="2000" fill="hold"/>
                                        <p:tgtEl>
                                          <p:spTgt spid="14"/>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drumroll.wav"/>
                                        </p:tgtEl>
                                      </p:cMediaNode>
                                    </p:audio>
                                  </p:subTnLst>
                                </p:cTn>
                              </p:par>
                            </p:childTnLst>
                          </p:cTn>
                        </p:par>
                        <p:par>
                          <p:cTn id="69" fill="hold">
                            <p:stCondLst>
                              <p:cond delay="2000"/>
                            </p:stCondLst>
                            <p:childTnLst>
                              <p:par>
                                <p:cTn id="70" presetID="26" presetClass="emph" presetSubtype="0" repeatCount="0" fill="hold" grpId="1" nodeType="afterEffect">
                                  <p:stCondLst>
                                    <p:cond delay="0"/>
                                  </p:stCondLst>
                                  <p:iterate type="lt">
                                    <p:tmPct val="0"/>
                                  </p:iterate>
                                  <p:childTnLst>
                                    <p:animEffect transition="out" filter="fade">
                                      <p:cBhvr>
                                        <p:cTn id="71" dur="2000" tmFilter="0, 0; .2, .5; .8, .5; 1, 0"/>
                                        <p:tgtEl>
                                          <p:spTgt spid="14"/>
                                        </p:tgtEl>
                                      </p:cBhvr>
                                    </p:animEffect>
                                    <p:animScale>
                                      <p:cBhvr>
                                        <p:cTn id="72" dur="1000" autoRev="1" fill="hold"/>
                                        <p:tgtEl>
                                          <p:spTgt spid="14"/>
                                        </p:tgtEl>
                                      </p:cBhvr>
                                      <p:by x="105000" y="105000"/>
                                    </p:animScale>
                                  </p:childTnLst>
                                  <p:subTnLst>
                                    <p:audio>
                                      <p:cMediaNode>
                                        <p:cTn display="0" masterRel="sameClick">
                                          <p:stCondLst>
                                            <p:cond evt="begin" delay="0">
                                              <p:tn val="70"/>
                                            </p:cond>
                                          </p:stCondLst>
                                          <p:endCondLst>
                                            <p:cond evt="onStopAudio" delay="0">
                                              <p:tgtEl>
                                                <p:sldTgt/>
                                              </p:tgtEl>
                                            </p:cond>
                                          </p:endCondLst>
                                        </p:cTn>
                                        <p:tgtEl>
                                          <p:sndTgt r:embed="rId4" name="ohno.wav"/>
                                        </p:tgtEl>
                                      </p:cMediaNode>
                                    </p:audio>
                                  </p:subTnLst>
                                </p:cTn>
                              </p:par>
                            </p:childTnLst>
                          </p:cTn>
                        </p:par>
                      </p:childTnLst>
                    </p:cTn>
                  </p:par>
                </p:childTnLst>
              </p:cTn>
              <p:nextCondLst>
                <p:cond evt="onClick" delay="0">
                  <p:tgtEl>
                    <p:spTgt spid="14"/>
                  </p:tgtEl>
                </p:cond>
              </p:nextCondLst>
            </p:seq>
            <p:seq concurrent="1" nextAc="seek">
              <p:cTn id="73" restart="whenNotActive" fill="hold" evtFilter="cancelBubble" nodeType="interactiveSeq">
                <p:stCondLst>
                  <p:cond evt="onClick" delay="0">
                    <p:tgtEl>
                      <p:spTgt spid="15"/>
                    </p:tgtEl>
                  </p:cond>
                </p:stCondLst>
                <p:endSync evt="end" delay="0">
                  <p:rtn val="all"/>
                </p:endSync>
                <p:childTnLst>
                  <p:par>
                    <p:cTn id="74" fill="hold">
                      <p:stCondLst>
                        <p:cond delay="0"/>
                      </p:stCondLst>
                      <p:childTnLst>
                        <p:par>
                          <p:cTn id="75" fill="hold">
                            <p:stCondLst>
                              <p:cond delay="0"/>
                            </p:stCondLst>
                            <p:childTnLst>
                              <p:par>
                                <p:cTn id="76" presetID="1" presetClass="emph" presetSubtype="2" fill="hold" nodeType="clickEffect">
                                  <p:stCondLst>
                                    <p:cond delay="0"/>
                                  </p:stCondLst>
                                  <p:childTnLst>
                                    <p:animClr clrSpc="rgb" dir="cw">
                                      <p:cBhvr>
                                        <p:cTn id="77" dur="2000" fill="hold"/>
                                        <p:tgtEl>
                                          <p:spTgt spid="15"/>
                                        </p:tgtEl>
                                        <p:attrNameLst>
                                          <p:attrName>fillcolor</p:attrName>
                                        </p:attrNameLst>
                                      </p:cBhvr>
                                      <p:to>
                                        <a:srgbClr val="EF5F5F"/>
                                      </p:to>
                                    </p:animClr>
                                    <p:set>
                                      <p:cBhvr>
                                        <p:cTn id="78" dur="2000" fill="hold"/>
                                        <p:tgtEl>
                                          <p:spTgt spid="15"/>
                                        </p:tgtEl>
                                        <p:attrNameLst>
                                          <p:attrName>fill.type</p:attrName>
                                        </p:attrNameLst>
                                      </p:cBhvr>
                                      <p:to>
                                        <p:strVal val="solid"/>
                                      </p:to>
                                    </p:set>
                                    <p:set>
                                      <p:cBhvr>
                                        <p:cTn id="79" dur="2000" fill="hold"/>
                                        <p:tgtEl>
                                          <p:spTgt spid="15"/>
                                        </p:tgtEl>
                                        <p:attrNameLst>
                                          <p:attrName>fill.on</p:attrName>
                                        </p:attrNameLst>
                                      </p:cBhvr>
                                      <p:to>
                                        <p:strVal val="true"/>
                                      </p:to>
                                    </p:set>
                                  </p:childTnLst>
                                  <p:subTnLst>
                                    <p:audio>
                                      <p:cMediaNode>
                                        <p:cTn display="0" masterRel="sameClick">
                                          <p:stCondLst>
                                            <p:cond evt="begin" delay="0">
                                              <p:tn val="76"/>
                                            </p:cond>
                                          </p:stCondLst>
                                          <p:endCondLst>
                                            <p:cond evt="onStopAudio" delay="0">
                                              <p:tgtEl>
                                                <p:sldTgt/>
                                              </p:tgtEl>
                                            </p:cond>
                                          </p:endCondLst>
                                        </p:cTn>
                                        <p:tgtEl>
                                          <p:sndTgt r:embed="rId2" name="drumroll.wav"/>
                                        </p:tgtEl>
                                      </p:cMediaNode>
                                    </p:audio>
                                  </p:subTnLst>
                                </p:cTn>
                              </p:par>
                            </p:childTnLst>
                          </p:cTn>
                        </p:par>
                        <p:par>
                          <p:cTn id="80" fill="hold">
                            <p:stCondLst>
                              <p:cond delay="2000"/>
                            </p:stCondLst>
                            <p:childTnLst>
                              <p:par>
                                <p:cTn id="81" presetID="26" presetClass="emph" presetSubtype="0" repeatCount="0" fill="hold" grpId="1" nodeType="afterEffect">
                                  <p:stCondLst>
                                    <p:cond delay="0"/>
                                  </p:stCondLst>
                                  <p:iterate type="lt">
                                    <p:tmPct val="0"/>
                                  </p:iterate>
                                  <p:childTnLst>
                                    <p:animEffect transition="out" filter="fade">
                                      <p:cBhvr>
                                        <p:cTn id="82" dur="2000" tmFilter="0, 0; .2, .5; .8, .5; 1, 0"/>
                                        <p:tgtEl>
                                          <p:spTgt spid="15"/>
                                        </p:tgtEl>
                                      </p:cBhvr>
                                    </p:animEffect>
                                    <p:animScale>
                                      <p:cBhvr>
                                        <p:cTn id="83" dur="1000" autoRev="1" fill="hold"/>
                                        <p:tgtEl>
                                          <p:spTgt spid="15"/>
                                        </p:tgtEl>
                                      </p:cBhvr>
                                      <p:by x="105000" y="105000"/>
                                    </p:animScale>
                                  </p:childTnLst>
                                  <p:subTnLst>
                                    <p:audio>
                                      <p:cMediaNode>
                                        <p:cTn display="0" masterRel="sameClick">
                                          <p:stCondLst>
                                            <p:cond evt="begin" delay="0">
                                              <p:tn val="81"/>
                                            </p:cond>
                                          </p:stCondLst>
                                          <p:endCondLst>
                                            <p:cond evt="onStopAudio" delay="0">
                                              <p:tgtEl>
                                                <p:sldTgt/>
                                              </p:tgtEl>
                                            </p:cond>
                                          </p:endCondLst>
                                        </p:cTn>
                                        <p:tgtEl>
                                          <p:sndTgt r:embed="rId4" name="ohno.wav"/>
                                        </p:tgtEl>
                                      </p:cMediaNode>
                                    </p:audio>
                                  </p:subTnLst>
                                </p:cTn>
                              </p:par>
                            </p:childTnLst>
                          </p:cTn>
                        </p:par>
                      </p:childTnLst>
                    </p:cTn>
                  </p:par>
                </p:childTnLst>
              </p:cTn>
              <p:nextCondLst>
                <p:cond evt="onClick" delay="0">
                  <p:tgtEl>
                    <p:spTgt spid="15"/>
                  </p:tgtEl>
                </p:cond>
              </p:nextCondLst>
            </p:seq>
          </p:childTnLst>
        </p:cTn>
      </p:par>
    </p:tnLst>
    <p:bldLst>
      <p:bldP spid="8" grpId="0"/>
      <p:bldP spid="11" grpId="0" build="p"/>
      <p:bldP spid="7" grpId="0" animBg="1"/>
      <p:bldP spid="7" grpId="1" animBg="1"/>
      <p:bldP spid="12" grpId="0" animBg="1"/>
      <p:bldP spid="12" grpId="1" animBg="1"/>
      <p:bldP spid="14" grpId="0" animBg="1"/>
      <p:bldP spid="14" grpId="1" animBg="1"/>
      <p:bldP spid="15" grpId="0" animBg="1"/>
      <p:bldP spid="15" grpId="1" animBg="1"/>
      <p:bldP spid="2"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Widescreen</PresentationFormat>
  <Paragraphs>33</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Times New Roman</vt:lpstr>
      <vt:lpstr>UTM Avo</vt:lpstr>
      <vt:lpstr>UTM Cookies</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1</cp:revision>
  <dcterms:created xsi:type="dcterms:W3CDTF">2024-01-23T09:02:38Z</dcterms:created>
  <dcterms:modified xsi:type="dcterms:W3CDTF">2024-01-23T09:03:07Z</dcterms:modified>
</cp:coreProperties>
</file>