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60989D0D-3D80-4685-9178-066658E48DE8}" type="datetimeFigureOut">
              <a:rPr lang="vi-VN" smtClean="0"/>
              <a:t>23/01/2024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237C785-69CD-4299-9217-3A22C26ECB0F}" type="slidenum">
              <a:rPr lang="vi-VN" smtClean="0"/>
              <a:t>‹#›</a:t>
            </a:fld>
            <a:endParaRPr lang="vi-VN"/>
          </a:p>
        </p:txBody>
      </p:sp>
    </p:spTree>
    <p:extLst>
      <p:ext uri="{BB962C8B-B14F-4D97-AF65-F5344CB8AC3E}">
        <p14:creationId xmlns:p14="http://schemas.microsoft.com/office/powerpoint/2010/main" val="290957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0989D0D-3D80-4685-9178-066658E48DE8}" type="datetimeFigureOut">
              <a:rPr lang="vi-VN" smtClean="0"/>
              <a:t>23/01/2024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237C785-69CD-4299-9217-3A22C26ECB0F}" type="slidenum">
              <a:rPr lang="vi-VN" smtClean="0"/>
              <a:t>‹#›</a:t>
            </a:fld>
            <a:endParaRPr lang="vi-VN"/>
          </a:p>
        </p:txBody>
      </p:sp>
    </p:spTree>
    <p:extLst>
      <p:ext uri="{BB962C8B-B14F-4D97-AF65-F5344CB8AC3E}">
        <p14:creationId xmlns:p14="http://schemas.microsoft.com/office/powerpoint/2010/main" val="1911267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0989D0D-3D80-4685-9178-066658E48DE8}" type="datetimeFigureOut">
              <a:rPr lang="vi-VN" smtClean="0"/>
              <a:t>23/01/2024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237C785-69CD-4299-9217-3A22C26ECB0F}" type="slidenum">
              <a:rPr lang="vi-VN" smtClean="0"/>
              <a:t>‹#›</a:t>
            </a:fld>
            <a:endParaRPr lang="vi-VN"/>
          </a:p>
        </p:txBody>
      </p:sp>
    </p:spTree>
    <p:extLst>
      <p:ext uri="{BB962C8B-B14F-4D97-AF65-F5344CB8AC3E}">
        <p14:creationId xmlns:p14="http://schemas.microsoft.com/office/powerpoint/2010/main" val="3522068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0989D0D-3D80-4685-9178-066658E48DE8}" type="datetimeFigureOut">
              <a:rPr lang="vi-VN" smtClean="0"/>
              <a:t>23/01/2024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237C785-69CD-4299-9217-3A22C26ECB0F}" type="slidenum">
              <a:rPr lang="vi-VN" smtClean="0"/>
              <a:t>‹#›</a:t>
            </a:fld>
            <a:endParaRPr lang="vi-VN"/>
          </a:p>
        </p:txBody>
      </p:sp>
    </p:spTree>
    <p:extLst>
      <p:ext uri="{BB962C8B-B14F-4D97-AF65-F5344CB8AC3E}">
        <p14:creationId xmlns:p14="http://schemas.microsoft.com/office/powerpoint/2010/main" val="541227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989D0D-3D80-4685-9178-066658E48DE8}" type="datetimeFigureOut">
              <a:rPr lang="vi-VN" smtClean="0"/>
              <a:t>23/01/2024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237C785-69CD-4299-9217-3A22C26ECB0F}" type="slidenum">
              <a:rPr lang="vi-VN" smtClean="0"/>
              <a:t>‹#›</a:t>
            </a:fld>
            <a:endParaRPr lang="vi-VN"/>
          </a:p>
        </p:txBody>
      </p:sp>
    </p:spTree>
    <p:extLst>
      <p:ext uri="{BB962C8B-B14F-4D97-AF65-F5344CB8AC3E}">
        <p14:creationId xmlns:p14="http://schemas.microsoft.com/office/powerpoint/2010/main" val="1268088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60989D0D-3D80-4685-9178-066658E48DE8}" type="datetimeFigureOut">
              <a:rPr lang="vi-VN" smtClean="0"/>
              <a:t>23/01/2024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237C785-69CD-4299-9217-3A22C26ECB0F}" type="slidenum">
              <a:rPr lang="vi-VN" smtClean="0"/>
              <a:t>‹#›</a:t>
            </a:fld>
            <a:endParaRPr lang="vi-VN"/>
          </a:p>
        </p:txBody>
      </p:sp>
    </p:spTree>
    <p:extLst>
      <p:ext uri="{BB962C8B-B14F-4D97-AF65-F5344CB8AC3E}">
        <p14:creationId xmlns:p14="http://schemas.microsoft.com/office/powerpoint/2010/main" val="8482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60989D0D-3D80-4685-9178-066658E48DE8}" type="datetimeFigureOut">
              <a:rPr lang="vi-VN" smtClean="0"/>
              <a:t>23/01/2024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237C785-69CD-4299-9217-3A22C26ECB0F}" type="slidenum">
              <a:rPr lang="vi-VN" smtClean="0"/>
              <a:t>‹#›</a:t>
            </a:fld>
            <a:endParaRPr lang="vi-VN"/>
          </a:p>
        </p:txBody>
      </p:sp>
    </p:spTree>
    <p:extLst>
      <p:ext uri="{BB962C8B-B14F-4D97-AF65-F5344CB8AC3E}">
        <p14:creationId xmlns:p14="http://schemas.microsoft.com/office/powerpoint/2010/main" val="176663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60989D0D-3D80-4685-9178-066658E48DE8}" type="datetimeFigureOut">
              <a:rPr lang="vi-VN" smtClean="0"/>
              <a:t>23/01/2024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237C785-69CD-4299-9217-3A22C26ECB0F}" type="slidenum">
              <a:rPr lang="vi-VN" smtClean="0"/>
              <a:t>‹#›</a:t>
            </a:fld>
            <a:endParaRPr lang="vi-VN"/>
          </a:p>
        </p:txBody>
      </p:sp>
    </p:spTree>
    <p:extLst>
      <p:ext uri="{BB962C8B-B14F-4D97-AF65-F5344CB8AC3E}">
        <p14:creationId xmlns:p14="http://schemas.microsoft.com/office/powerpoint/2010/main" val="706050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89D0D-3D80-4685-9178-066658E48DE8}" type="datetimeFigureOut">
              <a:rPr lang="vi-VN" smtClean="0"/>
              <a:t>23/01/2024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237C785-69CD-4299-9217-3A22C26ECB0F}" type="slidenum">
              <a:rPr lang="vi-VN" smtClean="0"/>
              <a:t>‹#›</a:t>
            </a:fld>
            <a:endParaRPr lang="vi-VN"/>
          </a:p>
        </p:txBody>
      </p:sp>
    </p:spTree>
    <p:extLst>
      <p:ext uri="{BB962C8B-B14F-4D97-AF65-F5344CB8AC3E}">
        <p14:creationId xmlns:p14="http://schemas.microsoft.com/office/powerpoint/2010/main" val="1593896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989D0D-3D80-4685-9178-066658E48DE8}" type="datetimeFigureOut">
              <a:rPr lang="vi-VN" smtClean="0"/>
              <a:t>23/01/2024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237C785-69CD-4299-9217-3A22C26ECB0F}" type="slidenum">
              <a:rPr lang="vi-VN" smtClean="0"/>
              <a:t>‹#›</a:t>
            </a:fld>
            <a:endParaRPr lang="vi-VN"/>
          </a:p>
        </p:txBody>
      </p:sp>
    </p:spTree>
    <p:extLst>
      <p:ext uri="{BB962C8B-B14F-4D97-AF65-F5344CB8AC3E}">
        <p14:creationId xmlns:p14="http://schemas.microsoft.com/office/powerpoint/2010/main" val="3967245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989D0D-3D80-4685-9178-066658E48DE8}" type="datetimeFigureOut">
              <a:rPr lang="vi-VN" smtClean="0"/>
              <a:t>23/01/2024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237C785-69CD-4299-9217-3A22C26ECB0F}" type="slidenum">
              <a:rPr lang="vi-VN" smtClean="0"/>
              <a:t>‹#›</a:t>
            </a:fld>
            <a:endParaRPr lang="vi-VN"/>
          </a:p>
        </p:txBody>
      </p:sp>
    </p:spTree>
    <p:extLst>
      <p:ext uri="{BB962C8B-B14F-4D97-AF65-F5344CB8AC3E}">
        <p14:creationId xmlns:p14="http://schemas.microsoft.com/office/powerpoint/2010/main" val="1178224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89D0D-3D80-4685-9178-066658E48DE8}" type="datetimeFigureOut">
              <a:rPr lang="vi-VN" smtClean="0"/>
              <a:t>23/01/2024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7C785-69CD-4299-9217-3A22C26ECB0F}" type="slidenum">
              <a:rPr lang="vi-VN" smtClean="0"/>
              <a:t>‹#›</a:t>
            </a:fld>
            <a:endParaRPr lang="vi-VN"/>
          </a:p>
        </p:txBody>
      </p:sp>
    </p:spTree>
    <p:extLst>
      <p:ext uri="{BB962C8B-B14F-4D97-AF65-F5344CB8AC3E}">
        <p14:creationId xmlns:p14="http://schemas.microsoft.com/office/powerpoint/2010/main" val="305020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8.png"/><Relationship Id="rId9" Type="http://schemas.microsoft.com/office/2007/relationships/hdphoto" Target="../media/hdphoto5.wdp"/></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spTree>
    <p:extLst>
      <p:ext uri="{BB962C8B-B14F-4D97-AF65-F5344CB8AC3E}">
        <p14:creationId xmlns:p14="http://schemas.microsoft.com/office/powerpoint/2010/main" val="3482502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3049690" y="1854426"/>
            <a:ext cx="5874569" cy="442436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3064386" y="2987782"/>
              <a:ext cx="2009748" cy="1085009"/>
            </a:xfrm>
            <a:prstGeom prst="rect">
              <a:avLst/>
            </a:prstGeom>
            <a:noFill/>
          </p:spPr>
          <p:txBody>
            <a:bodyPr wrap="square" rtlCol="0">
              <a:spAutoFit/>
            </a:bodyPr>
            <a:lstStyle/>
            <a:p>
              <a:pPr algn="ctr">
                <a:lnSpc>
                  <a:spcPct val="150000"/>
                </a:lnSpc>
              </a:pPr>
              <a:r>
                <a:rPr lang="vi-VN" sz="5867" b="1" dirty="0">
                  <a:solidFill>
                    <a:srgbClr val="17479D"/>
                  </a:solidFill>
                  <a:latin typeface="UTM Avo" panose="02040603050506020204" pitchFamily="18" charset="0"/>
                </a:rPr>
                <a:t>VIẾT</a:t>
              </a:r>
              <a:endParaRPr lang="en-US" sz="5867"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1961448" y="2608611"/>
              <a:ext cx="3041009" cy="715533"/>
            </a:xfrm>
            <a:prstGeom prst="rect">
              <a:avLst/>
            </a:prstGeom>
            <a:noFill/>
          </p:spPr>
          <p:txBody>
            <a:bodyPr wrap="square" rtlCol="0">
              <a:spAutoFit/>
            </a:bodyPr>
            <a:lstStyle/>
            <a:p>
              <a:pPr algn="ctr">
                <a:lnSpc>
                  <a:spcPct val="150000"/>
                </a:lnSpc>
              </a:pPr>
              <a:r>
                <a:rPr lang="vi-VN" sz="3733" b="1">
                  <a:solidFill>
                    <a:schemeClr val="accent1">
                      <a:lumMod val="50000"/>
                    </a:schemeClr>
                  </a:solidFill>
                  <a:latin typeface="UTM Avo" panose="02040603050506020204" pitchFamily="18" charset="0"/>
                </a:rPr>
                <a:t>TIẾT 3</a:t>
              </a:r>
              <a:endParaRPr lang="en-US" sz="3733" b="1" dirty="0">
                <a:solidFill>
                  <a:schemeClr val="accent1">
                    <a:lumMod val="50000"/>
                  </a:schemeClr>
                </a:solidFill>
                <a:latin typeface="UTM Avo" panose="02040603050506020204" pitchFamily="18" charset="0"/>
              </a:endParaRPr>
            </a:p>
          </p:txBody>
        </p:sp>
      </p:grpSp>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829570" y="4263521"/>
            <a:ext cx="2076297" cy="207629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F09FE986-86F1-7144-8B34-DF7C9BF4A1A5}"/>
              </a:ext>
            </a:extLst>
          </p:cNvPr>
          <p:cNvSpPr txBox="1"/>
          <p:nvPr/>
        </p:nvSpPr>
        <p:spPr>
          <a:xfrm>
            <a:off x="3569774" y="625791"/>
            <a:ext cx="6160357" cy="995209"/>
          </a:xfrm>
          <a:prstGeom prst="rect">
            <a:avLst/>
          </a:prstGeom>
          <a:noFill/>
        </p:spPr>
        <p:txBody>
          <a:bodyPr wrap="square" rtlCol="0">
            <a:spAutoFit/>
          </a:bodyPr>
          <a:lstStyle/>
          <a:p>
            <a:pPr algn="ctr"/>
            <a:r>
              <a:rPr lang="vi-VN" sz="5867" dirty="0">
                <a:solidFill>
                  <a:schemeClr val="accent2"/>
                </a:solidFill>
                <a:latin typeface="UTM Cookies" panose="02040603050506020204" pitchFamily="18" charset="0"/>
              </a:rPr>
              <a:t>MÙA NƯỚC NỔI</a:t>
            </a:r>
            <a:endParaRPr lang="en-US" sz="5867" dirty="0">
              <a:solidFill>
                <a:schemeClr val="accent2"/>
              </a:solidFill>
              <a:latin typeface="UTM Cookies" panose="02040603050506020204" pitchFamily="18" charset="0"/>
            </a:endParaRPr>
          </a:p>
        </p:txBody>
      </p:sp>
      <p:grpSp>
        <p:nvGrpSpPr>
          <p:cNvPr id="21" name="Group 20">
            <a:extLst>
              <a:ext uri="{FF2B5EF4-FFF2-40B4-BE49-F238E27FC236}">
                <a16:creationId xmlns:a16="http://schemas.microsoft.com/office/drawing/2014/main" id="{01215EE0-FCB5-6B41-92B1-3F8B03EB099A}"/>
              </a:ext>
            </a:extLst>
          </p:cNvPr>
          <p:cNvGrpSpPr/>
          <p:nvPr/>
        </p:nvGrpSpPr>
        <p:grpSpPr>
          <a:xfrm>
            <a:off x="2050760" y="771219"/>
            <a:ext cx="2151531" cy="971152"/>
            <a:chOff x="369342" y="617893"/>
            <a:chExt cx="1613648" cy="728364"/>
          </a:xfrm>
        </p:grpSpPr>
        <p:sp>
          <p:nvSpPr>
            <p:cNvPr id="22" name="TextBox 21">
              <a:extLst>
                <a:ext uri="{FF2B5EF4-FFF2-40B4-BE49-F238E27FC236}">
                  <a16:creationId xmlns:a16="http://schemas.microsoft.com/office/drawing/2014/main" id="{30927A0E-958A-9E42-926D-6D66C20B4782}"/>
                </a:ext>
              </a:extLst>
            </p:cNvPr>
            <p:cNvSpPr txBox="1"/>
            <p:nvPr/>
          </p:nvSpPr>
          <p:spPr>
            <a:xfrm>
              <a:off x="369343" y="617893"/>
              <a:ext cx="1613647" cy="684755"/>
            </a:xfrm>
            <a:prstGeom prst="rect">
              <a:avLst/>
            </a:prstGeom>
            <a:noFill/>
          </p:spPr>
          <p:txBody>
            <a:bodyPr wrap="square" rtlCol="0">
              <a:spAutoFit/>
            </a:bodyPr>
            <a:lstStyle/>
            <a:p>
              <a:r>
                <a:rPr lang="en-US" sz="5333" dirty="0">
                  <a:solidFill>
                    <a:schemeClr val="accent1">
                      <a:lumMod val="50000"/>
                    </a:schemeClr>
                  </a:solidFill>
                  <a:latin typeface="UTM Cookies" panose="02040603050506020204" pitchFamily="18" charset="0"/>
                </a:rPr>
                <a:t>BÀI</a:t>
              </a:r>
              <a:r>
                <a:rPr lang="en-US" sz="2400" dirty="0">
                  <a:solidFill>
                    <a:schemeClr val="accent1">
                      <a:lumMod val="50000"/>
                    </a:schemeClr>
                  </a:solidFill>
                  <a:latin typeface="UTM Cookies" panose="02040603050506020204" pitchFamily="18" charset="0"/>
                </a:rPr>
                <a:t> </a:t>
              </a:r>
              <a:r>
                <a:rPr lang="en-US" sz="5333" dirty="0">
                  <a:solidFill>
                    <a:schemeClr val="accent1">
                      <a:lumMod val="50000"/>
                    </a:schemeClr>
                  </a:solidFill>
                  <a:latin typeface="UTM Cookies" panose="02040603050506020204" pitchFamily="18" charset="0"/>
                </a:rPr>
                <a:t>2</a:t>
              </a:r>
            </a:p>
          </p:txBody>
        </p:sp>
        <p:sp>
          <p:nvSpPr>
            <p:cNvPr id="23" name="TextBox 22">
              <a:extLst>
                <a:ext uri="{FF2B5EF4-FFF2-40B4-BE49-F238E27FC236}">
                  <a16:creationId xmlns:a16="http://schemas.microsoft.com/office/drawing/2014/main" id="{12FEDA2B-AA4C-624F-BC07-90F547F452F4}"/>
                </a:ext>
              </a:extLst>
            </p:cNvPr>
            <p:cNvSpPr txBox="1"/>
            <p:nvPr/>
          </p:nvSpPr>
          <p:spPr>
            <a:xfrm>
              <a:off x="369342" y="661502"/>
              <a:ext cx="1613647" cy="684755"/>
            </a:xfrm>
            <a:prstGeom prst="rect">
              <a:avLst/>
            </a:prstGeom>
            <a:noFill/>
          </p:spPr>
          <p:txBody>
            <a:bodyPr wrap="square" rtlCol="0">
              <a:spAutoFit/>
            </a:bodyPr>
            <a:lstStyle/>
            <a:p>
              <a:r>
                <a:rPr lang="en-US" sz="5333" dirty="0">
                  <a:solidFill>
                    <a:schemeClr val="accent1"/>
                  </a:solidFill>
                  <a:latin typeface="UTM Cookies" panose="02040603050506020204" pitchFamily="18" charset="0"/>
                </a:rPr>
                <a:t>BÀI</a:t>
              </a:r>
              <a:r>
                <a:rPr lang="en-US" sz="2400" dirty="0">
                  <a:solidFill>
                    <a:schemeClr val="accent1"/>
                  </a:solidFill>
                  <a:latin typeface="UTM Cookies" panose="02040603050506020204" pitchFamily="18" charset="0"/>
                </a:rPr>
                <a:t> </a:t>
              </a:r>
              <a:r>
                <a:rPr lang="en-US" sz="5333" dirty="0">
                  <a:solidFill>
                    <a:schemeClr val="accent1"/>
                  </a:solidFill>
                  <a:latin typeface="UTM Cookies" panose="02040603050506020204" pitchFamily="18" charset="0"/>
                </a:rPr>
                <a:t>2</a:t>
              </a:r>
            </a:p>
          </p:txBody>
        </p:sp>
      </p:grpSp>
    </p:spTree>
    <p:extLst>
      <p:ext uri="{BB962C8B-B14F-4D97-AF65-F5344CB8AC3E}">
        <p14:creationId xmlns:p14="http://schemas.microsoft.com/office/powerpoint/2010/main" val="1013730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05156-7455-8F4C-AA31-731375F4FEB5}"/>
              </a:ext>
            </a:extLst>
          </p:cNvPr>
          <p:cNvSpPr txBox="1"/>
          <p:nvPr/>
        </p:nvSpPr>
        <p:spPr>
          <a:xfrm>
            <a:off x="3774891" y="655065"/>
            <a:ext cx="6026836" cy="913007"/>
          </a:xfrm>
          <a:prstGeom prst="rect">
            <a:avLst/>
          </a:prstGeom>
          <a:noFill/>
        </p:spPr>
        <p:txBody>
          <a:bodyPr wrap="square" rtlCol="0">
            <a:spAutoFit/>
          </a:bodyPr>
          <a:lstStyle/>
          <a:p>
            <a:pPr algn="ctr"/>
            <a:r>
              <a:rPr lang="vi-VN" sz="5333" dirty="0">
                <a:solidFill>
                  <a:schemeClr val="accent2"/>
                </a:solidFill>
                <a:latin typeface="UTM Cookies" panose="02040603050506020204" pitchFamily="18" charset="0"/>
              </a:rPr>
              <a:t>NGHE- VIẾT</a:t>
            </a:r>
            <a:endParaRPr lang="en-US" sz="5333"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id="{F1BA6EFB-CB7A-094B-AC9D-B222BDD328B2}"/>
              </a:ext>
            </a:extLst>
          </p:cNvPr>
          <p:cNvSpPr txBox="1"/>
          <p:nvPr/>
        </p:nvSpPr>
        <p:spPr>
          <a:xfrm>
            <a:off x="4388053" y="2360793"/>
            <a:ext cx="3401124" cy="666786"/>
          </a:xfrm>
          <a:prstGeom prst="rect">
            <a:avLst/>
          </a:prstGeom>
          <a:noFill/>
        </p:spPr>
        <p:txBody>
          <a:bodyPr wrap="none" rtlCol="0">
            <a:spAutoFit/>
          </a:bodyPr>
          <a:lstStyle/>
          <a:p>
            <a:r>
              <a:rPr lang="x-none" sz="3733" b="1" dirty="0">
                <a:solidFill>
                  <a:srgbClr val="17479D"/>
                </a:solidFill>
                <a:latin typeface="UTM Avo" panose="02040603050506020204" pitchFamily="18" charset="0"/>
              </a:rPr>
              <a:t>MÙA NƯỚC NỔI</a:t>
            </a:r>
          </a:p>
        </p:txBody>
      </p:sp>
      <p:sp>
        <p:nvSpPr>
          <p:cNvPr id="5" name="TextBox 4">
            <a:extLst>
              <a:ext uri="{FF2B5EF4-FFF2-40B4-BE49-F238E27FC236}">
                <a16:creationId xmlns:a16="http://schemas.microsoft.com/office/drawing/2014/main" id="{9FA24853-01FC-A946-88A2-4E5CEA158308}"/>
              </a:ext>
            </a:extLst>
          </p:cNvPr>
          <p:cNvSpPr txBox="1"/>
          <p:nvPr/>
        </p:nvSpPr>
        <p:spPr>
          <a:xfrm>
            <a:off x="3147325" y="3224049"/>
            <a:ext cx="8437308" cy="708014"/>
          </a:xfrm>
          <a:prstGeom prst="rect">
            <a:avLst/>
          </a:prstGeom>
          <a:noFill/>
        </p:spPr>
        <p:txBody>
          <a:bodyPr wrap="square" rtlCol="0">
            <a:spAutoFit/>
          </a:bodyPr>
          <a:lstStyle/>
          <a:p>
            <a:pPr algn="just">
              <a:lnSpc>
                <a:spcPct val="150000"/>
              </a:lnSpc>
            </a:pPr>
            <a:r>
              <a:rPr lang="vi-VN" sz="2667" b="1" dirty="0">
                <a:solidFill>
                  <a:schemeClr val="accent1">
                    <a:lumMod val="75000"/>
                  </a:schemeClr>
                </a:solidFill>
                <a:latin typeface="UTM Avo" panose="02040603050506020204" pitchFamily="18" charset="0"/>
              </a:rPr>
              <a:t>Nghe - viết.</a:t>
            </a:r>
            <a:endParaRPr lang="vi-VN" sz="2667"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23" y="3430137"/>
            <a:ext cx="406360" cy="384000"/>
          </a:xfrm>
          <a:prstGeom prst="rect">
            <a:avLst/>
          </a:prstGeom>
        </p:spPr>
      </p:pic>
      <p:pic>
        <p:nvPicPr>
          <p:cNvPr id="7" name="Picture 6">
            <a:extLst>
              <a:ext uri="{FF2B5EF4-FFF2-40B4-BE49-F238E27FC236}">
                <a16:creationId xmlns:a16="http://schemas.microsoft.com/office/drawing/2014/main"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623683" y="4324608"/>
            <a:ext cx="384000" cy="384000"/>
          </a:xfrm>
          <a:prstGeom prst="rect">
            <a:avLst/>
          </a:prstGeom>
        </p:spPr>
      </p:pic>
      <p:sp>
        <p:nvSpPr>
          <p:cNvPr id="8" name="TextBox 7">
            <a:extLst>
              <a:ext uri="{FF2B5EF4-FFF2-40B4-BE49-F238E27FC236}">
                <a16:creationId xmlns:a16="http://schemas.microsoft.com/office/drawing/2014/main" id="{6743BCB4-7CDF-1743-B06E-85D66E7CF6B8}"/>
              </a:ext>
            </a:extLst>
          </p:cNvPr>
          <p:cNvSpPr txBox="1"/>
          <p:nvPr/>
        </p:nvSpPr>
        <p:spPr>
          <a:xfrm>
            <a:off x="3147325" y="4112332"/>
            <a:ext cx="8437308" cy="708014"/>
          </a:xfrm>
          <a:prstGeom prst="rect">
            <a:avLst/>
          </a:prstGeom>
          <a:noFill/>
        </p:spPr>
        <p:txBody>
          <a:bodyPr wrap="square" rtlCol="0">
            <a:spAutoFit/>
          </a:bodyPr>
          <a:lstStyle/>
          <a:p>
            <a:pPr algn="just">
              <a:lnSpc>
                <a:spcPct val="150000"/>
              </a:lnSpc>
            </a:pPr>
            <a:r>
              <a:rPr lang="vi-VN" sz="2667" b="1" dirty="0">
                <a:solidFill>
                  <a:schemeClr val="accent1">
                    <a:lumMod val="75000"/>
                  </a:schemeClr>
                </a:solidFill>
                <a:latin typeface="UTM Avo" panose="02040603050506020204" pitchFamily="18" charset="0"/>
              </a:rPr>
              <a:t>Bài tập chính tả: c/ k.</a:t>
            </a:r>
            <a:endParaRPr lang="vi-VN" sz="2667" dirty="0">
              <a:solidFill>
                <a:schemeClr val="accent1">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704A1E3D-E4D2-8C42-B66F-F1851A550471}"/>
              </a:ext>
            </a:extLst>
          </p:cNvPr>
          <p:cNvSpPr txBox="1"/>
          <p:nvPr/>
        </p:nvSpPr>
        <p:spPr>
          <a:xfrm>
            <a:off x="3147325" y="5000615"/>
            <a:ext cx="8437308" cy="708014"/>
          </a:xfrm>
          <a:prstGeom prst="rect">
            <a:avLst/>
          </a:prstGeom>
          <a:noFill/>
        </p:spPr>
        <p:txBody>
          <a:bodyPr wrap="square" rtlCol="0">
            <a:spAutoFit/>
          </a:bodyPr>
          <a:lstStyle/>
          <a:p>
            <a:pPr algn="just">
              <a:lnSpc>
                <a:spcPct val="150000"/>
              </a:lnSpc>
            </a:pPr>
            <a:r>
              <a:rPr lang="vi-VN" sz="2667" b="1" dirty="0">
                <a:solidFill>
                  <a:schemeClr val="accent1">
                    <a:lumMod val="75000"/>
                  </a:schemeClr>
                </a:solidFill>
                <a:latin typeface="UTM Avo" panose="02040603050506020204" pitchFamily="18" charset="0"/>
              </a:rPr>
              <a:t>Bài tập lựa chọn.</a:t>
            </a:r>
            <a:endParaRPr lang="vi-VN" sz="2667"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a16="http://schemas.microsoft.com/office/drawing/2014/main" id="{DF4D9C22-4E90-3C46-94B3-C5F4245B4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5952" y="5206719"/>
            <a:ext cx="384000" cy="384000"/>
          </a:xfrm>
          <a:prstGeom prst="rect">
            <a:avLst/>
          </a:prstGeom>
        </p:spPr>
      </p:pic>
      <p:pic>
        <p:nvPicPr>
          <p:cNvPr id="12" name="Picture 11">
            <a:extLst>
              <a:ext uri="{FF2B5EF4-FFF2-40B4-BE49-F238E27FC236}">
                <a16:creationId xmlns:a16="http://schemas.microsoft.com/office/drawing/2014/main" id="{B9925A4E-E9A7-144D-BD44-7D022C5949FC}"/>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colorTemperature colorTemp="7200"/>
                    </a14:imgEffect>
                    <a14:imgEffect>
                      <a14:saturation sat="200000"/>
                    </a14:imgEffect>
                  </a14:imgLayer>
                </a14:imgProps>
              </a:ext>
            </a:extLst>
          </a:blip>
          <a:stretch>
            <a:fillRect/>
          </a:stretch>
        </p:blipFill>
        <p:spPr>
          <a:xfrm>
            <a:off x="2028308" y="443269"/>
            <a:ext cx="1708875" cy="1753383"/>
          </a:xfrm>
          <a:prstGeom prst="ellipse">
            <a:avLst/>
          </a:prstGeom>
        </p:spPr>
      </p:pic>
    </p:spTree>
    <p:extLst>
      <p:ext uri="{BB962C8B-B14F-4D97-AF65-F5344CB8AC3E}">
        <p14:creationId xmlns:p14="http://schemas.microsoft.com/office/powerpoint/2010/main" val="309099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7E27-7FC7-4C47-811B-15050CA3E690}"/>
              </a:ext>
            </a:extLst>
          </p:cNvPr>
          <p:cNvSpPr txBox="1"/>
          <p:nvPr/>
        </p:nvSpPr>
        <p:spPr>
          <a:xfrm>
            <a:off x="2515985" y="1162097"/>
            <a:ext cx="7154436" cy="830997"/>
          </a:xfrm>
          <a:prstGeom prst="rect">
            <a:avLst/>
          </a:prstGeom>
          <a:noFill/>
        </p:spPr>
        <p:txBody>
          <a:bodyPr wrap="square" rtlCol="0">
            <a:spAutoFit/>
          </a:bodyPr>
          <a:lstStyle/>
          <a:p>
            <a:pPr algn="ctr">
              <a:lnSpc>
                <a:spcPct val="150000"/>
              </a:lnSpc>
            </a:pPr>
            <a:r>
              <a:rPr lang="vi-VN" sz="3200" b="1" dirty="0">
                <a:solidFill>
                  <a:schemeClr val="accent1">
                    <a:lumMod val="50000"/>
                  </a:schemeClr>
                </a:solidFill>
                <a:latin typeface="UTM Avo" panose="02040603050506020204" pitchFamily="18" charset="0"/>
              </a:rPr>
              <a:t>Mùa nước nổi</a:t>
            </a:r>
            <a:endParaRPr lang="en-US" sz="3200" b="1" dirty="0">
              <a:solidFill>
                <a:schemeClr val="accent1">
                  <a:lumMod val="50000"/>
                </a:schemeClr>
              </a:solidFill>
              <a:latin typeface="UTM Avo" panose="02040603050506020204" pitchFamily="18" charset="0"/>
            </a:endParaRPr>
          </a:p>
        </p:txBody>
      </p:sp>
      <p:sp>
        <p:nvSpPr>
          <p:cNvPr id="3" name="TextBox 2">
            <a:extLst>
              <a:ext uri="{FF2B5EF4-FFF2-40B4-BE49-F238E27FC236}">
                <a16:creationId xmlns:a16="http://schemas.microsoft.com/office/drawing/2014/main" id="{DA3D6D13-98E5-544E-A2A0-7B1710E8DFA4}"/>
              </a:ext>
            </a:extLst>
          </p:cNvPr>
          <p:cNvSpPr txBox="1"/>
          <p:nvPr/>
        </p:nvSpPr>
        <p:spPr>
          <a:xfrm>
            <a:off x="2093357" y="1835489"/>
            <a:ext cx="7999695" cy="3786421"/>
          </a:xfrm>
          <a:prstGeom prst="rect">
            <a:avLst/>
          </a:prstGeom>
          <a:noFill/>
        </p:spPr>
        <p:txBody>
          <a:bodyPr wrap="square" rtlCol="0">
            <a:spAutoFit/>
          </a:bodyPr>
          <a:lstStyle/>
          <a:p>
            <a:pPr marL="10584" algn="just">
              <a:lnSpc>
                <a:spcPct val="150000"/>
              </a:lnSpc>
            </a:pPr>
            <a:r>
              <a:rPr lang="vi-VN" sz="2667"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355591" algn="just">
              <a:lnSpc>
                <a:spcPct val="150000"/>
              </a:lnSpc>
            </a:pPr>
            <a:r>
              <a:rPr lang="vi-VN" sz="2667" dirty="0">
                <a:latin typeface="UTM Avo" panose="02040603050506020204" pitchFamily="18" charset="0"/>
              </a:rPr>
              <a:t>			    </a:t>
            </a:r>
            <a:endParaRPr lang="en-US" sz="2667" dirty="0">
              <a:latin typeface="UTM Avo" panose="02040603050506020204" pitchFamily="18" charset="0"/>
            </a:endParaRPr>
          </a:p>
        </p:txBody>
      </p:sp>
    </p:spTree>
    <p:extLst>
      <p:ext uri="{BB962C8B-B14F-4D97-AF65-F5344CB8AC3E}">
        <p14:creationId xmlns:p14="http://schemas.microsoft.com/office/powerpoint/2010/main" val="65755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2501905" y="858914"/>
            <a:ext cx="7154436" cy="830997"/>
          </a:xfrm>
          <a:prstGeom prst="rect">
            <a:avLst/>
          </a:prstGeom>
          <a:noFill/>
        </p:spPr>
        <p:txBody>
          <a:bodyPr wrap="square" rtlCol="0">
            <a:spAutoFit/>
          </a:bodyPr>
          <a:lstStyle/>
          <a:p>
            <a:pPr>
              <a:lnSpc>
                <a:spcPct val="150000"/>
              </a:lnSpc>
            </a:pPr>
            <a:r>
              <a:rPr lang="vi-VN" sz="3200" b="1" dirty="0">
                <a:solidFill>
                  <a:schemeClr val="accent1">
                    <a:lumMod val="50000"/>
                  </a:schemeClr>
                </a:solidFill>
                <a:latin typeface="UTM Avo" panose="02040603050506020204" pitchFamily="18" charset="0"/>
              </a:rPr>
              <a:t>Các từ dễ viết sai</a:t>
            </a:r>
            <a:endParaRPr lang="en-US" sz="3200" b="1" dirty="0">
              <a:solidFill>
                <a:schemeClr val="accent1">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050DC3C9-D8FE-8343-84BC-BA7E05AFEB0D}"/>
              </a:ext>
            </a:extLst>
          </p:cNvPr>
          <p:cNvSpPr/>
          <p:nvPr/>
        </p:nvSpPr>
        <p:spPr>
          <a:xfrm>
            <a:off x="3600062" y="1593847"/>
            <a:ext cx="3437807" cy="830997"/>
          </a:xfrm>
          <a:prstGeom prst="rect">
            <a:avLst/>
          </a:prstGeom>
        </p:spPr>
        <p:txBody>
          <a:bodyPr wrap="square">
            <a:spAutoFit/>
          </a:bodyPr>
          <a:lstStyle/>
          <a:p>
            <a:pPr algn="just">
              <a:lnSpc>
                <a:spcPct val="150000"/>
              </a:lnSpc>
            </a:pPr>
            <a:r>
              <a:rPr lang="vi-VN" sz="3200">
                <a:latin typeface="UTM Avo" panose="02040603050506020204" pitchFamily="18" charset="0"/>
              </a:rPr>
              <a:t>     </a:t>
            </a:r>
            <a:r>
              <a:rPr lang="en-US" sz="3200">
                <a:latin typeface="UTM Avo" panose="02040603050506020204" pitchFamily="18" charset="0"/>
              </a:rPr>
              <a:t>vườn tược</a:t>
            </a:r>
            <a:endParaRPr lang="vi-VN" sz="3200" dirty="0"/>
          </a:p>
        </p:txBody>
      </p:sp>
      <p:sp>
        <p:nvSpPr>
          <p:cNvPr id="8" name="Oval 7">
            <a:extLst>
              <a:ext uri="{FF2B5EF4-FFF2-40B4-BE49-F238E27FC236}">
                <a16:creationId xmlns:a16="http://schemas.microsoft.com/office/drawing/2014/main" id="{48FA0106-3394-A74C-9895-B3A17E410635}"/>
              </a:ext>
            </a:extLst>
          </p:cNvPr>
          <p:cNvSpPr/>
          <p:nvPr/>
        </p:nvSpPr>
        <p:spPr>
          <a:xfrm>
            <a:off x="3600061" y="1915903"/>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11" name="Rectangle 10">
            <a:extLst>
              <a:ext uri="{FF2B5EF4-FFF2-40B4-BE49-F238E27FC236}">
                <a16:creationId xmlns:a16="http://schemas.microsoft.com/office/drawing/2014/main" id="{DE0A48E0-0785-A64C-A6C3-78946FAA0D83}"/>
              </a:ext>
            </a:extLst>
          </p:cNvPr>
          <p:cNvSpPr/>
          <p:nvPr/>
        </p:nvSpPr>
        <p:spPr>
          <a:xfrm>
            <a:off x="3676335" y="2518929"/>
            <a:ext cx="2761133" cy="830997"/>
          </a:xfrm>
          <a:prstGeom prst="rect">
            <a:avLst/>
          </a:prstGeom>
        </p:spPr>
        <p:txBody>
          <a:bodyPr wrap="square">
            <a:spAutoFit/>
          </a:bodyPr>
          <a:lstStyle/>
          <a:p>
            <a:pPr algn="just">
              <a:lnSpc>
                <a:spcPct val="150000"/>
              </a:lnSpc>
            </a:pPr>
            <a:r>
              <a:rPr lang="vi-VN" sz="3200" dirty="0">
                <a:latin typeface="UTM Avo" panose="02040603050506020204" pitchFamily="18" charset="0"/>
              </a:rPr>
              <a:t>     ròng ròng</a:t>
            </a:r>
            <a:endParaRPr lang="vi-VN" sz="3200" dirty="0"/>
          </a:p>
        </p:txBody>
      </p:sp>
      <p:sp>
        <p:nvSpPr>
          <p:cNvPr id="12" name="Oval 11">
            <a:extLst>
              <a:ext uri="{FF2B5EF4-FFF2-40B4-BE49-F238E27FC236}">
                <a16:creationId xmlns:a16="http://schemas.microsoft.com/office/drawing/2014/main" id="{A3B84396-0B06-5C45-B092-E24B244371DA}"/>
              </a:ext>
            </a:extLst>
          </p:cNvPr>
          <p:cNvSpPr/>
          <p:nvPr/>
        </p:nvSpPr>
        <p:spPr>
          <a:xfrm>
            <a:off x="3600061" y="2861743"/>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15" name="Oval 14">
            <a:extLst>
              <a:ext uri="{FF2B5EF4-FFF2-40B4-BE49-F238E27FC236}">
                <a16:creationId xmlns:a16="http://schemas.microsoft.com/office/drawing/2014/main" id="{A3B84396-0B06-5C45-B092-E24B244371DA}"/>
              </a:ext>
            </a:extLst>
          </p:cNvPr>
          <p:cNvSpPr/>
          <p:nvPr/>
        </p:nvSpPr>
        <p:spPr>
          <a:xfrm>
            <a:off x="3598383" y="378682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16" name="Rectangle 15">
            <a:extLst>
              <a:ext uri="{FF2B5EF4-FFF2-40B4-BE49-F238E27FC236}">
                <a16:creationId xmlns:a16="http://schemas.microsoft.com/office/drawing/2014/main" id="{DE0A48E0-0785-A64C-A6C3-78946FAA0D83}"/>
              </a:ext>
            </a:extLst>
          </p:cNvPr>
          <p:cNvSpPr/>
          <p:nvPr/>
        </p:nvSpPr>
        <p:spPr>
          <a:xfrm>
            <a:off x="3754327" y="3444012"/>
            <a:ext cx="4507357" cy="830997"/>
          </a:xfrm>
          <a:prstGeom prst="rect">
            <a:avLst/>
          </a:prstGeom>
        </p:spPr>
        <p:txBody>
          <a:bodyPr wrap="square">
            <a:spAutoFit/>
          </a:bodyPr>
          <a:lstStyle/>
          <a:p>
            <a:pPr>
              <a:lnSpc>
                <a:spcPct val="150000"/>
              </a:lnSpc>
            </a:pPr>
            <a:r>
              <a:rPr lang="vi-VN" sz="3200">
                <a:latin typeface="UTM Avo" panose="02040603050506020204" pitchFamily="18" charset="0"/>
              </a:rPr>
              <a:t>     </a:t>
            </a:r>
            <a:r>
              <a:rPr lang="en-US" sz="3200">
                <a:latin typeface="UTM Avo" panose="02040603050506020204" pitchFamily="18" charset="0"/>
              </a:rPr>
              <a:t>xuôi theo dòng nước</a:t>
            </a:r>
            <a:endParaRPr lang="vi-VN" sz="3200" dirty="0"/>
          </a:p>
        </p:txBody>
      </p:sp>
    </p:spTree>
    <p:extLst>
      <p:ext uri="{BB962C8B-B14F-4D97-AF65-F5344CB8AC3E}">
        <p14:creationId xmlns:p14="http://schemas.microsoft.com/office/powerpoint/2010/main" val="356795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P spid="11" grpId="0"/>
      <p:bldP spid="12" grpId="0" animBg="1"/>
      <p:bldP spid="1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021" y="2534462"/>
            <a:ext cx="3849948" cy="38499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2518778" y="1846961"/>
            <a:ext cx="7154436" cy="584712"/>
          </a:xfrm>
          <a:prstGeom prst="rect">
            <a:avLst/>
          </a:prstGeom>
          <a:noFill/>
        </p:spPr>
        <p:txBody>
          <a:bodyPr wrap="square" rtlCol="0">
            <a:spAutoFit/>
          </a:bodyPr>
          <a:lstStyle/>
          <a:p>
            <a:pPr algn="ctr">
              <a:lnSpc>
                <a:spcPct val="150000"/>
              </a:lnSpc>
            </a:pPr>
            <a:r>
              <a:rPr lang="vi-VN" sz="2133" b="1" dirty="0">
                <a:solidFill>
                  <a:srgbClr val="0070C0"/>
                </a:solidFill>
                <a:latin typeface="UTM Avo" panose="02040603050506020204" pitchFamily="18" charset="0"/>
              </a:rPr>
              <a:t>Học sinh viết bài vào vở ô li</a:t>
            </a:r>
            <a:endParaRPr lang="en-US" sz="2133"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2518775" y="730882"/>
            <a:ext cx="7154436" cy="1077346"/>
          </a:xfrm>
          <a:prstGeom prst="rect">
            <a:avLst/>
          </a:prstGeom>
          <a:noFill/>
        </p:spPr>
        <p:txBody>
          <a:bodyPr wrap="square" rtlCol="0">
            <a:spAutoFit/>
          </a:bodyPr>
          <a:lstStyle/>
          <a:p>
            <a:pPr algn="ctr">
              <a:lnSpc>
                <a:spcPct val="150000"/>
              </a:lnSpc>
            </a:pPr>
            <a:r>
              <a:rPr lang="vi-VN" sz="4267" b="1">
                <a:solidFill>
                  <a:schemeClr val="accent1">
                    <a:lumMod val="50000"/>
                  </a:schemeClr>
                </a:solidFill>
                <a:latin typeface="UTM Avo" panose="02040603050506020204" pitchFamily="18" charset="0"/>
              </a:rPr>
              <a:t>VIẾT BÀI</a:t>
            </a:r>
            <a:endParaRPr lang="en-US" sz="4267"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1174686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7E27-7FC7-4C47-811B-15050CA3E690}"/>
              </a:ext>
            </a:extLst>
          </p:cNvPr>
          <p:cNvSpPr txBox="1"/>
          <p:nvPr/>
        </p:nvSpPr>
        <p:spPr>
          <a:xfrm>
            <a:off x="2515985" y="1162097"/>
            <a:ext cx="7154436" cy="830997"/>
          </a:xfrm>
          <a:prstGeom prst="rect">
            <a:avLst/>
          </a:prstGeom>
          <a:noFill/>
        </p:spPr>
        <p:txBody>
          <a:bodyPr wrap="square" rtlCol="0">
            <a:spAutoFit/>
          </a:bodyPr>
          <a:lstStyle/>
          <a:p>
            <a:pPr algn="ctr">
              <a:lnSpc>
                <a:spcPct val="150000"/>
              </a:lnSpc>
            </a:pPr>
            <a:r>
              <a:rPr lang="vi-VN" sz="3200" b="1" dirty="0">
                <a:solidFill>
                  <a:srgbClr val="FFAB40">
                    <a:lumMod val="50000"/>
                  </a:srgbClr>
                </a:solidFill>
                <a:latin typeface="UTM Avo" panose="02040603050506020204" pitchFamily="18" charset="0"/>
              </a:rPr>
              <a:t>Mùa nước nổi</a:t>
            </a:r>
            <a:endParaRPr lang="en-US" sz="3200" b="1" dirty="0">
              <a:solidFill>
                <a:srgbClr val="FFAB40">
                  <a:lumMod val="50000"/>
                </a:srgbClr>
              </a:solidFill>
              <a:latin typeface="UTM Avo" panose="02040603050506020204" pitchFamily="18" charset="0"/>
            </a:endParaRPr>
          </a:p>
        </p:txBody>
      </p:sp>
      <p:sp>
        <p:nvSpPr>
          <p:cNvPr id="3" name="TextBox 2">
            <a:extLst>
              <a:ext uri="{FF2B5EF4-FFF2-40B4-BE49-F238E27FC236}">
                <a16:creationId xmlns:a16="http://schemas.microsoft.com/office/drawing/2014/main" id="{DA3D6D13-98E5-544E-A2A0-7B1710E8DFA4}"/>
              </a:ext>
            </a:extLst>
          </p:cNvPr>
          <p:cNvSpPr txBox="1"/>
          <p:nvPr/>
        </p:nvSpPr>
        <p:spPr>
          <a:xfrm>
            <a:off x="2093357" y="1835489"/>
            <a:ext cx="7999695" cy="3786421"/>
          </a:xfrm>
          <a:prstGeom prst="rect">
            <a:avLst/>
          </a:prstGeom>
          <a:noFill/>
        </p:spPr>
        <p:txBody>
          <a:bodyPr wrap="square" rtlCol="0">
            <a:spAutoFit/>
          </a:bodyPr>
          <a:lstStyle/>
          <a:p>
            <a:pPr marL="10584" algn="just">
              <a:lnSpc>
                <a:spcPct val="150000"/>
              </a:lnSpc>
            </a:pPr>
            <a:r>
              <a:rPr lang="vi-VN" sz="2667"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355591" algn="just">
              <a:lnSpc>
                <a:spcPct val="150000"/>
              </a:lnSpc>
            </a:pPr>
            <a:r>
              <a:rPr lang="vi-VN" sz="2667" dirty="0">
                <a:latin typeface="UTM Avo" panose="02040603050506020204" pitchFamily="18" charset="0"/>
              </a:rPr>
              <a:t>			    </a:t>
            </a:r>
            <a:endParaRPr lang="en-US" sz="2667" dirty="0">
              <a:latin typeface="UTM Avo" panose="02040603050506020204" pitchFamily="18" charset="0"/>
            </a:endParaRPr>
          </a:p>
        </p:txBody>
      </p:sp>
    </p:spTree>
    <p:extLst>
      <p:ext uri="{BB962C8B-B14F-4D97-AF65-F5344CB8AC3E}">
        <p14:creationId xmlns:p14="http://schemas.microsoft.com/office/powerpoint/2010/main" val="250253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40E177-70F0-4448-85FE-DA7F0F776ACE}"/>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157102" y="628072"/>
            <a:ext cx="469457" cy="469457"/>
          </a:xfrm>
          <a:prstGeom prst="rect">
            <a:avLst/>
          </a:prstGeom>
        </p:spPr>
      </p:pic>
      <p:sp>
        <p:nvSpPr>
          <p:cNvPr id="3" name="TextBox 2">
            <a:extLst>
              <a:ext uri="{FF2B5EF4-FFF2-40B4-BE49-F238E27FC236}">
                <a16:creationId xmlns:a16="http://schemas.microsoft.com/office/drawing/2014/main" id="{D5D29BEC-04F4-6A40-90D7-EEE793C9FEE0}"/>
              </a:ext>
            </a:extLst>
          </p:cNvPr>
          <p:cNvSpPr txBox="1"/>
          <p:nvPr/>
        </p:nvSpPr>
        <p:spPr>
          <a:xfrm>
            <a:off x="2754637" y="439998"/>
            <a:ext cx="7082091" cy="646331"/>
          </a:xfrm>
          <a:prstGeom prst="rect">
            <a:avLst/>
          </a:prstGeom>
          <a:noFill/>
        </p:spPr>
        <p:txBody>
          <a:bodyPr wrap="square" rtlCol="0">
            <a:spAutoFit/>
          </a:bodyPr>
          <a:lstStyle/>
          <a:p>
            <a:pPr algn="just">
              <a:lnSpc>
                <a:spcPct val="150000"/>
              </a:lnSpc>
            </a:pPr>
            <a:r>
              <a:rPr lang="vi-VN" sz="2400" b="1" dirty="0">
                <a:solidFill>
                  <a:srgbClr val="17479D"/>
                </a:solidFill>
                <a:latin typeface="UTM Avo" panose="02040603050506020204" pitchFamily="18" charset="0"/>
              </a:rPr>
              <a:t>Tìm tên sự vật bắt đầu bằng c hoặc k.</a:t>
            </a:r>
          </a:p>
        </p:txBody>
      </p:sp>
      <p:sp>
        <p:nvSpPr>
          <p:cNvPr id="18" name="TextBox 17">
            <a:extLst>
              <a:ext uri="{FF2B5EF4-FFF2-40B4-BE49-F238E27FC236}">
                <a16:creationId xmlns:a16="http://schemas.microsoft.com/office/drawing/2014/main" id="{2EF07F35-8585-6E47-B00F-FEC0C06E4342}"/>
              </a:ext>
            </a:extLst>
          </p:cNvPr>
          <p:cNvSpPr txBox="1"/>
          <p:nvPr/>
        </p:nvSpPr>
        <p:spPr>
          <a:xfrm>
            <a:off x="2952074" y="3429001"/>
            <a:ext cx="2152261" cy="584775"/>
          </a:xfrm>
          <a:prstGeom prst="rect">
            <a:avLst/>
          </a:prstGeom>
          <a:noFill/>
        </p:spPr>
        <p:txBody>
          <a:bodyPr wrap="square" rtlCol="0">
            <a:spAutoFit/>
          </a:bodyPr>
          <a:lstStyle/>
          <a:p>
            <a:pPr algn="ctr"/>
            <a:r>
              <a:rPr lang="x-none" sz="3200" b="1" dirty="0">
                <a:solidFill>
                  <a:srgbClr val="FF0000"/>
                </a:solidFill>
                <a:latin typeface="UTM Avo" panose="02040603050506020204" pitchFamily="18" charset="0"/>
              </a:rPr>
              <a:t>cầu</a:t>
            </a:r>
          </a:p>
        </p:txBody>
      </p:sp>
      <p:sp>
        <p:nvSpPr>
          <p:cNvPr id="19" name="TextBox 18">
            <a:extLst>
              <a:ext uri="{FF2B5EF4-FFF2-40B4-BE49-F238E27FC236}">
                <a16:creationId xmlns:a16="http://schemas.microsoft.com/office/drawing/2014/main" id="{8C78FD36-4D9D-7C45-ACE4-76D89BB3BC51}"/>
              </a:ext>
            </a:extLst>
          </p:cNvPr>
          <p:cNvSpPr txBox="1"/>
          <p:nvPr/>
        </p:nvSpPr>
        <p:spPr>
          <a:xfrm>
            <a:off x="6758395" y="3429001"/>
            <a:ext cx="2152261" cy="584775"/>
          </a:xfrm>
          <a:prstGeom prst="rect">
            <a:avLst/>
          </a:prstGeom>
          <a:noFill/>
        </p:spPr>
        <p:txBody>
          <a:bodyPr wrap="square" rtlCol="0">
            <a:spAutoFit/>
          </a:bodyPr>
          <a:lstStyle/>
          <a:p>
            <a:pPr algn="ctr"/>
            <a:r>
              <a:rPr lang="x-none" sz="3200" b="1" dirty="0">
                <a:solidFill>
                  <a:srgbClr val="FF0000"/>
                </a:solidFill>
                <a:latin typeface="UTM Avo" panose="02040603050506020204" pitchFamily="18" charset="0"/>
              </a:rPr>
              <a:t>cá</a:t>
            </a:r>
          </a:p>
        </p:txBody>
      </p:sp>
      <p:sp>
        <p:nvSpPr>
          <p:cNvPr id="20" name="TextBox 19">
            <a:extLst>
              <a:ext uri="{FF2B5EF4-FFF2-40B4-BE49-F238E27FC236}">
                <a16:creationId xmlns:a16="http://schemas.microsoft.com/office/drawing/2014/main" id="{451221C1-5E01-1B4D-8CE5-A7EE8E90F46F}"/>
              </a:ext>
            </a:extLst>
          </p:cNvPr>
          <p:cNvSpPr txBox="1"/>
          <p:nvPr/>
        </p:nvSpPr>
        <p:spPr>
          <a:xfrm>
            <a:off x="7030562" y="5934650"/>
            <a:ext cx="2152261" cy="584775"/>
          </a:xfrm>
          <a:prstGeom prst="rect">
            <a:avLst/>
          </a:prstGeom>
          <a:noFill/>
        </p:spPr>
        <p:txBody>
          <a:bodyPr wrap="square" rtlCol="0">
            <a:spAutoFit/>
          </a:bodyPr>
          <a:lstStyle/>
          <a:p>
            <a:pPr algn="ctr"/>
            <a:r>
              <a:rPr lang="x-none" sz="3200" b="1" dirty="0">
                <a:solidFill>
                  <a:srgbClr val="FF0000"/>
                </a:solidFill>
                <a:latin typeface="UTM Avo" panose="02040603050506020204" pitchFamily="18" charset="0"/>
              </a:rPr>
              <a:t>kiến</a:t>
            </a:r>
          </a:p>
        </p:txBody>
      </p:sp>
      <p:pic>
        <p:nvPicPr>
          <p:cNvPr id="5" name="Picture 4">
            <a:extLst>
              <a:ext uri="{FF2B5EF4-FFF2-40B4-BE49-F238E27FC236}">
                <a16:creationId xmlns:a16="http://schemas.microsoft.com/office/drawing/2014/main" id="{A953DB82-BE57-0C4E-AFA7-8EBE9856E1C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43000"/>
                    </a14:imgEffect>
                    <a14:imgEffect>
                      <a14:colorTemperature colorTemp="7200"/>
                    </a14:imgEffect>
                  </a14:imgLayer>
                </a14:imgProps>
              </a:ext>
            </a:extLst>
          </a:blip>
          <a:stretch>
            <a:fillRect/>
          </a:stretch>
        </p:blipFill>
        <p:spPr>
          <a:xfrm>
            <a:off x="2626559" y="1097529"/>
            <a:ext cx="2922836" cy="2358780"/>
          </a:xfrm>
          <a:prstGeom prst="rect">
            <a:avLst/>
          </a:prstGeom>
        </p:spPr>
      </p:pic>
      <p:pic>
        <p:nvPicPr>
          <p:cNvPr id="7" name="Picture 6">
            <a:extLst>
              <a:ext uri="{FF2B5EF4-FFF2-40B4-BE49-F238E27FC236}">
                <a16:creationId xmlns:a16="http://schemas.microsoft.com/office/drawing/2014/main" id="{FC7F66E4-853B-934A-BAE2-F3C33FB239B4}"/>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7000"/>
                    </a14:imgEffect>
                    <a14:imgEffect>
                      <a14:colorTemperature colorTemp="7200"/>
                    </a14:imgEffect>
                    <a14:imgEffect>
                      <a14:saturation sat="200000"/>
                    </a14:imgEffect>
                  </a14:imgLayer>
                </a14:imgProps>
              </a:ext>
            </a:extLst>
          </a:blip>
          <a:stretch>
            <a:fillRect/>
          </a:stretch>
        </p:blipFill>
        <p:spPr>
          <a:xfrm>
            <a:off x="6373109" y="1115572"/>
            <a:ext cx="2922836" cy="2363685"/>
          </a:xfrm>
          <a:prstGeom prst="rect">
            <a:avLst/>
          </a:prstGeom>
        </p:spPr>
      </p:pic>
      <p:pic>
        <p:nvPicPr>
          <p:cNvPr id="9" name="Picture 8">
            <a:extLst>
              <a:ext uri="{FF2B5EF4-FFF2-40B4-BE49-F238E27FC236}">
                <a16:creationId xmlns:a16="http://schemas.microsoft.com/office/drawing/2014/main" id="{91BC0C1C-9E7D-974D-8400-C00F7D091173}"/>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4432141" y="4116153"/>
            <a:ext cx="2875232" cy="2328175"/>
          </a:xfrm>
          <a:prstGeom prst="rect">
            <a:avLst/>
          </a:prstGeom>
        </p:spPr>
      </p:pic>
    </p:spTree>
    <p:extLst>
      <p:ext uri="{BB962C8B-B14F-4D97-AF65-F5344CB8AC3E}">
        <p14:creationId xmlns:p14="http://schemas.microsoft.com/office/powerpoint/2010/main" val="327939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1FBF5B1-BBDB-6F42-8800-DBB674B67530}"/>
              </a:ext>
            </a:extLst>
          </p:cNvPr>
          <p:cNvGrpSpPr/>
          <p:nvPr/>
        </p:nvGrpSpPr>
        <p:grpSpPr>
          <a:xfrm>
            <a:off x="2404516" y="1738286"/>
            <a:ext cx="8933394" cy="1569660"/>
            <a:chOff x="554071" y="1305879"/>
            <a:chExt cx="6700045" cy="1177245"/>
          </a:xfrm>
        </p:grpSpPr>
        <p:grpSp>
          <p:nvGrpSpPr>
            <p:cNvPr id="14" name="Group 13">
              <a:extLst>
                <a:ext uri="{FF2B5EF4-FFF2-40B4-BE49-F238E27FC236}">
                  <a16:creationId xmlns:a16="http://schemas.microsoft.com/office/drawing/2014/main" id="{2F0B341E-0A88-BC45-ADB1-BA895D14E010}"/>
                </a:ext>
              </a:extLst>
            </p:cNvPr>
            <p:cNvGrpSpPr/>
            <p:nvPr/>
          </p:nvGrpSpPr>
          <p:grpSpPr>
            <a:xfrm>
              <a:off x="554071" y="1305879"/>
              <a:ext cx="6700045" cy="1177245"/>
              <a:chOff x="554071" y="1305879"/>
              <a:chExt cx="6700045" cy="1177245"/>
            </a:xfrm>
          </p:grpSpPr>
          <p:sp>
            <p:nvSpPr>
              <p:cNvPr id="7" name="TextBox 6">
                <a:extLst>
                  <a:ext uri="{FF2B5EF4-FFF2-40B4-BE49-F238E27FC236}">
                    <a16:creationId xmlns:a16="http://schemas.microsoft.com/office/drawing/2014/main" id="{D771B787-49B6-6147-96C7-1BC638A3CD47}"/>
                  </a:ext>
                </a:extLst>
              </p:cNvPr>
              <p:cNvSpPr txBox="1"/>
              <p:nvPr/>
            </p:nvSpPr>
            <p:spPr>
              <a:xfrm>
                <a:off x="630492" y="1305879"/>
                <a:ext cx="6623624" cy="1177245"/>
              </a:xfrm>
              <a:prstGeom prst="rect">
                <a:avLst/>
              </a:prstGeom>
              <a:noFill/>
            </p:spPr>
            <p:txBody>
              <a:bodyPr wrap="square" rtlCol="0">
                <a:spAutoFit/>
              </a:bodyPr>
              <a:lstStyle/>
              <a:p>
                <a:pPr>
                  <a:lnSpc>
                    <a:spcPct val="200000"/>
                  </a:lnSpc>
                </a:pPr>
                <a:r>
                  <a:rPr lang="en-US" sz="2400" dirty="0">
                    <a:latin typeface="UTM Avo" panose="02040603050506020204" pitchFamily="18" charset="0"/>
                  </a:rPr>
                  <a:t>cây  </a:t>
                </a:r>
                <a:r>
                  <a:rPr lang="en-US" sz="2400" dirty="0">
                    <a:latin typeface="UTM Avo" panose="02040603050506020204" pitchFamily="18" charset="0"/>
                  </a:rPr>
                  <a:t>            </a:t>
                </a:r>
                <a:r>
                  <a:rPr lang="en-US" sz="2400" dirty="0">
                    <a:latin typeface="UTM Avo" panose="02040603050506020204" pitchFamily="18" charset="0"/>
                  </a:rPr>
                  <a:t>e	 </a:t>
                </a:r>
                <a:r>
                  <a:rPr lang="en-US" sz="2400" dirty="0">
                    <a:latin typeface="UTM Avo" panose="02040603050506020204" pitchFamily="18" charset="0"/>
                  </a:rPr>
                  <a:t>             </a:t>
                </a:r>
                <a:r>
                  <a:rPr lang="en-US" sz="2400" dirty="0">
                    <a:latin typeface="UTM Avo" panose="02040603050506020204" pitchFamily="18" charset="0"/>
                  </a:rPr>
                  <a:t>ải tóc	      quả  </a:t>
                </a:r>
                <a:r>
                  <a:rPr lang="en-US" sz="2400" dirty="0">
                    <a:latin typeface="UTM Avo" panose="02040603050506020204" pitchFamily="18" charset="0"/>
                  </a:rPr>
                  <a:t>            </a:t>
                </a:r>
                <a:r>
                  <a:rPr lang="en-US" sz="2400" dirty="0">
                    <a:latin typeface="UTM Avo" panose="02040603050506020204" pitchFamily="18" charset="0"/>
                  </a:rPr>
                  <a:t>anh	</a:t>
                </a:r>
              </a:p>
              <a:p>
                <a:pPr>
                  <a:lnSpc>
                    <a:spcPct val="200000"/>
                  </a:lnSpc>
                </a:pPr>
                <a:r>
                  <a:rPr lang="en-US" sz="2400" dirty="0">
                    <a:latin typeface="UTM Avo" panose="02040603050506020204" pitchFamily="18" charset="0"/>
                  </a:rPr>
                  <a:t>         e mưa	   </a:t>
                </a:r>
                <a:r>
                  <a:rPr lang="en-US" sz="2400" dirty="0">
                    <a:latin typeface="UTM Avo" panose="02040603050506020204" pitchFamily="18" charset="0"/>
                  </a:rPr>
                  <a:t>           ải </a:t>
                </a:r>
                <a:r>
                  <a:rPr lang="en-US" sz="2400" dirty="0">
                    <a:latin typeface="UTM Avo" panose="02040603050506020204" pitchFamily="18" charset="0"/>
                  </a:rPr>
                  <a:t>nghiệm     </a:t>
                </a:r>
                <a:r>
                  <a:rPr lang="en-US" sz="2400" dirty="0">
                    <a:latin typeface="UTM Avo" panose="02040603050506020204" pitchFamily="18" charset="0"/>
                  </a:rPr>
                  <a:t>    bức           </a:t>
                </a:r>
                <a:r>
                  <a:rPr lang="en-US" sz="2400" dirty="0">
                    <a:latin typeface="UTM Avo" panose="02040603050506020204" pitchFamily="18" charset="0"/>
                  </a:rPr>
                  <a:t>anh </a:t>
                </a:r>
                <a:endParaRPr lang="x-none" sz="2400" dirty="0">
                  <a:latin typeface="UTM Avo" panose="02040603050506020204" pitchFamily="18" charset="0"/>
                </a:endParaRPr>
              </a:p>
            </p:txBody>
          </p:sp>
          <p:sp>
            <p:nvSpPr>
              <p:cNvPr id="17" name="Rectangle 16">
                <a:extLst>
                  <a:ext uri="{FF2B5EF4-FFF2-40B4-BE49-F238E27FC236}">
                    <a16:creationId xmlns:a16="http://schemas.microsoft.com/office/drawing/2014/main" id="{5128A25C-AB44-C04A-877D-8D23C69F6E2A}"/>
                  </a:ext>
                </a:extLst>
              </p:cNvPr>
              <p:cNvSpPr/>
              <p:nvPr/>
            </p:nvSpPr>
            <p:spPr>
              <a:xfrm>
                <a:off x="1119141" y="1539641"/>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x-none" sz="2400"/>
              </a:p>
            </p:txBody>
          </p:sp>
          <p:sp>
            <p:nvSpPr>
              <p:cNvPr id="18" name="Rectangle 17">
                <a:extLst>
                  <a:ext uri="{FF2B5EF4-FFF2-40B4-BE49-F238E27FC236}">
                    <a16:creationId xmlns:a16="http://schemas.microsoft.com/office/drawing/2014/main" id="{02160E9F-D77E-274C-BD73-BB713598E4A1}"/>
                  </a:ext>
                </a:extLst>
              </p:cNvPr>
              <p:cNvSpPr/>
              <p:nvPr/>
            </p:nvSpPr>
            <p:spPr>
              <a:xfrm>
                <a:off x="4203242" y="1497305"/>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x-none" sz="2400"/>
              </a:p>
            </p:txBody>
          </p:sp>
          <p:sp>
            <p:nvSpPr>
              <p:cNvPr id="19" name="Rectangle 18">
                <a:extLst>
                  <a:ext uri="{FF2B5EF4-FFF2-40B4-BE49-F238E27FC236}">
                    <a16:creationId xmlns:a16="http://schemas.microsoft.com/office/drawing/2014/main" id="{9E63E0D8-0FB1-6F49-828C-48331046F634}"/>
                  </a:ext>
                </a:extLst>
              </p:cNvPr>
              <p:cNvSpPr/>
              <p:nvPr/>
            </p:nvSpPr>
            <p:spPr>
              <a:xfrm>
                <a:off x="554071" y="2038675"/>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x-none" sz="2400"/>
              </a:p>
            </p:txBody>
          </p:sp>
          <p:sp>
            <p:nvSpPr>
              <p:cNvPr id="20" name="Rectangle 19">
                <a:extLst>
                  <a:ext uri="{FF2B5EF4-FFF2-40B4-BE49-F238E27FC236}">
                    <a16:creationId xmlns:a16="http://schemas.microsoft.com/office/drawing/2014/main" id="{E9BFAEAB-97A6-3246-B06C-316704370FCA}"/>
                  </a:ext>
                </a:extLst>
              </p:cNvPr>
              <p:cNvSpPr/>
              <p:nvPr/>
            </p:nvSpPr>
            <p:spPr>
              <a:xfrm>
                <a:off x="2195731" y="1499187"/>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x-none" sz="2400"/>
              </a:p>
            </p:txBody>
          </p:sp>
          <p:sp>
            <p:nvSpPr>
              <p:cNvPr id="23" name="Rectangle 22">
                <a:extLst>
                  <a:ext uri="{FF2B5EF4-FFF2-40B4-BE49-F238E27FC236}">
                    <a16:creationId xmlns:a16="http://schemas.microsoft.com/office/drawing/2014/main" id="{738B6BD5-0A54-1C42-B337-25711FF80703}"/>
                  </a:ext>
                </a:extLst>
              </p:cNvPr>
              <p:cNvSpPr/>
              <p:nvPr/>
            </p:nvSpPr>
            <p:spPr>
              <a:xfrm>
                <a:off x="2138860" y="2024177"/>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x-none" sz="2400"/>
              </a:p>
            </p:txBody>
          </p:sp>
        </p:grpSp>
        <p:sp>
          <p:nvSpPr>
            <p:cNvPr id="38" name="Rectangle 37">
              <a:extLst>
                <a:ext uri="{FF2B5EF4-FFF2-40B4-BE49-F238E27FC236}">
                  <a16:creationId xmlns:a16="http://schemas.microsoft.com/office/drawing/2014/main" id="{5AC5B083-94B2-3940-A054-3DF08101D0AF}"/>
                </a:ext>
              </a:extLst>
            </p:cNvPr>
            <p:cNvSpPr/>
            <p:nvPr/>
          </p:nvSpPr>
          <p:spPr>
            <a:xfrm>
              <a:off x="4669328" y="2024177"/>
              <a:ext cx="384958"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x-none" sz="2400"/>
            </a:p>
          </p:txBody>
        </p:sp>
      </p:grpSp>
      <p:sp>
        <p:nvSpPr>
          <p:cNvPr id="2" name="TextBox 1">
            <a:extLst>
              <a:ext uri="{FF2B5EF4-FFF2-40B4-BE49-F238E27FC236}">
                <a16:creationId xmlns:a16="http://schemas.microsoft.com/office/drawing/2014/main" id="{8B7F940E-EC3B-C04B-BF84-A079CC797EAB}"/>
              </a:ext>
            </a:extLst>
          </p:cNvPr>
          <p:cNvSpPr txBox="1"/>
          <p:nvPr/>
        </p:nvSpPr>
        <p:spPr>
          <a:xfrm>
            <a:off x="2754637" y="439998"/>
            <a:ext cx="7082091" cy="646331"/>
          </a:xfrm>
          <a:prstGeom prst="rect">
            <a:avLst/>
          </a:prstGeom>
          <a:noFill/>
        </p:spPr>
        <p:txBody>
          <a:bodyPr wrap="square" rtlCol="0">
            <a:spAutoFit/>
          </a:bodyPr>
          <a:lstStyle/>
          <a:p>
            <a:pPr algn="just">
              <a:lnSpc>
                <a:spcPct val="150000"/>
              </a:lnSpc>
            </a:pPr>
            <a:r>
              <a:rPr lang="vi-VN" sz="24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428" y="522513"/>
            <a:ext cx="471619" cy="471619"/>
          </a:xfrm>
          <a:prstGeom prst="rect">
            <a:avLst/>
          </a:prstGeom>
        </p:spPr>
      </p:pic>
      <p:sp>
        <p:nvSpPr>
          <p:cNvPr id="22" name="TextBox 21">
            <a:extLst>
              <a:ext uri="{FF2B5EF4-FFF2-40B4-BE49-F238E27FC236}">
                <a16:creationId xmlns:a16="http://schemas.microsoft.com/office/drawing/2014/main" id="{8DCAE5E1-6BC4-624B-AEDB-E2FA773A81B6}"/>
              </a:ext>
            </a:extLst>
          </p:cNvPr>
          <p:cNvSpPr txBox="1"/>
          <p:nvPr/>
        </p:nvSpPr>
        <p:spPr>
          <a:xfrm>
            <a:off x="2308429" y="1076649"/>
            <a:ext cx="8437308" cy="646331"/>
          </a:xfrm>
          <a:prstGeom prst="rect">
            <a:avLst/>
          </a:prstGeom>
          <a:noFill/>
        </p:spPr>
        <p:txBody>
          <a:bodyPr wrap="square" rtlCol="0">
            <a:spAutoFit/>
          </a:bodyPr>
          <a:lstStyle/>
          <a:p>
            <a:pPr lvl="0" algn="just">
              <a:lnSpc>
                <a:spcPct val="150000"/>
              </a:lnSpc>
            </a:pPr>
            <a:r>
              <a:rPr lang="vi-VN" sz="2400" b="1" dirty="0">
                <a:solidFill>
                  <a:schemeClr val="accent6">
                    <a:lumMod val="75000"/>
                  </a:schemeClr>
                </a:solidFill>
                <a:latin typeface="UTM Avo" panose="02040603050506020204" pitchFamily="18" charset="0"/>
              </a:rPr>
              <a:t>a) </a:t>
            </a:r>
            <a:r>
              <a:rPr lang="vi-VN" sz="2400" dirty="0">
                <a:latin typeface="UTM Avo" panose="02040603050506020204" pitchFamily="18" charset="0"/>
              </a:rPr>
              <a:t>Chọn </a:t>
            </a:r>
            <a:r>
              <a:rPr lang="vi-VN" sz="2400" b="1" dirty="0">
                <a:solidFill>
                  <a:srgbClr val="FF0000"/>
                </a:solidFill>
                <a:latin typeface="UTM Avo" panose="02040603050506020204" pitchFamily="18" charset="0"/>
              </a:rPr>
              <a:t>ch</a:t>
            </a:r>
            <a:r>
              <a:rPr lang="vi-VN" sz="2400" dirty="0">
                <a:latin typeface="UTM Avo" panose="02040603050506020204" pitchFamily="18" charset="0"/>
              </a:rPr>
              <a:t> hay </a:t>
            </a:r>
            <a:r>
              <a:rPr lang="vi-VN" sz="2400" b="1" dirty="0">
                <a:solidFill>
                  <a:srgbClr val="FF0000"/>
                </a:solidFill>
                <a:latin typeface="UTM Avo" panose="02040603050506020204" pitchFamily="18" charset="0"/>
              </a:rPr>
              <a:t>tr</a:t>
            </a:r>
            <a:r>
              <a:rPr lang="vi-VN" sz="2400" dirty="0">
                <a:latin typeface="UTM Avo" panose="02040603050506020204" pitchFamily="18" charset="0"/>
              </a:rPr>
              <a:t> thay cho ô vuông</a:t>
            </a:r>
          </a:p>
        </p:txBody>
      </p:sp>
      <p:sp>
        <p:nvSpPr>
          <p:cNvPr id="9" name="TextBox 8">
            <a:extLst>
              <a:ext uri="{FF2B5EF4-FFF2-40B4-BE49-F238E27FC236}">
                <a16:creationId xmlns:a16="http://schemas.microsoft.com/office/drawing/2014/main" id="{DA5991B2-32D7-2D4C-B927-082A670A87A4}"/>
              </a:ext>
            </a:extLst>
          </p:cNvPr>
          <p:cNvSpPr txBox="1"/>
          <p:nvPr/>
        </p:nvSpPr>
        <p:spPr>
          <a:xfrm>
            <a:off x="2436983" y="3429001"/>
            <a:ext cx="8437308" cy="646331"/>
          </a:xfrm>
          <a:prstGeom prst="rect">
            <a:avLst/>
          </a:prstGeom>
          <a:noFill/>
        </p:spPr>
        <p:txBody>
          <a:bodyPr wrap="square" rtlCol="0">
            <a:spAutoFit/>
          </a:bodyPr>
          <a:lstStyle/>
          <a:p>
            <a:pPr algn="just">
              <a:lnSpc>
                <a:spcPct val="150000"/>
              </a:lnSpc>
            </a:pPr>
            <a:r>
              <a:rPr lang="vi-VN" sz="2400" b="1" dirty="0">
                <a:solidFill>
                  <a:schemeClr val="accent6">
                    <a:lumMod val="75000"/>
                  </a:schemeClr>
                </a:solidFill>
                <a:latin typeface="UTM Avo" panose="02040603050506020204" pitchFamily="18" charset="0"/>
              </a:rPr>
              <a:t>b) </a:t>
            </a:r>
            <a:r>
              <a:rPr lang="vi-VN" sz="2400" dirty="0">
                <a:latin typeface="UTM Avo" panose="02040603050506020204" pitchFamily="18" charset="0"/>
              </a:rPr>
              <a:t>Tìm từ ngữ có tiếng chứa </a:t>
            </a:r>
            <a:r>
              <a:rPr lang="vi-VN" sz="2400" b="1" dirty="0">
                <a:solidFill>
                  <a:srgbClr val="FF0000"/>
                </a:solidFill>
                <a:latin typeface="UTM Avo" panose="02040603050506020204" pitchFamily="18" charset="0"/>
              </a:rPr>
              <a:t>ac</a:t>
            </a:r>
            <a:r>
              <a:rPr lang="vi-VN" sz="2400" dirty="0">
                <a:latin typeface="UTM Avo" panose="02040603050506020204" pitchFamily="18" charset="0"/>
              </a:rPr>
              <a:t> hoặc </a:t>
            </a:r>
            <a:r>
              <a:rPr lang="vi-VN" sz="2400" b="1" dirty="0">
                <a:solidFill>
                  <a:srgbClr val="FF0000"/>
                </a:solidFill>
                <a:latin typeface="UTM Avo" panose="02040603050506020204" pitchFamily="18" charset="0"/>
              </a:rPr>
              <a:t>at</a:t>
            </a:r>
          </a:p>
        </p:txBody>
      </p:sp>
      <p:sp>
        <p:nvSpPr>
          <p:cNvPr id="4" name="Rectangle 3">
            <a:extLst>
              <a:ext uri="{FF2B5EF4-FFF2-40B4-BE49-F238E27FC236}">
                <a16:creationId xmlns:a16="http://schemas.microsoft.com/office/drawing/2014/main" id="{5A2D3542-ED56-DD4D-8F50-623E43BFBFE7}"/>
              </a:ext>
            </a:extLst>
          </p:cNvPr>
          <p:cNvSpPr/>
          <p:nvPr/>
        </p:nvSpPr>
        <p:spPr>
          <a:xfrm>
            <a:off x="3201471" y="1962677"/>
            <a:ext cx="503984" cy="531492"/>
          </a:xfrm>
          <a:prstGeom prst="rect">
            <a:avLst/>
          </a:prstGeom>
        </p:spPr>
        <p:txBody>
          <a:bodyPr wrap="none">
            <a:spAutoFit/>
          </a:bodyPr>
          <a:lstStyle/>
          <a:p>
            <a:pPr marL="65616">
              <a:lnSpc>
                <a:spcPct val="107000"/>
              </a:lnSpc>
              <a:spcAft>
                <a:spcPts val="1067"/>
              </a:spcAft>
            </a:pPr>
            <a:r>
              <a:rPr lang="en-US" sz="2667" b="1" dirty="0">
                <a:solidFill>
                  <a:srgbClr val="FF0000"/>
                </a:solidFill>
                <a:latin typeface="UTM Avo" panose="02040603050506020204" pitchFamily="18" charset="0"/>
                <a:ea typeface="Calibri" panose="020F0502020204030204" pitchFamily="34" charset="0"/>
              </a:rPr>
              <a:t>tr</a:t>
            </a:r>
            <a:endParaRPr lang="x-none" sz="2667"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BCD2CECA-BB08-5941-8E82-9FE09A341BAC}"/>
              </a:ext>
            </a:extLst>
          </p:cNvPr>
          <p:cNvSpPr/>
          <p:nvPr/>
        </p:nvSpPr>
        <p:spPr>
          <a:xfrm>
            <a:off x="4709224" y="1937126"/>
            <a:ext cx="584134" cy="531492"/>
          </a:xfrm>
          <a:prstGeom prst="rect">
            <a:avLst/>
          </a:prstGeom>
        </p:spPr>
        <p:txBody>
          <a:bodyPr wrap="none">
            <a:spAutoFit/>
          </a:bodyPr>
          <a:lstStyle/>
          <a:p>
            <a:pPr marL="65616">
              <a:lnSpc>
                <a:spcPct val="107000"/>
              </a:lnSpc>
              <a:spcAft>
                <a:spcPts val="1067"/>
              </a:spcAft>
            </a:pPr>
            <a:r>
              <a:rPr lang="en-US" sz="2667" b="1" dirty="0" err="1">
                <a:solidFill>
                  <a:srgbClr val="FF0000"/>
                </a:solidFill>
                <a:latin typeface="UTM Avo" panose="02040603050506020204" pitchFamily="18" charset="0"/>
                <a:ea typeface="Calibri" panose="020F0502020204030204" pitchFamily="34" charset="0"/>
              </a:rPr>
              <a:t>ch</a:t>
            </a:r>
            <a:endParaRPr lang="x-none" sz="2667"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71BE843F-668E-CC49-B8C9-9751E8CDEC21}"/>
              </a:ext>
            </a:extLst>
          </p:cNvPr>
          <p:cNvSpPr/>
          <p:nvPr/>
        </p:nvSpPr>
        <p:spPr>
          <a:xfrm>
            <a:off x="7378880" y="1935155"/>
            <a:ext cx="584134" cy="531492"/>
          </a:xfrm>
          <a:prstGeom prst="rect">
            <a:avLst/>
          </a:prstGeom>
        </p:spPr>
        <p:txBody>
          <a:bodyPr wrap="none">
            <a:spAutoFit/>
          </a:bodyPr>
          <a:lstStyle/>
          <a:p>
            <a:pPr marL="65616">
              <a:lnSpc>
                <a:spcPct val="107000"/>
              </a:lnSpc>
              <a:spcAft>
                <a:spcPts val="1067"/>
              </a:spcAft>
            </a:pPr>
            <a:r>
              <a:rPr lang="en-US" sz="2667" b="1" dirty="0" err="1">
                <a:solidFill>
                  <a:srgbClr val="FF0000"/>
                </a:solidFill>
                <a:latin typeface="UTM Avo" panose="02040603050506020204" pitchFamily="18" charset="0"/>
                <a:ea typeface="Calibri" panose="020F0502020204030204" pitchFamily="34" charset="0"/>
              </a:rPr>
              <a:t>ch</a:t>
            </a:r>
            <a:endParaRPr lang="x-none" sz="2667"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2EF4208E-142E-0E46-B958-F8EE8288882A}"/>
              </a:ext>
            </a:extLst>
          </p:cNvPr>
          <p:cNvSpPr/>
          <p:nvPr/>
        </p:nvSpPr>
        <p:spPr>
          <a:xfrm>
            <a:off x="2404516" y="2682764"/>
            <a:ext cx="584134" cy="531492"/>
          </a:xfrm>
          <a:prstGeom prst="rect">
            <a:avLst/>
          </a:prstGeom>
        </p:spPr>
        <p:txBody>
          <a:bodyPr wrap="none">
            <a:spAutoFit/>
          </a:bodyPr>
          <a:lstStyle/>
          <a:p>
            <a:pPr marL="65616">
              <a:lnSpc>
                <a:spcPct val="107000"/>
              </a:lnSpc>
              <a:spcAft>
                <a:spcPts val="1067"/>
              </a:spcAft>
            </a:pPr>
            <a:r>
              <a:rPr lang="en-US" sz="2667" b="1" dirty="0" err="1">
                <a:solidFill>
                  <a:srgbClr val="FF0000"/>
                </a:solidFill>
                <a:latin typeface="UTM Avo" panose="02040603050506020204" pitchFamily="18" charset="0"/>
                <a:ea typeface="Calibri" panose="020F0502020204030204" pitchFamily="34" charset="0"/>
              </a:rPr>
              <a:t>ch</a:t>
            </a:r>
            <a:endParaRPr lang="x-none" sz="2667"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C6A90D3C-7B45-A644-8A71-7D0D24548607}"/>
              </a:ext>
            </a:extLst>
          </p:cNvPr>
          <p:cNvSpPr/>
          <p:nvPr/>
        </p:nvSpPr>
        <p:spPr>
          <a:xfrm>
            <a:off x="4654585" y="2634411"/>
            <a:ext cx="503984" cy="531492"/>
          </a:xfrm>
          <a:prstGeom prst="rect">
            <a:avLst/>
          </a:prstGeom>
        </p:spPr>
        <p:txBody>
          <a:bodyPr wrap="none">
            <a:spAutoFit/>
          </a:bodyPr>
          <a:lstStyle/>
          <a:p>
            <a:pPr marL="65616">
              <a:lnSpc>
                <a:spcPct val="107000"/>
              </a:lnSpc>
              <a:spcAft>
                <a:spcPts val="1067"/>
              </a:spcAft>
            </a:pPr>
            <a:r>
              <a:rPr lang="en-US" sz="2667" b="1" dirty="0">
                <a:solidFill>
                  <a:srgbClr val="FF0000"/>
                </a:solidFill>
                <a:latin typeface="UTM Avo" panose="02040603050506020204" pitchFamily="18" charset="0"/>
                <a:ea typeface="Calibri" panose="020F0502020204030204" pitchFamily="34" charset="0"/>
              </a:rPr>
              <a:t>tr</a:t>
            </a:r>
            <a:endParaRPr lang="x-none" sz="2667"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39" name="Rectangle 38">
            <a:extLst>
              <a:ext uri="{FF2B5EF4-FFF2-40B4-BE49-F238E27FC236}">
                <a16:creationId xmlns:a16="http://schemas.microsoft.com/office/drawing/2014/main" id="{4832B86C-868A-3545-93F5-A0409C172F68}"/>
              </a:ext>
            </a:extLst>
          </p:cNvPr>
          <p:cNvSpPr/>
          <p:nvPr/>
        </p:nvSpPr>
        <p:spPr>
          <a:xfrm>
            <a:off x="7963014" y="2681392"/>
            <a:ext cx="503984" cy="531492"/>
          </a:xfrm>
          <a:prstGeom prst="rect">
            <a:avLst/>
          </a:prstGeom>
        </p:spPr>
        <p:txBody>
          <a:bodyPr wrap="none">
            <a:spAutoFit/>
          </a:bodyPr>
          <a:lstStyle/>
          <a:p>
            <a:pPr marL="65616">
              <a:lnSpc>
                <a:spcPct val="107000"/>
              </a:lnSpc>
              <a:spcAft>
                <a:spcPts val="1067"/>
              </a:spcAft>
            </a:pPr>
            <a:r>
              <a:rPr lang="en-US" sz="2667" b="1" dirty="0">
                <a:solidFill>
                  <a:srgbClr val="FF0000"/>
                </a:solidFill>
                <a:latin typeface="UTM Avo" panose="02040603050506020204" pitchFamily="18" charset="0"/>
                <a:ea typeface="Calibri" panose="020F0502020204030204" pitchFamily="34" charset="0"/>
              </a:rPr>
              <a:t>tr</a:t>
            </a:r>
            <a:endParaRPr lang="x-none" sz="2667"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graphicFrame>
        <p:nvGraphicFramePr>
          <p:cNvPr id="41" name="Table 40">
            <a:extLst>
              <a:ext uri="{FF2B5EF4-FFF2-40B4-BE49-F238E27FC236}">
                <a16:creationId xmlns:a16="http://schemas.microsoft.com/office/drawing/2014/main" id="{038106F6-31C4-9840-A0A9-663273ED371D}"/>
              </a:ext>
            </a:extLst>
          </p:cNvPr>
          <p:cNvGraphicFramePr>
            <a:graphicFrameLocks noGrp="1"/>
          </p:cNvGraphicFramePr>
          <p:nvPr>
            <p:extLst>
              <p:ext uri="{D42A27DB-BD31-4B8C-83A1-F6EECF244321}">
                <p14:modId xmlns:p14="http://schemas.microsoft.com/office/powerpoint/2010/main" val="4004604931"/>
              </p:ext>
            </p:extLst>
          </p:nvPr>
        </p:nvGraphicFramePr>
        <p:xfrm>
          <a:off x="2928280" y="4167442"/>
          <a:ext cx="6137162" cy="2132938"/>
        </p:xfrm>
        <a:graphic>
          <a:graphicData uri="http://schemas.openxmlformats.org/drawingml/2006/table">
            <a:tbl>
              <a:tblPr firstRow="1" firstCol="1" bandRow="1"/>
              <a:tblGrid>
                <a:gridCol w="1197277">
                  <a:extLst>
                    <a:ext uri="{9D8B030D-6E8A-4147-A177-3AD203B41FA5}">
                      <a16:colId xmlns:a16="http://schemas.microsoft.com/office/drawing/2014/main" val="1162369807"/>
                    </a:ext>
                  </a:extLst>
                </a:gridCol>
                <a:gridCol w="4939885">
                  <a:extLst>
                    <a:ext uri="{9D8B030D-6E8A-4147-A177-3AD203B41FA5}">
                      <a16:colId xmlns:a16="http://schemas.microsoft.com/office/drawing/2014/main" val="1509586747"/>
                    </a:ext>
                  </a:extLst>
                </a:gridCol>
              </a:tblGrid>
              <a:tr h="1042995">
                <a:tc>
                  <a:txBody>
                    <a:bodyPr/>
                    <a:lstStyle/>
                    <a:p>
                      <a:pPr marL="7938" indent="0" algn="ctr">
                        <a:lnSpc>
                          <a:spcPct val="107000"/>
                        </a:lnSpc>
                        <a:tabLst/>
                      </a:pPr>
                      <a:r>
                        <a:rPr lang="en-US" sz="2400" dirty="0">
                          <a:effectLst/>
                          <a:latin typeface="UTM Avo" panose="02040603050506020204" pitchFamily="18" charset="0"/>
                        </a:rPr>
                        <a:t>ac</a:t>
                      </a:r>
                      <a:endParaRPr lang="x-none" sz="2400" dirty="0">
                        <a:effectLst/>
                        <a:latin typeface="UTM Avo" panose="02040603050506020204" pitchFamily="18" charset="0"/>
                        <a:ea typeface="Calibri" panose="020F0502020204030204" pitchFamily="34" charset="0"/>
                        <a:cs typeface="Times New Roman" panose="02020603050405020304" pitchFamily="18" charset="0"/>
                      </a:endParaRPr>
                    </a:p>
                  </a:txBody>
                  <a:tcPr marT="0" marB="0" anchor="ctr"/>
                </a:tc>
                <a:tc>
                  <a:txBody>
                    <a:bodyPr/>
                    <a:lstStyle/>
                    <a:p>
                      <a:pPr marL="49213" indent="0" algn="l">
                        <a:lnSpc>
                          <a:spcPct val="107000"/>
                        </a:lnSpc>
                        <a:spcAft>
                          <a:spcPts val="800"/>
                        </a:spcAft>
                        <a:tabLst/>
                      </a:pPr>
                      <a:r>
                        <a:rPr lang="en-US" sz="2400" dirty="0" err="1">
                          <a:effectLst/>
                          <a:latin typeface="UTM Avo" panose="02040603050506020204" pitchFamily="18" charset="0"/>
                        </a:rPr>
                        <a:t>củ</a:t>
                      </a:r>
                      <a:r>
                        <a:rPr lang="en-US" sz="2400" dirty="0">
                          <a:effectLst/>
                          <a:latin typeface="UTM Avo" panose="02040603050506020204" pitchFamily="18" charset="0"/>
                        </a:rPr>
                        <a:t> </a:t>
                      </a:r>
                      <a:r>
                        <a:rPr lang="en-US" sz="2400" dirty="0" err="1">
                          <a:effectLst/>
                          <a:latin typeface="UTM Avo" panose="02040603050506020204" pitchFamily="18" charset="0"/>
                        </a:rPr>
                        <a:t>lạc</a:t>
                      </a:r>
                      <a:r>
                        <a:rPr lang="en-US" sz="2400" dirty="0">
                          <a:effectLst/>
                          <a:latin typeface="UTM Avo" panose="02040603050506020204" pitchFamily="18" charset="0"/>
                        </a:rPr>
                        <a:t>, </a:t>
                      </a:r>
                      <a:endParaRPr lang="x-none" sz="2400" dirty="0">
                        <a:effectLst/>
                        <a:latin typeface="UTM Avo" panose="020406030505060202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353857809"/>
                  </a:ext>
                </a:extLst>
              </a:tr>
              <a:tr h="1089943">
                <a:tc>
                  <a:txBody>
                    <a:bodyPr/>
                    <a:lstStyle/>
                    <a:p>
                      <a:pPr marL="7938" indent="0" algn="ctr">
                        <a:lnSpc>
                          <a:spcPct val="107000"/>
                        </a:lnSpc>
                        <a:tabLst/>
                      </a:pPr>
                      <a:r>
                        <a:rPr lang="en-US" sz="2400" dirty="0">
                          <a:effectLst/>
                          <a:latin typeface="UTM Avo" panose="02040603050506020204" pitchFamily="18" charset="0"/>
                        </a:rPr>
                        <a:t>at</a:t>
                      </a:r>
                      <a:endParaRPr lang="x-none" sz="2400" dirty="0">
                        <a:effectLst/>
                        <a:latin typeface="UTM Avo" panose="02040603050506020204" pitchFamily="18" charset="0"/>
                        <a:ea typeface="Calibri" panose="020F0502020204030204" pitchFamily="34" charset="0"/>
                        <a:cs typeface="Times New Roman" panose="02020603050405020304" pitchFamily="18" charset="0"/>
                      </a:endParaRPr>
                    </a:p>
                  </a:txBody>
                  <a:tcPr marT="0" marB="0" anchor="ctr"/>
                </a:tc>
                <a:tc>
                  <a:txBody>
                    <a:bodyPr/>
                    <a:lstStyle/>
                    <a:p>
                      <a:pPr marL="7938" indent="0" algn="l">
                        <a:lnSpc>
                          <a:spcPct val="107000"/>
                        </a:lnSpc>
                        <a:spcAft>
                          <a:spcPts val="800"/>
                        </a:spcAft>
                        <a:tabLst/>
                      </a:pPr>
                      <a:r>
                        <a:rPr lang="en-US" sz="2400" dirty="0">
                          <a:effectLst/>
                          <a:latin typeface="UTM Avo" panose="02040603050506020204" pitchFamily="18" charset="0"/>
                        </a:rPr>
                        <a:t> </a:t>
                      </a:r>
                      <a:r>
                        <a:rPr lang="en-US" sz="2400" dirty="0" err="1">
                          <a:effectLst/>
                          <a:latin typeface="UTM Avo" panose="02040603050506020204" pitchFamily="18" charset="0"/>
                        </a:rPr>
                        <a:t>hạt</a:t>
                      </a:r>
                      <a:r>
                        <a:rPr lang="en-US" sz="2400" dirty="0">
                          <a:effectLst/>
                          <a:latin typeface="UTM Avo" panose="02040603050506020204" pitchFamily="18" charset="0"/>
                        </a:rPr>
                        <a:t> </a:t>
                      </a:r>
                      <a:r>
                        <a:rPr lang="en-US" sz="2400" dirty="0" err="1">
                          <a:effectLst/>
                          <a:latin typeface="UTM Avo" panose="02040603050506020204" pitchFamily="18" charset="0"/>
                        </a:rPr>
                        <a:t>cát</a:t>
                      </a:r>
                      <a:r>
                        <a:rPr lang="en-US" sz="2400" dirty="0">
                          <a:effectLst/>
                          <a:latin typeface="UTM Avo" panose="02040603050506020204" pitchFamily="18" charset="0"/>
                        </a:rPr>
                        <a:t>, </a:t>
                      </a:r>
                      <a:endParaRPr lang="x-none" sz="2400" dirty="0">
                        <a:effectLst/>
                        <a:latin typeface="UTM Avo" panose="020406030505060202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485440108"/>
                  </a:ext>
                </a:extLst>
              </a:tr>
            </a:tbl>
          </a:graphicData>
        </a:graphic>
      </p:graphicFrame>
      <p:sp>
        <p:nvSpPr>
          <p:cNvPr id="45" name="TextBox 44">
            <a:extLst>
              <a:ext uri="{FF2B5EF4-FFF2-40B4-BE49-F238E27FC236}">
                <a16:creationId xmlns:a16="http://schemas.microsoft.com/office/drawing/2014/main" id="{616B818E-28AC-B849-BE2A-D4C17484C953}"/>
              </a:ext>
            </a:extLst>
          </p:cNvPr>
          <p:cNvSpPr txBox="1"/>
          <p:nvPr/>
        </p:nvSpPr>
        <p:spPr>
          <a:xfrm>
            <a:off x="5296815" y="4448421"/>
            <a:ext cx="2169816" cy="461665"/>
          </a:xfrm>
          <a:prstGeom prst="rect">
            <a:avLst/>
          </a:prstGeom>
          <a:noFill/>
        </p:spPr>
        <p:txBody>
          <a:bodyPr wrap="square" rtlCol="0">
            <a:spAutoFit/>
          </a:bodyPr>
          <a:lstStyle/>
          <a:p>
            <a:r>
              <a:rPr lang="vi-VN" sz="2400" dirty="0">
                <a:solidFill>
                  <a:srgbClr val="FF0000"/>
                </a:solidFill>
                <a:latin typeface="UTM Avo" panose="02040603050506020204" pitchFamily="18" charset="0"/>
              </a:rPr>
              <a:t>con hạc</a:t>
            </a:r>
            <a:r>
              <a:rPr lang="x-none" sz="2400" dirty="0">
                <a:solidFill>
                  <a:srgbClr val="FF0000"/>
                </a:solidFill>
                <a:latin typeface="UTM Avo" panose="02040603050506020204" pitchFamily="18" charset="0"/>
              </a:rPr>
              <a:t>,</a:t>
            </a:r>
          </a:p>
        </p:txBody>
      </p:sp>
      <p:sp>
        <p:nvSpPr>
          <p:cNvPr id="46" name="TextBox 45">
            <a:extLst>
              <a:ext uri="{FF2B5EF4-FFF2-40B4-BE49-F238E27FC236}">
                <a16:creationId xmlns:a16="http://schemas.microsoft.com/office/drawing/2014/main" id="{02FFA2C4-1497-AB40-AE0F-BC317C0CB4DC}"/>
              </a:ext>
            </a:extLst>
          </p:cNvPr>
          <p:cNvSpPr txBox="1"/>
          <p:nvPr/>
        </p:nvSpPr>
        <p:spPr>
          <a:xfrm>
            <a:off x="6764172" y="4459958"/>
            <a:ext cx="2254709" cy="461665"/>
          </a:xfrm>
          <a:prstGeom prst="rect">
            <a:avLst/>
          </a:prstGeom>
          <a:noFill/>
        </p:spPr>
        <p:txBody>
          <a:bodyPr wrap="square" rtlCol="0">
            <a:spAutoFit/>
          </a:bodyPr>
          <a:lstStyle/>
          <a:p>
            <a:r>
              <a:rPr lang="vi-VN" sz="2400" dirty="0">
                <a:solidFill>
                  <a:srgbClr val="FF0000"/>
                </a:solidFill>
                <a:latin typeface="UTM Avo" panose="02040603050506020204" pitchFamily="18" charset="0"/>
              </a:rPr>
              <a:t>âm nhạc</a:t>
            </a:r>
            <a:r>
              <a:rPr lang="x-none" sz="2400" dirty="0">
                <a:solidFill>
                  <a:srgbClr val="FF0000"/>
                </a:solidFill>
                <a:latin typeface="UTM Avo" panose="02040603050506020204" pitchFamily="18" charset="0"/>
              </a:rPr>
              <a:t>,…</a:t>
            </a:r>
          </a:p>
        </p:txBody>
      </p:sp>
      <p:sp>
        <p:nvSpPr>
          <p:cNvPr id="47" name="TextBox 46">
            <a:extLst>
              <a:ext uri="{FF2B5EF4-FFF2-40B4-BE49-F238E27FC236}">
                <a16:creationId xmlns:a16="http://schemas.microsoft.com/office/drawing/2014/main" id="{9F4A5155-115B-F347-8D3B-32D46E0631AF}"/>
              </a:ext>
            </a:extLst>
          </p:cNvPr>
          <p:cNvSpPr txBox="1"/>
          <p:nvPr/>
        </p:nvSpPr>
        <p:spPr>
          <a:xfrm>
            <a:off x="5442173" y="5529777"/>
            <a:ext cx="2169816" cy="461665"/>
          </a:xfrm>
          <a:prstGeom prst="rect">
            <a:avLst/>
          </a:prstGeom>
          <a:noFill/>
        </p:spPr>
        <p:txBody>
          <a:bodyPr wrap="square" rtlCol="0">
            <a:spAutoFit/>
          </a:bodyPr>
          <a:lstStyle/>
          <a:p>
            <a:r>
              <a:rPr lang="vi-VN" sz="2400" dirty="0">
                <a:solidFill>
                  <a:srgbClr val="FF0000"/>
                </a:solidFill>
                <a:latin typeface="UTM Avo" panose="02040603050506020204" pitchFamily="18" charset="0"/>
              </a:rPr>
              <a:t>mát mẻ</a:t>
            </a:r>
            <a:r>
              <a:rPr lang="x-none" sz="2400" dirty="0">
                <a:solidFill>
                  <a:srgbClr val="FF0000"/>
                </a:solidFill>
                <a:latin typeface="UTM Avo" panose="02040603050506020204" pitchFamily="18" charset="0"/>
              </a:rPr>
              <a:t>,…</a:t>
            </a:r>
          </a:p>
        </p:txBody>
      </p:sp>
    </p:spTree>
    <p:extLst>
      <p:ext uri="{BB962C8B-B14F-4D97-AF65-F5344CB8AC3E}">
        <p14:creationId xmlns:p14="http://schemas.microsoft.com/office/powerpoint/2010/main" val="112637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left)">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build="p"/>
      <p:bldP spid="9" grpId="0"/>
      <p:bldP spid="4" grpId="0"/>
      <p:bldP spid="25" grpId="0"/>
      <p:bldP spid="26" grpId="0"/>
      <p:bldP spid="27" grpId="0"/>
      <p:bldP spid="31" grpId="0"/>
      <p:bldP spid="39" grpId="0"/>
      <p:bldP spid="45" grpId="0"/>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Words>
  <Application>Microsoft Office PowerPoint</Application>
  <PresentationFormat>Widescreen</PresentationFormat>
  <Paragraphs>44</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Times New Roman</vt:lpstr>
      <vt:lpstr>UTM Avo</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MyPC</cp:lastModifiedBy>
  <cp:revision>1</cp:revision>
  <dcterms:created xsi:type="dcterms:W3CDTF">2024-01-23T09:05:58Z</dcterms:created>
  <dcterms:modified xsi:type="dcterms:W3CDTF">2024-01-23T09:06:12Z</dcterms:modified>
</cp:coreProperties>
</file>