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78"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B5FF2F-6639-4E33-847C-AA64B1C3554B}" type="datetimeFigureOut">
              <a:rPr lang="vi-VN" smtClean="0"/>
              <a:t>25/01/2024</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230E92-A982-46F4-9ECB-1FD7FDFC2BDA}" type="slidenum">
              <a:rPr lang="vi-VN" smtClean="0"/>
              <a:t>‹#›</a:t>
            </a:fld>
            <a:endParaRPr lang="vi-VN"/>
          </a:p>
        </p:txBody>
      </p:sp>
    </p:spTree>
    <p:extLst>
      <p:ext uri="{BB962C8B-B14F-4D97-AF65-F5344CB8AC3E}">
        <p14:creationId xmlns:p14="http://schemas.microsoft.com/office/powerpoint/2010/main" val="36299260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a:ln>
            <a:headEnd/>
            <a:tailEnd/>
          </a:ln>
        </p:spPr>
      </p:sp>
      <p:sp>
        <p:nvSpPr>
          <p:cNvPr id="20482" name="Notes Placeholder 2"/>
          <p:cNvSpPr txBox="1">
            <a:spLocks noGrp="1"/>
          </p:cNvSpPr>
          <p:nvPr>
            <p:ph type="body" idx="1"/>
          </p:nvPr>
        </p:nvSpPr>
        <p:spPr/>
        <p:txBody>
          <a:bodyPr/>
          <a:lstStyle/>
          <a:p>
            <a:pPr eaLnBrk="1" hangingPunct="1">
              <a:buSzPts val="1100"/>
              <a:buFont typeface="Arial" charset="0"/>
              <a:buChar char="●"/>
            </a:pPr>
            <a:endParaRPr lang="en-US" sz="1100" smtClean="0">
              <a:latin typeface="Arial" charset="0"/>
              <a:cs typeface="Arial" charset="0"/>
            </a:endParaRPr>
          </a:p>
        </p:txBody>
      </p:sp>
    </p:spTree>
    <p:extLst>
      <p:ext uri="{BB962C8B-B14F-4D97-AF65-F5344CB8AC3E}">
        <p14:creationId xmlns:p14="http://schemas.microsoft.com/office/powerpoint/2010/main" val="3675479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vi-V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5646F48C-DA91-4928-A498-5FF1DBF2FF59}" type="datetimeFigureOut">
              <a:rPr lang="vi-VN" smtClean="0"/>
              <a:t>25/01/2024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7E602CC-187E-4B8F-B895-41A4C6EAC86F}" type="slidenum">
              <a:rPr lang="vi-VN" smtClean="0"/>
              <a:t>‹#›</a:t>
            </a:fld>
            <a:endParaRPr lang="vi-VN"/>
          </a:p>
        </p:txBody>
      </p:sp>
    </p:spTree>
    <p:extLst>
      <p:ext uri="{BB962C8B-B14F-4D97-AF65-F5344CB8AC3E}">
        <p14:creationId xmlns:p14="http://schemas.microsoft.com/office/powerpoint/2010/main" val="3368269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646F48C-DA91-4928-A498-5FF1DBF2FF59}" type="datetimeFigureOut">
              <a:rPr lang="vi-VN" smtClean="0"/>
              <a:t>25/01/2024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7E602CC-187E-4B8F-B895-41A4C6EAC86F}" type="slidenum">
              <a:rPr lang="vi-VN" smtClean="0"/>
              <a:t>‹#›</a:t>
            </a:fld>
            <a:endParaRPr lang="vi-VN"/>
          </a:p>
        </p:txBody>
      </p:sp>
    </p:spTree>
    <p:extLst>
      <p:ext uri="{BB962C8B-B14F-4D97-AF65-F5344CB8AC3E}">
        <p14:creationId xmlns:p14="http://schemas.microsoft.com/office/powerpoint/2010/main" val="54933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646F48C-DA91-4928-A498-5FF1DBF2FF59}" type="datetimeFigureOut">
              <a:rPr lang="vi-VN" smtClean="0"/>
              <a:t>25/01/2024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7E602CC-187E-4B8F-B895-41A4C6EAC86F}" type="slidenum">
              <a:rPr lang="vi-VN" smtClean="0"/>
              <a:t>‹#›</a:t>
            </a:fld>
            <a:endParaRPr lang="vi-VN"/>
          </a:p>
        </p:txBody>
      </p:sp>
    </p:spTree>
    <p:extLst>
      <p:ext uri="{BB962C8B-B14F-4D97-AF65-F5344CB8AC3E}">
        <p14:creationId xmlns:p14="http://schemas.microsoft.com/office/powerpoint/2010/main" val="1678878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646F48C-DA91-4928-A498-5FF1DBF2FF59}" type="datetimeFigureOut">
              <a:rPr lang="vi-VN" smtClean="0"/>
              <a:t>25/01/2024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7E602CC-187E-4B8F-B895-41A4C6EAC86F}" type="slidenum">
              <a:rPr lang="vi-VN" smtClean="0"/>
              <a:t>‹#›</a:t>
            </a:fld>
            <a:endParaRPr lang="vi-VN"/>
          </a:p>
        </p:txBody>
      </p:sp>
    </p:spTree>
    <p:extLst>
      <p:ext uri="{BB962C8B-B14F-4D97-AF65-F5344CB8AC3E}">
        <p14:creationId xmlns:p14="http://schemas.microsoft.com/office/powerpoint/2010/main" val="851756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vi-V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646F48C-DA91-4928-A498-5FF1DBF2FF59}" type="datetimeFigureOut">
              <a:rPr lang="vi-VN" smtClean="0"/>
              <a:t>25/01/2024</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17E602CC-187E-4B8F-B895-41A4C6EAC86F}" type="slidenum">
              <a:rPr lang="vi-VN" smtClean="0"/>
              <a:t>‹#›</a:t>
            </a:fld>
            <a:endParaRPr lang="vi-VN"/>
          </a:p>
        </p:txBody>
      </p:sp>
    </p:spTree>
    <p:extLst>
      <p:ext uri="{BB962C8B-B14F-4D97-AF65-F5344CB8AC3E}">
        <p14:creationId xmlns:p14="http://schemas.microsoft.com/office/powerpoint/2010/main" val="16766615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5646F48C-DA91-4928-A498-5FF1DBF2FF59}" type="datetimeFigureOut">
              <a:rPr lang="vi-VN" smtClean="0"/>
              <a:t>25/01/2024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17E602CC-187E-4B8F-B895-41A4C6EAC86F}" type="slidenum">
              <a:rPr lang="vi-VN" smtClean="0"/>
              <a:t>‹#›</a:t>
            </a:fld>
            <a:endParaRPr lang="vi-VN"/>
          </a:p>
        </p:txBody>
      </p:sp>
    </p:spTree>
    <p:extLst>
      <p:ext uri="{BB962C8B-B14F-4D97-AF65-F5344CB8AC3E}">
        <p14:creationId xmlns:p14="http://schemas.microsoft.com/office/powerpoint/2010/main" val="2515826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vi-V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5646F48C-DA91-4928-A498-5FF1DBF2FF59}" type="datetimeFigureOut">
              <a:rPr lang="vi-VN" smtClean="0"/>
              <a:t>25/01/2024</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17E602CC-187E-4B8F-B895-41A4C6EAC86F}" type="slidenum">
              <a:rPr lang="vi-VN" smtClean="0"/>
              <a:t>‹#›</a:t>
            </a:fld>
            <a:endParaRPr lang="vi-VN"/>
          </a:p>
        </p:txBody>
      </p:sp>
    </p:spTree>
    <p:extLst>
      <p:ext uri="{BB962C8B-B14F-4D97-AF65-F5344CB8AC3E}">
        <p14:creationId xmlns:p14="http://schemas.microsoft.com/office/powerpoint/2010/main" val="3239261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5646F48C-DA91-4928-A498-5FF1DBF2FF59}" type="datetimeFigureOut">
              <a:rPr lang="vi-VN" smtClean="0"/>
              <a:t>25/01/2024</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17E602CC-187E-4B8F-B895-41A4C6EAC86F}" type="slidenum">
              <a:rPr lang="vi-VN" smtClean="0"/>
              <a:t>‹#›</a:t>
            </a:fld>
            <a:endParaRPr lang="vi-VN"/>
          </a:p>
        </p:txBody>
      </p:sp>
    </p:spTree>
    <p:extLst>
      <p:ext uri="{BB962C8B-B14F-4D97-AF65-F5344CB8AC3E}">
        <p14:creationId xmlns:p14="http://schemas.microsoft.com/office/powerpoint/2010/main" val="3125528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6F48C-DA91-4928-A498-5FF1DBF2FF59}" type="datetimeFigureOut">
              <a:rPr lang="vi-VN" smtClean="0"/>
              <a:t>25/01/2024</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17E602CC-187E-4B8F-B895-41A4C6EAC86F}" type="slidenum">
              <a:rPr lang="vi-VN" smtClean="0"/>
              <a:t>‹#›</a:t>
            </a:fld>
            <a:endParaRPr lang="vi-VN"/>
          </a:p>
        </p:txBody>
      </p:sp>
    </p:spTree>
    <p:extLst>
      <p:ext uri="{BB962C8B-B14F-4D97-AF65-F5344CB8AC3E}">
        <p14:creationId xmlns:p14="http://schemas.microsoft.com/office/powerpoint/2010/main" val="4138708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46F48C-DA91-4928-A498-5FF1DBF2FF59}" type="datetimeFigureOut">
              <a:rPr lang="vi-VN" smtClean="0"/>
              <a:t>25/01/2024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17E602CC-187E-4B8F-B895-41A4C6EAC86F}" type="slidenum">
              <a:rPr lang="vi-VN" smtClean="0"/>
              <a:t>‹#›</a:t>
            </a:fld>
            <a:endParaRPr lang="vi-VN"/>
          </a:p>
        </p:txBody>
      </p:sp>
    </p:spTree>
    <p:extLst>
      <p:ext uri="{BB962C8B-B14F-4D97-AF65-F5344CB8AC3E}">
        <p14:creationId xmlns:p14="http://schemas.microsoft.com/office/powerpoint/2010/main" val="404274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vi-V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646F48C-DA91-4928-A498-5FF1DBF2FF59}" type="datetimeFigureOut">
              <a:rPr lang="vi-VN" smtClean="0"/>
              <a:t>25/01/2024</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17E602CC-187E-4B8F-B895-41A4C6EAC86F}" type="slidenum">
              <a:rPr lang="vi-VN" smtClean="0"/>
              <a:t>‹#›</a:t>
            </a:fld>
            <a:endParaRPr lang="vi-VN"/>
          </a:p>
        </p:txBody>
      </p:sp>
    </p:spTree>
    <p:extLst>
      <p:ext uri="{BB962C8B-B14F-4D97-AF65-F5344CB8AC3E}">
        <p14:creationId xmlns:p14="http://schemas.microsoft.com/office/powerpoint/2010/main" val="1718179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46F48C-DA91-4928-A498-5FF1DBF2FF59}" type="datetimeFigureOut">
              <a:rPr lang="vi-VN" smtClean="0"/>
              <a:t>25/01/2024</a:t>
            </a:fld>
            <a:endParaRPr lang="vi-V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E602CC-187E-4B8F-B895-41A4C6EAC86F}" type="slidenum">
              <a:rPr lang="vi-VN" smtClean="0"/>
              <a:t>‹#›</a:t>
            </a:fld>
            <a:endParaRPr lang="vi-VN"/>
          </a:p>
        </p:txBody>
      </p:sp>
    </p:spTree>
    <p:extLst>
      <p:ext uri="{BB962C8B-B14F-4D97-AF65-F5344CB8AC3E}">
        <p14:creationId xmlns:p14="http://schemas.microsoft.com/office/powerpoint/2010/main" val="8342205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p:cNvPr>
          <p:cNvSpPr txBox="1"/>
          <p:nvPr/>
        </p:nvSpPr>
        <p:spPr>
          <a:xfrm>
            <a:off x="2019301" y="2108200"/>
            <a:ext cx="8159751" cy="1200329"/>
          </a:xfrm>
          <a:prstGeom prst="rect">
            <a:avLst/>
          </a:prstGeom>
          <a:noFill/>
        </p:spPr>
        <p:txBody>
          <a:bodyPr>
            <a:spAutoFit/>
          </a:bodyPr>
          <a:lstStyle/>
          <a:p>
            <a:pPr algn="just">
              <a:lnSpc>
                <a:spcPct val="150000"/>
              </a:lnSpc>
              <a:buClr>
                <a:srgbClr val="000000"/>
              </a:buClr>
              <a:buFont typeface="Arial" charset="0"/>
              <a:buNone/>
            </a:pPr>
            <a:r>
              <a:rPr lang="vi-VN" sz="2400" b="1">
                <a:solidFill>
                  <a:srgbClr val="FA261C"/>
                </a:solidFill>
                <a:latin typeface="UTM Avo"/>
              </a:rPr>
              <a:t>1. </a:t>
            </a:r>
            <a:r>
              <a:rPr lang="vi-VN" sz="2400">
                <a:latin typeface="UTM Avo"/>
              </a:rPr>
              <a:t>Tiếng hót kì diệu của hoạ mi đã làm cho những sự vật trên bầu trời thay đổi như thế nào?</a:t>
            </a:r>
          </a:p>
        </p:txBody>
      </p:sp>
      <p:sp>
        <p:nvSpPr>
          <p:cNvPr id="16386" name="TextBox 9"/>
          <p:cNvSpPr txBox="1">
            <a:spLocks noChangeArrowheads="1"/>
          </p:cNvSpPr>
          <p:nvPr/>
        </p:nvSpPr>
        <p:spPr bwMode="auto">
          <a:xfrm>
            <a:off x="3774017" y="654051"/>
            <a:ext cx="7592483" cy="830997"/>
          </a:xfrm>
          <a:prstGeom prst="rect">
            <a:avLst/>
          </a:prstGeom>
          <a:noFill/>
          <a:ln w="9525">
            <a:noFill/>
            <a:miter lim="800000"/>
            <a:headEnd/>
            <a:tailEnd/>
          </a:ln>
        </p:spPr>
        <p:txBody>
          <a:bodyPr>
            <a:spAutoFit/>
          </a:bodyPr>
          <a:lstStyle/>
          <a:p>
            <a:pPr>
              <a:buClr>
                <a:srgbClr val="000000"/>
              </a:buClr>
              <a:buFont typeface="Arial" charset="0"/>
              <a:buNone/>
            </a:pPr>
            <a:r>
              <a:rPr lang="vi-VN" sz="4800">
                <a:solidFill>
                  <a:schemeClr val="accent2"/>
                </a:solidFill>
                <a:latin typeface="UTM Cookies"/>
              </a:rPr>
              <a:t>TRẢ LỜI CÂU HỎI</a:t>
            </a:r>
            <a:endParaRPr lang="en-US" sz="4800">
              <a:solidFill>
                <a:schemeClr val="accent2"/>
              </a:solidFill>
              <a:latin typeface="UTM Cookies"/>
            </a:endParaRPr>
          </a:p>
        </p:txBody>
      </p:sp>
      <p:pic>
        <p:nvPicPr>
          <p:cNvPr id="3" name="Picture 2">
            <a:extLst/>
          </p:cNvPr>
          <p:cNvPicPr>
            <a:picLocks noChangeAspect="1"/>
          </p:cNvPicPr>
          <p:nvPr/>
        </p:nvPicPr>
        <p:blipFill>
          <a:blip r:embed="rId3">
            <a:clrChange>
              <a:clrFrom>
                <a:srgbClr val="FBFFFF"/>
              </a:clrFrom>
              <a:clrTo>
                <a:srgbClr val="FBFFFF">
                  <a:alpha val="0"/>
                </a:srgbClr>
              </a:clrTo>
            </a:clrChange>
          </a:blip>
          <a:stretch>
            <a:fillRect/>
          </a:stretch>
        </p:blipFill>
        <p:spPr>
          <a:xfrm>
            <a:off x="7753309" y="5158876"/>
            <a:ext cx="2890592" cy="1720072"/>
          </a:xfrm>
          <a:prstGeom prst="round2SameRect">
            <a:avLst>
              <a:gd name="adj1" fmla="val 0"/>
              <a:gd name="adj2" fmla="val 39412"/>
            </a:avLst>
          </a:prstGeom>
        </p:spPr>
      </p:pic>
      <p:sp>
        <p:nvSpPr>
          <p:cNvPr id="17" name="TextBox 16">
            <a:extLst/>
          </p:cNvPr>
          <p:cNvSpPr txBox="1"/>
          <p:nvPr/>
        </p:nvSpPr>
        <p:spPr>
          <a:xfrm>
            <a:off x="2012951" y="3253318"/>
            <a:ext cx="8159749" cy="2308324"/>
          </a:xfrm>
          <a:prstGeom prst="rect">
            <a:avLst/>
          </a:prstGeom>
          <a:noFill/>
        </p:spPr>
        <p:txBody>
          <a:bodyPr>
            <a:spAutoFit/>
          </a:bodyPr>
          <a:lstStyle/>
          <a:p>
            <a:pPr algn="just">
              <a:lnSpc>
                <a:spcPct val="150000"/>
              </a:lnSpc>
              <a:buClr>
                <a:srgbClr val="000000"/>
              </a:buClr>
              <a:buFont typeface="Arial" charset="0"/>
              <a:buNone/>
            </a:pPr>
            <a:r>
              <a:rPr lang="vi-VN" sz="2400">
                <a:solidFill>
                  <a:srgbClr val="FA261C"/>
                </a:solidFill>
                <a:latin typeface="UTM Avo"/>
                <a:sym typeface="Wingdings" pitchFamily="2" charset="2"/>
              </a:rPr>
              <a:t> </a:t>
            </a:r>
            <a:r>
              <a:rPr lang="vi-VN" sz="2400">
                <a:solidFill>
                  <a:srgbClr val="FA261C"/>
                </a:solidFill>
                <a:latin typeface="UTM Avo"/>
              </a:rPr>
              <a:t>Tiếng hót kì diệu của hoạ mi đã làm cho những sự vật trên bầu trời thay đổi: trời bỗng sáng ra, những luồng sáng chiếu qua các chùm lộc mới nhú, rực rỡ hơn; da trời bỗng xanh hơn, những làn mây trắng trắng hơn, xốp hơn,... </a:t>
            </a:r>
          </a:p>
        </p:txBody>
      </p:sp>
      <p:pic>
        <p:nvPicPr>
          <p:cNvPr id="14" name="Picture 13">
            <a:extLst/>
          </p:cNvPr>
          <p:cNvPicPr>
            <a:picLocks noChangeAspect="1"/>
          </p:cNvPicPr>
          <p:nvPr/>
        </p:nvPicPr>
        <p:blipFill rotWithShape="1">
          <a:blip r:embed="rId3">
            <a:clrChange>
              <a:clrFrom>
                <a:srgbClr val="FBFFFF"/>
              </a:clrFrom>
              <a:clrTo>
                <a:srgbClr val="FBFFFF">
                  <a:alpha val="0"/>
                </a:srgbClr>
              </a:clrTo>
            </a:clrChange>
          </a:blip>
          <a:srcRect l="15092" r="7561"/>
          <a:stretch/>
        </p:blipFill>
        <p:spPr>
          <a:xfrm>
            <a:off x="2013185" y="446911"/>
            <a:ext cx="1713699" cy="1720380"/>
          </a:xfrm>
          <a:prstGeom prst="ellipse">
            <a:avLst/>
          </a:prstGeom>
        </p:spPr>
      </p:pic>
    </p:spTree>
    <p:custDataLst>
      <p:tags r:id="rId1"/>
    </p:custDataLst>
    <p:extLst>
      <p:ext uri="{BB962C8B-B14F-4D97-AF65-F5344CB8AC3E}">
        <p14:creationId xmlns:p14="http://schemas.microsoft.com/office/powerpoint/2010/main" val="4098711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left)">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p:cNvPr>
          <p:cNvSpPr txBox="1"/>
          <p:nvPr/>
        </p:nvSpPr>
        <p:spPr>
          <a:xfrm>
            <a:off x="2004484" y="338667"/>
            <a:ext cx="8015816" cy="1200329"/>
          </a:xfrm>
          <a:prstGeom prst="rect">
            <a:avLst/>
          </a:prstGeom>
          <a:noFill/>
        </p:spPr>
        <p:txBody>
          <a:bodyPr>
            <a:spAutoFit/>
          </a:bodyPr>
          <a:lstStyle/>
          <a:p>
            <a:pPr algn="just">
              <a:lnSpc>
                <a:spcPct val="150000"/>
              </a:lnSpc>
              <a:buClr>
                <a:srgbClr val="000000"/>
              </a:buClr>
              <a:buFont typeface="Arial" charset="0"/>
              <a:buNone/>
            </a:pPr>
            <a:r>
              <a:rPr lang="vi-VN" sz="2400" b="1">
                <a:solidFill>
                  <a:srgbClr val="FA261C"/>
                </a:solidFill>
                <a:latin typeface="UTM Avo"/>
              </a:rPr>
              <a:t>2. </a:t>
            </a:r>
            <a:r>
              <a:rPr lang="vi-VN" sz="2400">
                <a:latin typeface="UTM Avo"/>
              </a:rPr>
              <a:t>Những gợn sóng trên hồ có thay đổi gì khi hoà nhịp với tiếng hoạ mi hót?</a:t>
            </a:r>
          </a:p>
        </p:txBody>
      </p:sp>
      <p:sp>
        <p:nvSpPr>
          <p:cNvPr id="3" name="TextBox 2">
            <a:extLst/>
          </p:cNvPr>
          <p:cNvSpPr txBox="1"/>
          <p:nvPr/>
        </p:nvSpPr>
        <p:spPr>
          <a:xfrm>
            <a:off x="2004484" y="1318685"/>
            <a:ext cx="8159749" cy="1200329"/>
          </a:xfrm>
          <a:prstGeom prst="rect">
            <a:avLst/>
          </a:prstGeom>
          <a:noFill/>
        </p:spPr>
        <p:txBody>
          <a:bodyPr>
            <a:spAutoFit/>
          </a:bodyPr>
          <a:lstStyle/>
          <a:p>
            <a:pPr algn="just">
              <a:lnSpc>
                <a:spcPct val="150000"/>
              </a:lnSpc>
              <a:buClr>
                <a:srgbClr val="000000"/>
              </a:buClr>
              <a:buFont typeface="Arial" charset="0"/>
              <a:buNone/>
            </a:pPr>
            <a:r>
              <a:rPr lang="vi-VN" sz="2400">
                <a:solidFill>
                  <a:srgbClr val="FA261C"/>
                </a:solidFill>
                <a:latin typeface="UTM Avo"/>
                <a:sym typeface="Wingdings" pitchFamily="2" charset="2"/>
              </a:rPr>
              <a:t> </a:t>
            </a:r>
            <a:r>
              <a:rPr lang="vi-VN" sz="2400">
                <a:solidFill>
                  <a:srgbClr val="FA261C"/>
                </a:solidFill>
                <a:latin typeface="UTM Avo"/>
              </a:rPr>
              <a:t>Những gợn sóng trên hồ hoà nhịp với tiếng hoại mi hót, lấp lánh thêm.</a:t>
            </a:r>
          </a:p>
        </p:txBody>
      </p:sp>
      <p:sp>
        <p:nvSpPr>
          <p:cNvPr id="4" name="TextBox 3">
            <a:extLst/>
          </p:cNvPr>
          <p:cNvSpPr txBox="1"/>
          <p:nvPr/>
        </p:nvSpPr>
        <p:spPr>
          <a:xfrm>
            <a:off x="1784351" y="2309284"/>
            <a:ext cx="8235949" cy="2862322"/>
          </a:xfrm>
          <a:prstGeom prst="rect">
            <a:avLst/>
          </a:prstGeom>
          <a:noFill/>
        </p:spPr>
        <p:txBody>
          <a:bodyPr>
            <a:spAutoFit/>
          </a:bodyPr>
          <a:lstStyle/>
          <a:p>
            <a:pPr algn="just">
              <a:lnSpc>
                <a:spcPct val="150000"/>
              </a:lnSpc>
              <a:buClr>
                <a:srgbClr val="000000"/>
              </a:buClr>
              <a:buFont typeface="Arial" charset="0"/>
              <a:buNone/>
            </a:pPr>
            <a:r>
              <a:rPr lang="vi-VN" sz="2400" b="1">
                <a:solidFill>
                  <a:srgbClr val="FA261C"/>
                </a:solidFill>
                <a:latin typeface="UTM Avo"/>
              </a:rPr>
              <a:t>3. </a:t>
            </a:r>
            <a:r>
              <a:rPr lang="vi-VN" sz="2400">
                <a:latin typeface="UTM Avo"/>
              </a:rPr>
              <a:t>Nói tiếp sự thay đổi của các sự vật trên mặt đất khi nghe hoạ mi hót.</a:t>
            </a:r>
          </a:p>
          <a:p>
            <a:pPr algn="just">
              <a:lnSpc>
                <a:spcPct val="150000"/>
              </a:lnSpc>
              <a:buClr>
                <a:srgbClr val="000000"/>
              </a:buClr>
              <a:buFont typeface="Arial" charset="0"/>
              <a:buNone/>
            </a:pPr>
            <a:r>
              <a:rPr lang="vi-VN" sz="2400">
                <a:latin typeface="UTM Avo"/>
              </a:rPr>
              <a:t>a. Các loài hoa</a:t>
            </a:r>
          </a:p>
          <a:p>
            <a:pPr algn="just">
              <a:lnSpc>
                <a:spcPct val="150000"/>
              </a:lnSpc>
              <a:buClr>
                <a:srgbClr val="000000"/>
              </a:buClr>
              <a:buFont typeface="Arial" charset="0"/>
              <a:buNone/>
            </a:pPr>
            <a:endParaRPr lang="vi-VN" sz="2400">
              <a:latin typeface="UTM Avo"/>
            </a:endParaRPr>
          </a:p>
          <a:p>
            <a:pPr algn="just">
              <a:lnSpc>
                <a:spcPct val="150000"/>
              </a:lnSpc>
              <a:buClr>
                <a:srgbClr val="000000"/>
              </a:buClr>
              <a:buFont typeface="Arial" charset="0"/>
              <a:buNone/>
            </a:pPr>
            <a:r>
              <a:rPr lang="vi-VN" sz="2400">
                <a:latin typeface="UTM Avo"/>
              </a:rPr>
              <a:t>b. Các loài chim</a:t>
            </a:r>
          </a:p>
        </p:txBody>
      </p:sp>
      <p:sp>
        <p:nvSpPr>
          <p:cNvPr id="5" name="TextBox 4">
            <a:extLst/>
          </p:cNvPr>
          <p:cNvSpPr txBox="1"/>
          <p:nvPr/>
        </p:nvSpPr>
        <p:spPr>
          <a:xfrm>
            <a:off x="3860801" y="3409951"/>
            <a:ext cx="8159751" cy="646331"/>
          </a:xfrm>
          <a:prstGeom prst="rect">
            <a:avLst/>
          </a:prstGeom>
          <a:noFill/>
        </p:spPr>
        <p:txBody>
          <a:bodyPr>
            <a:spAutoFit/>
          </a:bodyPr>
          <a:lstStyle/>
          <a:p>
            <a:pPr algn="just">
              <a:lnSpc>
                <a:spcPct val="150000"/>
              </a:lnSpc>
              <a:buClr>
                <a:srgbClr val="000000"/>
              </a:buClr>
              <a:buFont typeface="Arial" charset="0"/>
              <a:buNone/>
            </a:pPr>
            <a:r>
              <a:rPr lang="vi-VN" sz="2400">
                <a:solidFill>
                  <a:srgbClr val="FA261C"/>
                </a:solidFill>
                <a:latin typeface="UTM Avo"/>
                <a:sym typeface="Wingdings" pitchFamily="2" charset="2"/>
              </a:rPr>
              <a:t>nghe tiếng hót trong suốt của hoạ mi chợt bừng</a:t>
            </a:r>
            <a:endParaRPr lang="vi-VN" sz="2400">
              <a:solidFill>
                <a:srgbClr val="FA261C"/>
              </a:solidFill>
              <a:latin typeface="UTM Avo"/>
            </a:endParaRPr>
          </a:p>
        </p:txBody>
      </p:sp>
      <p:sp>
        <p:nvSpPr>
          <p:cNvPr id="6" name="Rectangle 5"/>
          <p:cNvSpPr>
            <a:spLocks noChangeArrowheads="1"/>
          </p:cNvSpPr>
          <p:nvPr/>
        </p:nvSpPr>
        <p:spPr bwMode="auto">
          <a:xfrm>
            <a:off x="1890185" y="3930651"/>
            <a:ext cx="8665633" cy="461665"/>
          </a:xfrm>
          <a:prstGeom prst="rect">
            <a:avLst/>
          </a:prstGeom>
          <a:noFill/>
          <a:ln w="9525">
            <a:noFill/>
            <a:miter lim="800000"/>
            <a:headEnd/>
            <a:tailEnd/>
          </a:ln>
        </p:spPr>
        <p:txBody>
          <a:bodyPr>
            <a:spAutoFit/>
          </a:bodyPr>
          <a:lstStyle/>
          <a:p>
            <a:pPr>
              <a:buClr>
                <a:srgbClr val="000000"/>
              </a:buClr>
              <a:buFont typeface="Arial" charset="0"/>
              <a:buNone/>
            </a:pPr>
            <a:r>
              <a:rPr lang="vi-VN" sz="2400">
                <a:solidFill>
                  <a:srgbClr val="FA261C"/>
                </a:solidFill>
                <a:latin typeface="UTM Avo"/>
                <a:sym typeface="Wingdings" pitchFamily="2" charset="2"/>
              </a:rPr>
              <a:t>giấc, xoè những cánh hoa đẹp, bày đủ các màu sắc xanh tươi.</a:t>
            </a:r>
            <a:endParaRPr lang="en-US" sz="2400"/>
          </a:p>
        </p:txBody>
      </p:sp>
      <p:sp>
        <p:nvSpPr>
          <p:cNvPr id="7" name="TextBox 6">
            <a:extLst/>
          </p:cNvPr>
          <p:cNvSpPr txBox="1"/>
          <p:nvPr/>
        </p:nvSpPr>
        <p:spPr>
          <a:xfrm>
            <a:off x="4000501" y="4521201"/>
            <a:ext cx="8159751" cy="646331"/>
          </a:xfrm>
          <a:prstGeom prst="rect">
            <a:avLst/>
          </a:prstGeom>
          <a:noFill/>
        </p:spPr>
        <p:txBody>
          <a:bodyPr>
            <a:spAutoFit/>
          </a:bodyPr>
          <a:lstStyle/>
          <a:p>
            <a:pPr algn="just">
              <a:lnSpc>
                <a:spcPct val="150000"/>
              </a:lnSpc>
              <a:buClr>
                <a:srgbClr val="000000"/>
              </a:buClr>
              <a:buFont typeface="Arial" charset="0"/>
              <a:buNone/>
            </a:pPr>
            <a:r>
              <a:rPr lang="vi-VN" sz="2400">
                <a:solidFill>
                  <a:srgbClr val="FA261C"/>
                </a:solidFill>
                <a:latin typeface="UTM Avo"/>
                <a:sym typeface="Wingdings" pitchFamily="2" charset="2"/>
              </a:rPr>
              <a:t>dạo lên những khúc nhạc tưng bừng, ngợi ca</a:t>
            </a:r>
            <a:endParaRPr lang="vi-VN" sz="2400">
              <a:solidFill>
                <a:srgbClr val="FA261C"/>
              </a:solidFill>
              <a:latin typeface="UTM Avo"/>
            </a:endParaRPr>
          </a:p>
        </p:txBody>
      </p:sp>
      <p:sp>
        <p:nvSpPr>
          <p:cNvPr id="8" name="Rectangle 7">
            <a:extLst/>
          </p:cNvPr>
          <p:cNvSpPr/>
          <p:nvPr/>
        </p:nvSpPr>
        <p:spPr>
          <a:xfrm>
            <a:off x="1989667" y="5215468"/>
            <a:ext cx="8240184" cy="461665"/>
          </a:xfrm>
          <a:prstGeom prst="rect">
            <a:avLst/>
          </a:prstGeom>
        </p:spPr>
        <p:txBody>
          <a:bodyPr>
            <a:spAutoFit/>
          </a:bodyPr>
          <a:lstStyle/>
          <a:p>
            <a:pPr>
              <a:buClr>
                <a:srgbClr val="000000"/>
              </a:buClr>
              <a:buFont typeface="Arial" charset="0"/>
              <a:buNone/>
            </a:pPr>
            <a:r>
              <a:rPr lang="vi-VN" sz="2400">
                <a:solidFill>
                  <a:srgbClr val="FA261C"/>
                </a:solidFill>
                <a:latin typeface="UTM Avo"/>
                <a:sym typeface="Wingdings" pitchFamily="2" charset="2"/>
              </a:rPr>
              <a:t>núi sông đổi mới.</a:t>
            </a:r>
            <a:endParaRPr lang="en-US" sz="2400"/>
          </a:p>
        </p:txBody>
      </p:sp>
    </p:spTree>
    <p:extLst>
      <p:ext uri="{BB962C8B-B14F-4D97-AF65-F5344CB8AC3E}">
        <p14:creationId xmlns:p14="http://schemas.microsoft.com/office/powerpoint/2010/main" val="394597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wipe(left)">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wipe(left)">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left)">
                                      <p:cBhvr>
                                        <p:cTn id="27" dur="500"/>
                                        <p:tgtEl>
                                          <p:spTgt spid="5"/>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500"/>
                                        <p:tgtEl>
                                          <p:spTgt spid="6"/>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Effect transition="in" filter="wipe(left)">
                                      <p:cBhvr>
                                        <p:cTn id="36" dur="500"/>
                                        <p:tgtEl>
                                          <p:spTgt spid="4">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Effect transition="in" filter="wipe(left)">
                                      <p:cBhvr>
                                        <p:cTn id="41" dur="500"/>
                                        <p:tgtEl>
                                          <p:spTgt spid="7"/>
                                        </p:tgtEl>
                                      </p:cBhvr>
                                    </p:animEffect>
                                  </p:childTnLst>
                                </p:cTn>
                              </p:par>
                            </p:childTnLst>
                          </p:cTn>
                        </p:par>
                        <p:par>
                          <p:cTn id="42" fill="hold">
                            <p:stCondLst>
                              <p:cond delay="500"/>
                            </p:stCondLst>
                            <p:childTnLst>
                              <p:par>
                                <p:cTn id="43" presetID="10" presetClass="entr" presetSubtype="0" fill="hold" grpId="0" nodeType="afterEffect">
                                  <p:stCondLst>
                                    <p:cond delay="0"/>
                                  </p:stCondLst>
                                  <p:childTnLst>
                                    <p:set>
                                      <p:cBhvr>
                                        <p:cTn id="44" dur="1" fill="hold">
                                          <p:stCondLst>
                                            <p:cond delay="0"/>
                                          </p:stCondLst>
                                        </p:cTn>
                                        <p:tgtEl>
                                          <p:spTgt spid="8"/>
                                        </p:tgtEl>
                                        <p:attrNameLst>
                                          <p:attrName>style.visibility</p:attrName>
                                        </p:attrNameLst>
                                      </p:cBhvr>
                                      <p:to>
                                        <p:strVal val="visible"/>
                                      </p:to>
                                    </p:set>
                                    <p:animEffect transition="in" filter="fade">
                                      <p:cBhvr>
                                        <p:cTn id="4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uiExpand="1" build="p"/>
      <p:bldP spid="5" grpId="0"/>
      <p:bldP spid="6" grpId="0"/>
      <p:bldP spid="7" grpId="0"/>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p:cNvPr>
          <p:cNvSpPr txBox="1"/>
          <p:nvPr/>
        </p:nvSpPr>
        <p:spPr>
          <a:xfrm>
            <a:off x="2180168" y="795868"/>
            <a:ext cx="8015817" cy="3786421"/>
          </a:xfrm>
          <a:prstGeom prst="rect">
            <a:avLst/>
          </a:prstGeom>
          <a:noFill/>
        </p:spPr>
        <p:txBody>
          <a:bodyPr>
            <a:spAutoFit/>
          </a:bodyPr>
          <a:lstStyle/>
          <a:p>
            <a:pPr algn="just">
              <a:lnSpc>
                <a:spcPct val="150000"/>
              </a:lnSpc>
              <a:buClr>
                <a:srgbClr val="000000"/>
              </a:buClr>
              <a:buFont typeface="Arial" charset="0"/>
              <a:buNone/>
            </a:pPr>
            <a:r>
              <a:rPr lang="vi-VN" sz="2667" b="1">
                <a:solidFill>
                  <a:srgbClr val="FA261C"/>
                </a:solidFill>
                <a:latin typeface="UTM Avo"/>
              </a:rPr>
              <a:t>4. </a:t>
            </a:r>
            <a:r>
              <a:rPr lang="vi-VN" sz="2667">
                <a:latin typeface="UTM Avo"/>
              </a:rPr>
              <a:t>Nếu được đặt tên cho bài đọc, em sẽ chọn tên nào?</a:t>
            </a:r>
          </a:p>
          <a:p>
            <a:pPr algn="just">
              <a:lnSpc>
                <a:spcPct val="150000"/>
              </a:lnSpc>
              <a:buClr>
                <a:srgbClr val="000000"/>
              </a:buClr>
              <a:buFont typeface="Arial" charset="0"/>
              <a:buNone/>
            </a:pPr>
            <a:r>
              <a:rPr lang="vi-VN" sz="2667">
                <a:latin typeface="UTM Avo"/>
              </a:rPr>
              <a:t>a. Sứ giả của mùa xuân</a:t>
            </a:r>
          </a:p>
          <a:p>
            <a:pPr algn="just">
              <a:lnSpc>
                <a:spcPct val="150000"/>
              </a:lnSpc>
              <a:buClr>
                <a:srgbClr val="000000"/>
              </a:buClr>
              <a:buFont typeface="Arial" charset="0"/>
              <a:buNone/>
            </a:pPr>
            <a:r>
              <a:rPr lang="vi-VN" sz="2667">
                <a:latin typeface="UTM Avo"/>
              </a:rPr>
              <a:t>b. Hoạ mi và mùa xuân</a:t>
            </a:r>
          </a:p>
          <a:p>
            <a:pPr algn="just">
              <a:lnSpc>
                <a:spcPct val="150000"/>
              </a:lnSpc>
              <a:buClr>
                <a:srgbClr val="000000"/>
              </a:buClr>
              <a:buFont typeface="Arial" charset="0"/>
              <a:buNone/>
            </a:pPr>
            <a:r>
              <a:rPr lang="vi-VN" sz="2667">
                <a:latin typeface="UTM Avo"/>
              </a:rPr>
              <a:t>c. Hoạ mi hót</a:t>
            </a:r>
          </a:p>
          <a:p>
            <a:pPr algn="just">
              <a:lnSpc>
                <a:spcPct val="150000"/>
              </a:lnSpc>
              <a:buClr>
                <a:srgbClr val="000000"/>
              </a:buClr>
              <a:buFont typeface="Arial" charset="0"/>
              <a:buNone/>
            </a:pPr>
            <a:endParaRPr lang="vi-VN" sz="2667">
              <a:latin typeface="UTM Avo"/>
            </a:endParaRPr>
          </a:p>
        </p:txBody>
      </p:sp>
      <p:pic>
        <p:nvPicPr>
          <p:cNvPr id="3" name="Picture 2">
            <a:extLst/>
          </p:cNvPr>
          <p:cNvPicPr>
            <a:picLocks noChangeAspect="1"/>
          </p:cNvPicPr>
          <p:nvPr/>
        </p:nvPicPr>
        <p:blipFill>
          <a:blip r:embed="rId2">
            <a:clrChange>
              <a:clrFrom>
                <a:srgbClr val="FBFFFF"/>
              </a:clrFrom>
              <a:clrTo>
                <a:srgbClr val="FBFFFF">
                  <a:alpha val="0"/>
                </a:srgbClr>
              </a:clrTo>
            </a:clrChange>
          </a:blip>
          <a:stretch>
            <a:fillRect/>
          </a:stretch>
        </p:blipFill>
        <p:spPr>
          <a:xfrm>
            <a:off x="4872329" y="3429001"/>
            <a:ext cx="5200072" cy="3094348"/>
          </a:xfrm>
          <a:prstGeom prst="round2SameRect">
            <a:avLst>
              <a:gd name="adj1" fmla="val 0"/>
              <a:gd name="adj2" fmla="val 39412"/>
            </a:avLst>
          </a:prstGeom>
        </p:spPr>
      </p:pic>
    </p:spTree>
    <p:extLst>
      <p:ext uri="{BB962C8B-B14F-4D97-AF65-F5344CB8AC3E}">
        <p14:creationId xmlns:p14="http://schemas.microsoft.com/office/powerpoint/2010/main" val="22802155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p:cNvPr>
          <p:cNvSpPr txBox="1"/>
          <p:nvPr/>
        </p:nvSpPr>
        <p:spPr>
          <a:xfrm>
            <a:off x="2180168" y="1306500"/>
            <a:ext cx="8015817" cy="1939377"/>
          </a:xfrm>
          <a:prstGeom prst="rect">
            <a:avLst/>
          </a:prstGeom>
          <a:noFill/>
        </p:spPr>
        <p:txBody>
          <a:bodyPr>
            <a:spAutoFit/>
          </a:bodyPr>
          <a:lstStyle/>
          <a:p>
            <a:pPr algn="just">
              <a:lnSpc>
                <a:spcPct val="150000"/>
              </a:lnSpc>
              <a:buClr>
                <a:srgbClr val="000000"/>
              </a:buClr>
              <a:buFont typeface="Arial" charset="0"/>
              <a:buNone/>
            </a:pPr>
            <a:r>
              <a:rPr lang="vi-VN" sz="2667" b="1" dirty="0">
                <a:solidFill>
                  <a:srgbClr val="FA261C"/>
                </a:solidFill>
              </a:rPr>
              <a:t>1</a:t>
            </a:r>
            <a:r>
              <a:rPr lang="vi-VN" sz="2667" b="1" dirty="0">
                <a:solidFill>
                  <a:srgbClr val="FA261C"/>
                </a:solidFill>
                <a:latin typeface="UTM Avo"/>
              </a:rPr>
              <a:t>. </a:t>
            </a:r>
            <a:r>
              <a:rPr lang="vi-VN" sz="2667" b="1" dirty="0">
                <a:solidFill>
                  <a:srgbClr val="FA261C"/>
                </a:solidFill>
              </a:rPr>
              <a:t>T</a:t>
            </a:r>
            <a:r>
              <a:rPr lang="vi-VN" sz="2667" b="1" dirty="0">
                <a:solidFill>
                  <a:srgbClr val="FA261C"/>
                </a:solidFill>
                <a:latin typeface="UTM Avo"/>
              </a:rPr>
              <a:t>ì</a:t>
            </a:r>
            <a:r>
              <a:rPr lang="vi-VN" sz="2667" b="1" dirty="0">
                <a:solidFill>
                  <a:srgbClr val="FA261C"/>
                </a:solidFill>
              </a:rPr>
              <a:t>m trong b</a:t>
            </a:r>
            <a:r>
              <a:rPr lang="vi-VN" sz="2667" b="1" dirty="0">
                <a:solidFill>
                  <a:srgbClr val="FA261C"/>
                </a:solidFill>
                <a:latin typeface="UTM Avo"/>
              </a:rPr>
              <a:t>à</a:t>
            </a:r>
            <a:r>
              <a:rPr lang="vi-VN" sz="2667" b="1" dirty="0">
                <a:solidFill>
                  <a:srgbClr val="FA261C"/>
                </a:solidFill>
              </a:rPr>
              <a:t>i đọc từ ngữ tả tiếng chim h</a:t>
            </a:r>
            <a:r>
              <a:rPr lang="vi-VN" sz="2667" b="1" dirty="0">
                <a:solidFill>
                  <a:srgbClr val="FA261C"/>
                </a:solidFill>
                <a:latin typeface="UTM Avo"/>
              </a:rPr>
              <a:t>ó</a:t>
            </a:r>
            <a:r>
              <a:rPr lang="vi-VN" sz="2667" b="1" dirty="0">
                <a:solidFill>
                  <a:srgbClr val="FA261C"/>
                </a:solidFill>
              </a:rPr>
              <a:t>t của họa mi.</a:t>
            </a:r>
            <a:endParaRPr lang="vi-VN" sz="2667" dirty="0">
              <a:latin typeface="UTM Avo"/>
            </a:endParaRPr>
          </a:p>
          <a:p>
            <a:pPr algn="just">
              <a:lnSpc>
                <a:spcPct val="150000"/>
              </a:lnSpc>
              <a:buClr>
                <a:srgbClr val="000000"/>
              </a:buClr>
              <a:buFont typeface="Arial" charset="0"/>
              <a:buNone/>
            </a:pPr>
            <a:endParaRPr lang="vi-VN" sz="2667" dirty="0">
              <a:latin typeface="UTM Avo"/>
            </a:endParaRPr>
          </a:p>
        </p:txBody>
      </p:sp>
      <p:pic>
        <p:nvPicPr>
          <p:cNvPr id="3" name="Picture 2">
            <a:extLst/>
          </p:cNvPr>
          <p:cNvPicPr>
            <a:picLocks noChangeAspect="1"/>
          </p:cNvPicPr>
          <p:nvPr/>
        </p:nvPicPr>
        <p:blipFill>
          <a:blip r:embed="rId2">
            <a:clrChange>
              <a:clrFrom>
                <a:srgbClr val="FBFFFF"/>
              </a:clrFrom>
              <a:clrTo>
                <a:srgbClr val="FBFFFF">
                  <a:alpha val="0"/>
                </a:srgbClr>
              </a:clrTo>
            </a:clrChange>
          </a:blip>
          <a:stretch>
            <a:fillRect/>
          </a:stretch>
        </p:blipFill>
        <p:spPr>
          <a:xfrm>
            <a:off x="4609092" y="3763652"/>
            <a:ext cx="5200072" cy="3094348"/>
          </a:xfrm>
          <a:prstGeom prst="round2SameRect">
            <a:avLst>
              <a:gd name="adj1" fmla="val 0"/>
              <a:gd name="adj2" fmla="val 39412"/>
            </a:avLst>
          </a:prstGeom>
        </p:spPr>
      </p:pic>
      <p:sp>
        <p:nvSpPr>
          <p:cNvPr id="41988" name="Text Box 4"/>
          <p:cNvSpPr txBox="1">
            <a:spLocks noChangeArrowheads="1"/>
          </p:cNvSpPr>
          <p:nvPr/>
        </p:nvSpPr>
        <p:spPr bwMode="auto">
          <a:xfrm>
            <a:off x="4277785" y="537634"/>
            <a:ext cx="4466167" cy="584775"/>
          </a:xfrm>
          <a:prstGeom prst="rect">
            <a:avLst/>
          </a:prstGeom>
          <a:noFill/>
          <a:ln w="9525">
            <a:noFill/>
            <a:miter lim="800000"/>
            <a:headEnd/>
            <a:tailEnd/>
          </a:ln>
          <a:effectLst/>
        </p:spPr>
        <p:txBody>
          <a:bodyPr>
            <a:spAutoFit/>
          </a:bodyPr>
          <a:lstStyle/>
          <a:p>
            <a:pPr>
              <a:spcBef>
                <a:spcPct val="50000"/>
              </a:spcBef>
            </a:pPr>
            <a:r>
              <a:rPr lang="vi-VN" sz="3200" b="1" dirty="0">
                <a:latin typeface="+mj-lt"/>
              </a:rPr>
              <a:t>LUYỆN TẬP </a:t>
            </a:r>
            <a:endParaRPr lang="en-US" sz="3200" b="1" dirty="0">
              <a:latin typeface="+mj-lt"/>
            </a:endParaRPr>
          </a:p>
        </p:txBody>
      </p:sp>
      <p:sp>
        <p:nvSpPr>
          <p:cNvPr id="4" name="TextBox 1">
            <a:extLst/>
          </p:cNvPr>
          <p:cNvSpPr txBox="1"/>
          <p:nvPr/>
        </p:nvSpPr>
        <p:spPr>
          <a:xfrm>
            <a:off x="2180168" y="2439956"/>
            <a:ext cx="8015816" cy="1323696"/>
          </a:xfrm>
          <a:prstGeom prst="rect">
            <a:avLst/>
          </a:prstGeom>
          <a:noFill/>
        </p:spPr>
        <p:txBody>
          <a:bodyPr>
            <a:spAutoFit/>
          </a:bodyPr>
          <a:lstStyle/>
          <a:p>
            <a:pPr algn="just">
              <a:lnSpc>
                <a:spcPct val="150000"/>
              </a:lnSpc>
              <a:buClr>
                <a:srgbClr val="000000"/>
              </a:buClr>
              <a:buFont typeface="Arial" charset="0"/>
              <a:buNone/>
            </a:pPr>
            <a:r>
              <a:rPr lang="vi-VN" sz="2667" b="1" dirty="0">
                <a:solidFill>
                  <a:schemeClr val="folHlink"/>
                </a:solidFill>
              </a:rPr>
              <a:t>=&gt; vang lừng, trong suốt, d</a:t>
            </a:r>
            <a:r>
              <a:rPr lang="vi-VN" sz="2667" b="1" dirty="0">
                <a:solidFill>
                  <a:schemeClr val="folHlink"/>
                </a:solidFill>
                <a:latin typeface="UTM Avo"/>
              </a:rPr>
              <a:t>ì</a:t>
            </a:r>
            <a:r>
              <a:rPr lang="vi-VN" sz="2667" b="1" dirty="0">
                <a:solidFill>
                  <a:schemeClr val="folHlink"/>
                </a:solidFill>
              </a:rPr>
              <a:t>u dặt, k</a:t>
            </a:r>
            <a:r>
              <a:rPr lang="vi-VN" sz="2667" b="1" dirty="0">
                <a:solidFill>
                  <a:schemeClr val="folHlink"/>
                </a:solidFill>
                <a:latin typeface="UTM Avo"/>
              </a:rPr>
              <a:t>ì</a:t>
            </a:r>
            <a:r>
              <a:rPr lang="vi-VN" sz="2667" b="1" dirty="0">
                <a:solidFill>
                  <a:schemeClr val="folHlink"/>
                </a:solidFill>
              </a:rPr>
              <a:t> diệu.</a:t>
            </a:r>
            <a:endParaRPr lang="vi-VN" sz="2667" dirty="0">
              <a:solidFill>
                <a:schemeClr val="folHlink"/>
              </a:solidFill>
              <a:latin typeface="UTM Avo"/>
            </a:endParaRPr>
          </a:p>
          <a:p>
            <a:pPr algn="just">
              <a:lnSpc>
                <a:spcPct val="150000"/>
              </a:lnSpc>
              <a:buClr>
                <a:srgbClr val="000000"/>
              </a:buClr>
              <a:buFont typeface="Arial" charset="0"/>
              <a:buNone/>
            </a:pPr>
            <a:endParaRPr lang="vi-VN" sz="2667" dirty="0">
              <a:solidFill>
                <a:schemeClr val="folHlink"/>
              </a:solidFill>
              <a:latin typeface="UTM Avo"/>
            </a:endParaRPr>
          </a:p>
        </p:txBody>
      </p:sp>
      <p:sp>
        <p:nvSpPr>
          <p:cNvPr id="5" name="TextBox 1">
            <a:extLst/>
          </p:cNvPr>
          <p:cNvSpPr txBox="1"/>
          <p:nvPr/>
        </p:nvSpPr>
        <p:spPr>
          <a:xfrm>
            <a:off x="2180168" y="2965661"/>
            <a:ext cx="8015816" cy="1323696"/>
          </a:xfrm>
          <a:prstGeom prst="rect">
            <a:avLst/>
          </a:prstGeom>
          <a:noFill/>
        </p:spPr>
        <p:txBody>
          <a:bodyPr>
            <a:spAutoFit/>
          </a:bodyPr>
          <a:lstStyle/>
          <a:p>
            <a:pPr algn="just">
              <a:lnSpc>
                <a:spcPct val="150000"/>
              </a:lnSpc>
              <a:buClr>
                <a:srgbClr val="000000"/>
              </a:buClr>
              <a:buFont typeface="Arial" charset="0"/>
              <a:buNone/>
            </a:pPr>
            <a:r>
              <a:rPr lang="vi-VN" sz="2667" b="1" dirty="0">
                <a:solidFill>
                  <a:srgbClr val="0000CC"/>
                </a:solidFill>
              </a:rPr>
              <a:t>2. Đặt câu với từ ngữ vừa t</a:t>
            </a:r>
            <a:r>
              <a:rPr lang="vi-VN" sz="2667" b="1" dirty="0">
                <a:solidFill>
                  <a:srgbClr val="0000CC"/>
                </a:solidFill>
                <a:latin typeface="UTM Avo"/>
              </a:rPr>
              <a:t>ì</a:t>
            </a:r>
            <a:r>
              <a:rPr lang="vi-VN" sz="2667" b="1" dirty="0">
                <a:solidFill>
                  <a:srgbClr val="0000CC"/>
                </a:solidFill>
              </a:rPr>
              <a:t>m được.</a:t>
            </a:r>
            <a:endParaRPr lang="vi-VN" sz="2667" dirty="0">
              <a:solidFill>
                <a:srgbClr val="0000CC"/>
              </a:solidFill>
              <a:latin typeface="UTM Avo"/>
            </a:endParaRPr>
          </a:p>
          <a:p>
            <a:pPr algn="just">
              <a:lnSpc>
                <a:spcPct val="150000"/>
              </a:lnSpc>
              <a:buClr>
                <a:srgbClr val="000000"/>
              </a:buClr>
              <a:buFont typeface="Arial" charset="0"/>
              <a:buNone/>
            </a:pPr>
            <a:endParaRPr lang="vi-VN" sz="2667" dirty="0">
              <a:solidFill>
                <a:srgbClr val="0000CC"/>
              </a:solidFill>
              <a:latin typeface="UTM Avo"/>
            </a:endParaRPr>
          </a:p>
        </p:txBody>
      </p:sp>
    </p:spTree>
    <p:extLst>
      <p:ext uri="{BB962C8B-B14F-4D97-AF65-F5344CB8AC3E}">
        <p14:creationId xmlns:p14="http://schemas.microsoft.com/office/powerpoint/2010/main" val="207367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linds(horizontal)">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ipe(left)">
                                      <p:cBhvr>
                                        <p:cTn id="2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a:spLocks noChangeArrowheads="1"/>
          </p:cNvSpPr>
          <p:nvPr/>
        </p:nvSpPr>
        <p:spPr bwMode="auto">
          <a:xfrm>
            <a:off x="2432051" y="1"/>
            <a:ext cx="3663949" cy="646331"/>
          </a:xfrm>
          <a:prstGeom prst="rect">
            <a:avLst/>
          </a:prstGeom>
          <a:noFill/>
          <a:ln w="9525">
            <a:noFill/>
            <a:miter lim="800000"/>
            <a:headEnd/>
            <a:tailEnd/>
          </a:ln>
        </p:spPr>
        <p:txBody>
          <a:bodyPr>
            <a:spAutoFit/>
          </a:bodyPr>
          <a:lstStyle/>
          <a:p>
            <a:pPr>
              <a:lnSpc>
                <a:spcPct val="150000"/>
              </a:lnSpc>
              <a:buClr>
                <a:srgbClr val="000000"/>
              </a:buClr>
              <a:buFont typeface="Arial" charset="0"/>
              <a:buNone/>
            </a:pPr>
            <a:r>
              <a:rPr lang="vi-VN" sz="2400" b="1">
                <a:solidFill>
                  <a:srgbClr val="17479D"/>
                </a:solidFill>
                <a:latin typeface="UTM Avo"/>
              </a:rPr>
              <a:t>LUYỆN ĐỌC LẠI </a:t>
            </a:r>
            <a:endParaRPr lang="en-US" sz="2400" b="1">
              <a:solidFill>
                <a:srgbClr val="17479D"/>
              </a:solidFill>
              <a:latin typeface="UTM Avo"/>
            </a:endParaRPr>
          </a:p>
        </p:txBody>
      </p:sp>
      <p:pic>
        <p:nvPicPr>
          <p:cNvPr id="10" name="Picture 9"/>
          <p:cNvPicPr>
            <a:picLocks noChangeAspect="1"/>
          </p:cNvPicPr>
          <p:nvPr/>
        </p:nvPicPr>
        <p:blipFill>
          <a:blip r:embed="rId4">
            <a:clrChange>
              <a:clrFrom>
                <a:srgbClr val="FFFCFF"/>
              </a:clrFrom>
              <a:clrTo>
                <a:srgbClr val="FFFCFF">
                  <a:alpha val="0"/>
                </a:srgbClr>
              </a:clrTo>
            </a:clrChange>
          </a:blip>
          <a:srcRect l="1772" t="2351" r="2"/>
          <a:stretch>
            <a:fillRect/>
          </a:stretch>
        </p:blipFill>
        <p:spPr bwMode="auto">
          <a:xfrm>
            <a:off x="1655234" y="40217"/>
            <a:ext cx="776817" cy="700616"/>
          </a:xfrm>
          <a:prstGeom prst="rect">
            <a:avLst/>
          </a:prstGeom>
          <a:noFill/>
          <a:ln w="9525">
            <a:noFill/>
            <a:miter lim="800000"/>
            <a:headEnd/>
            <a:tailEnd/>
          </a:ln>
        </p:spPr>
      </p:pic>
      <p:sp>
        <p:nvSpPr>
          <p:cNvPr id="11" name="TextBox 10">
            <a:extLst/>
          </p:cNvPr>
          <p:cNvSpPr txBox="1"/>
          <p:nvPr/>
        </p:nvSpPr>
        <p:spPr>
          <a:xfrm>
            <a:off x="4260851" y="302685"/>
            <a:ext cx="3670300" cy="646331"/>
          </a:xfrm>
          <a:prstGeom prst="rect">
            <a:avLst/>
          </a:prstGeom>
          <a:noFill/>
        </p:spPr>
        <p:txBody>
          <a:bodyPr>
            <a:spAutoFit/>
          </a:bodyPr>
          <a:lstStyle/>
          <a:p>
            <a:pPr algn="ctr">
              <a:lnSpc>
                <a:spcPct val="150000"/>
              </a:lnSpc>
              <a:buClr>
                <a:srgbClr val="000000"/>
              </a:buClr>
              <a:buFont typeface="Arial" charset="0"/>
              <a:buNone/>
            </a:pPr>
            <a:r>
              <a:rPr lang="vi-VN" sz="2400" b="1">
                <a:solidFill>
                  <a:srgbClr val="9F5900"/>
                </a:solidFill>
                <a:latin typeface="UTM Avo"/>
              </a:rPr>
              <a:t>Hoạ mi hót</a:t>
            </a:r>
            <a:endParaRPr lang="en-US" sz="2400" b="1">
              <a:solidFill>
                <a:srgbClr val="9F5900"/>
              </a:solidFill>
              <a:latin typeface="UTM Avo"/>
            </a:endParaRPr>
          </a:p>
        </p:txBody>
      </p:sp>
      <p:sp>
        <p:nvSpPr>
          <p:cNvPr id="12" name="TextBox 11"/>
          <p:cNvSpPr>
            <a:spLocks noChangeArrowheads="1"/>
          </p:cNvSpPr>
          <p:nvPr/>
        </p:nvSpPr>
        <p:spPr bwMode="auto">
          <a:xfrm>
            <a:off x="1722967" y="675218"/>
            <a:ext cx="8813800" cy="6385664"/>
          </a:xfrm>
          <a:prstGeom prst="roundRect">
            <a:avLst>
              <a:gd name="adj" fmla="val 7440"/>
            </a:avLst>
          </a:prstGeom>
          <a:noFill/>
          <a:ln w="9525">
            <a:noFill/>
            <a:round/>
            <a:headEnd/>
            <a:tailEnd/>
          </a:ln>
        </p:spPr>
        <p:txBody>
          <a:bodyPr>
            <a:spAutoFit/>
          </a:bodyPr>
          <a:lstStyle/>
          <a:p>
            <a:pPr algn="just">
              <a:lnSpc>
                <a:spcPct val="123000"/>
              </a:lnSpc>
              <a:buClr>
                <a:srgbClr val="000000"/>
              </a:buClr>
              <a:buFont typeface="Arial" charset="0"/>
              <a:buNone/>
            </a:pPr>
            <a:r>
              <a:rPr lang="vi-VN" sz="2133">
                <a:latin typeface="UTM Avo"/>
              </a:rPr>
              <a:t>         Mùa xuân! Mỗi khi hoạ mi cất lên những tiếng hát vang lừng, mọi vật như có sự thay đổi kì diệu.</a:t>
            </a:r>
          </a:p>
          <a:p>
            <a:pPr algn="just">
              <a:lnSpc>
                <a:spcPct val="123000"/>
              </a:lnSpc>
              <a:buClr>
                <a:srgbClr val="000000"/>
              </a:buClr>
              <a:buFont typeface="Arial" charset="0"/>
              <a:buNone/>
            </a:pPr>
            <a:r>
              <a:rPr lang="vi-VN" sz="2133">
                <a:latin typeface="UTM Avo"/>
              </a:rPr>
              <a:t>        Trời bỗng sáng ra. Những luồng sáng chiếu qua các chùm lộc mới nhú, rực rỡ hơn. Những gợn sóng trên hồ hoà nhịp với tiếng hoại mi hót, lấp lánh thêm. Da trời bỗng xanh hơn, những làn mây trắng trắng hơn, xốp hơn, trôi nhẹ nhàng hơn. Các loài hoa nghe tiếng hót trong suốt của hoạ mi chợt bừng giấc, xoè những cánh hoa đẹp, bày đủ các màu sắc xanh tươi. Tiếng hót dìu dặt của hoạ mi giục các loài chim dạo lên những khúc nhạc tưng bừng, ngợi ca núi sông đổi mới.</a:t>
            </a:r>
          </a:p>
          <a:p>
            <a:pPr algn="just">
              <a:lnSpc>
                <a:spcPct val="123000"/>
              </a:lnSpc>
              <a:buClr>
                <a:srgbClr val="000000"/>
              </a:buClr>
              <a:buFont typeface="Arial" charset="0"/>
              <a:buNone/>
            </a:pPr>
            <a:r>
              <a:rPr lang="vi-VN" sz="2133">
                <a:latin typeface="UTM Avo"/>
              </a:rPr>
              <a:t>        Chim, mây, nước và hoa đều cho rằng tiếng hót kì diệu của hoạ mi đã làm cho tất cả bừng tỉnh giấc… Hoạ mi thấy lòng vui sướng, cố hót hay hơn.</a:t>
            </a:r>
          </a:p>
          <a:p>
            <a:pPr algn="r">
              <a:lnSpc>
                <a:spcPct val="123000"/>
              </a:lnSpc>
              <a:buClr>
                <a:srgbClr val="000000"/>
              </a:buClr>
              <a:buFont typeface="Arial" charset="0"/>
              <a:buNone/>
            </a:pPr>
            <a:r>
              <a:rPr lang="vi-VN" sz="2133">
                <a:latin typeface="UTM Avo"/>
              </a:rPr>
              <a:t>				(Theo Võ Quảng)</a:t>
            </a:r>
          </a:p>
          <a:p>
            <a:pPr algn="just">
              <a:lnSpc>
                <a:spcPct val="123000"/>
              </a:lnSpc>
              <a:buClr>
                <a:srgbClr val="000000"/>
              </a:buClr>
              <a:buFont typeface="Arial" charset="0"/>
              <a:buNone/>
            </a:pPr>
            <a:r>
              <a:rPr lang="en-US" sz="2133">
                <a:latin typeface="UTM Avo"/>
              </a:rPr>
              <a:t>      </a:t>
            </a:r>
          </a:p>
        </p:txBody>
      </p:sp>
      <p:pic>
        <p:nvPicPr>
          <p:cNvPr id="19462" name="Picture 12"/>
          <p:cNvPicPr>
            <a:picLocks noChangeAspect="1"/>
          </p:cNvPicPr>
          <p:nvPr/>
        </p:nvPicPr>
        <p:blipFill>
          <a:blip r:embed="rId5"/>
          <a:srcRect/>
          <a:stretch>
            <a:fillRect/>
          </a:stretch>
        </p:blipFill>
        <p:spPr bwMode="auto">
          <a:xfrm>
            <a:off x="2262718" y="908051"/>
            <a:ext cx="336549" cy="317500"/>
          </a:xfrm>
          <a:prstGeom prst="rect">
            <a:avLst/>
          </a:prstGeom>
          <a:noFill/>
          <a:ln w="9525">
            <a:noFill/>
            <a:miter lim="800000"/>
            <a:headEnd/>
            <a:tailEnd/>
          </a:ln>
        </p:spPr>
      </p:pic>
      <p:pic>
        <p:nvPicPr>
          <p:cNvPr id="14" name="Picture 13">
            <a:extLst/>
          </p:cNvPr>
          <p:cNvPicPr>
            <a:picLocks noChangeAspect="1"/>
          </p:cNvPicPr>
          <p:nvPr/>
        </p:nvPicPr>
        <p:blipFill>
          <a:blip r:embed="rId6">
            <a:duotone>
              <a:schemeClr val="accent6">
                <a:shade val="45000"/>
                <a:satMod val="135000"/>
              </a:schemeClr>
              <a:prstClr val="white"/>
            </a:duotone>
            <a:extLst/>
          </a:blip>
          <a:stretch>
            <a:fillRect/>
          </a:stretch>
        </p:blipFill>
        <p:spPr>
          <a:xfrm>
            <a:off x="2204396" y="1729835"/>
            <a:ext cx="317355" cy="317355"/>
          </a:xfrm>
          <a:prstGeom prst="rect">
            <a:avLst/>
          </a:prstGeom>
        </p:spPr>
      </p:pic>
      <p:pic>
        <p:nvPicPr>
          <p:cNvPr id="19464" name="Picture 14"/>
          <p:cNvPicPr>
            <a:picLocks noChangeAspect="1"/>
          </p:cNvPicPr>
          <p:nvPr/>
        </p:nvPicPr>
        <p:blipFill>
          <a:blip r:embed="rId7"/>
          <a:srcRect/>
          <a:stretch>
            <a:fillRect/>
          </a:stretch>
        </p:blipFill>
        <p:spPr bwMode="auto">
          <a:xfrm>
            <a:off x="2203451" y="4986867"/>
            <a:ext cx="317500" cy="317500"/>
          </a:xfrm>
          <a:prstGeom prst="rect">
            <a:avLst/>
          </a:prstGeom>
          <a:noFill/>
          <a:ln w="9525">
            <a:noFill/>
            <a:miter lim="800000"/>
            <a:headEnd/>
            <a:tailEnd/>
          </a:ln>
        </p:spPr>
      </p:pic>
    </p:spTree>
    <p:custDataLst>
      <p:tags r:id="rId1"/>
    </p:custDataLst>
    <p:extLst>
      <p:ext uri="{BB962C8B-B14F-4D97-AF65-F5344CB8AC3E}">
        <p14:creationId xmlns:p14="http://schemas.microsoft.com/office/powerpoint/2010/main" val="3558597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11"/>
                                        </p:tgtEl>
                                        <p:attrNameLst>
                                          <p:attrName>style.visibility</p:attrName>
                                        </p:attrNameLst>
                                      </p:cBhvr>
                                      <p:to>
                                        <p:strVal val="visible"/>
                                      </p:to>
                                    </p:set>
                                    <p:animEffect transition="in" filter="fade">
                                      <p:cBhvr>
                                        <p:cTn id="14" dur="500"/>
                                        <p:tgtEl>
                                          <p:spTgt spid="11"/>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12" grpId="0"/>
    </p:bldLst>
  </p:timing>
</p:sld>
</file>

<file path=ppt/tags/tag1.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455</Words>
  <Application>Microsoft Office PowerPoint</Application>
  <PresentationFormat>Widescreen</PresentationFormat>
  <Paragraphs>28</Paragraphs>
  <Slides>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Calibri Light</vt:lpstr>
      <vt:lpstr>Times New Roman</vt:lpstr>
      <vt:lpstr>UTM Avo</vt:lpstr>
      <vt:lpstr>UTM Cookies</vt:lpstr>
      <vt:lpstr>Wingdings</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MyPC</dc:creator>
  <cp:lastModifiedBy>MyPC</cp:lastModifiedBy>
  <cp:revision>1</cp:revision>
  <dcterms:created xsi:type="dcterms:W3CDTF">2024-01-25T02:48:07Z</dcterms:created>
  <dcterms:modified xsi:type="dcterms:W3CDTF">2024-01-25T02:48:30Z</dcterms:modified>
</cp:coreProperties>
</file>