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180CA-10C2-4796-9236-290B328F6474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EB924-8571-4A70-BD77-3F640119FB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851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9698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charset="0"/>
              <a:buChar char="●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4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51E2-29F6-4CAE-AEB7-E60F8F0E0930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D354-17F2-4E86-B669-FAC5EBFC37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169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51E2-29F6-4CAE-AEB7-E60F8F0E0930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D354-17F2-4E86-B669-FAC5EBFC37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884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51E2-29F6-4CAE-AEB7-E60F8F0E0930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D354-17F2-4E86-B669-FAC5EBFC37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850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51E2-29F6-4CAE-AEB7-E60F8F0E0930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D354-17F2-4E86-B669-FAC5EBFC37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324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51E2-29F6-4CAE-AEB7-E60F8F0E0930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D354-17F2-4E86-B669-FAC5EBFC37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992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51E2-29F6-4CAE-AEB7-E60F8F0E0930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D354-17F2-4E86-B669-FAC5EBFC37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138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51E2-29F6-4CAE-AEB7-E60F8F0E0930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D354-17F2-4E86-B669-FAC5EBFC37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7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51E2-29F6-4CAE-AEB7-E60F8F0E0930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D354-17F2-4E86-B669-FAC5EBFC37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90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51E2-29F6-4CAE-AEB7-E60F8F0E0930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D354-17F2-4E86-B669-FAC5EBFC37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540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51E2-29F6-4CAE-AEB7-E60F8F0E0930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D354-17F2-4E86-B669-FAC5EBFC37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507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51E2-29F6-4CAE-AEB7-E60F8F0E0930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D354-17F2-4E86-B669-FAC5EBFC37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424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051E2-29F6-4CAE-AEB7-E60F8F0E0930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8D354-17F2-4E86-B669-FAC5EBFC37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124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1"/>
          <p:cNvSpPr txBox="1">
            <a:spLocks noChangeArrowheads="1"/>
          </p:cNvSpPr>
          <p:nvPr/>
        </p:nvSpPr>
        <p:spPr bwMode="auto">
          <a:xfrm>
            <a:off x="3774017" y="57151"/>
            <a:ext cx="75924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vi-VN" sz="4800">
                <a:solidFill>
                  <a:schemeClr val="accent2"/>
                </a:solidFill>
                <a:latin typeface="UTM Cookies"/>
              </a:rPr>
              <a:t>Nói và nghe</a:t>
            </a:r>
            <a:endParaRPr lang="en-US" sz="4800">
              <a:solidFill>
                <a:schemeClr val="accent2"/>
              </a:solidFill>
              <a:latin typeface="UTM Cookie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704167" y="833967"/>
            <a:ext cx="5537200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3733">
                <a:solidFill>
                  <a:srgbClr val="FF0000"/>
                </a:solidFill>
                <a:latin typeface="HP001 4 hàng"/>
              </a:rPr>
              <a:t>Hồ nước và mây</a:t>
            </a:r>
          </a:p>
        </p:txBody>
      </p:sp>
      <p:pic>
        <p:nvPicPr>
          <p:cNvPr id="9" name="Picture 8">
            <a:extLst/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 l="15092" r="7561"/>
          <a:stretch/>
        </p:blipFill>
        <p:spPr>
          <a:xfrm>
            <a:off x="2013185" y="446911"/>
            <a:ext cx="1713699" cy="1720380"/>
          </a:xfrm>
          <a:prstGeom prst="ellipse">
            <a:avLst/>
          </a:prstGeom>
        </p:spPr>
      </p:pic>
      <p:pic>
        <p:nvPicPr>
          <p:cNvPr id="28676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640418"/>
            <a:ext cx="4521200" cy="282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9067" y="1576918"/>
            <a:ext cx="4588933" cy="28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33388" y="4451201"/>
            <a:ext cx="4405393" cy="2394825"/>
          </a:xfrm>
          <a:prstGeom prst="roundRect">
            <a:avLst/>
          </a:prstGeom>
        </p:spPr>
      </p:pic>
      <p:pic>
        <p:nvPicPr>
          <p:cNvPr id="15" name="Picture 14">
            <a:extLst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053656" y="4405227"/>
            <a:ext cx="4604533" cy="2442239"/>
          </a:xfrm>
          <a:prstGeom prst="round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260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/>
        </p:nvSpPr>
        <p:spPr>
          <a:xfrm>
            <a:off x="1524001" y="6110818"/>
            <a:ext cx="4205817" cy="74718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vi-VN" sz="2400">
                <a:solidFill>
                  <a:srgbClr val="FF0000"/>
                </a:solidFill>
                <a:cs typeface="Arial" charset="0"/>
              </a:rPr>
              <a:t>Vì sao chị mây bay về hồ nước và cho mưa xuống?</a:t>
            </a:r>
            <a:r>
              <a:rPr lang="en-US" sz="2400">
                <a:solidFill>
                  <a:srgbClr val="FF0000"/>
                </a:solidFill>
                <a:cs typeface="Arial" charset="0"/>
              </a:rPr>
              <a:t> </a:t>
            </a:r>
          </a:p>
        </p:txBody>
      </p:sp>
      <p:sp>
        <p:nvSpPr>
          <p:cNvPr id="5" name="Rounded Rectangle 4">
            <a:extLst/>
          </p:cNvPr>
          <p:cNvSpPr/>
          <p:nvPr/>
        </p:nvSpPr>
        <p:spPr>
          <a:xfrm>
            <a:off x="6256867" y="6178551"/>
            <a:ext cx="4411133" cy="56938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vi-VN" sz="2400">
                <a:solidFill>
                  <a:srgbClr val="0000CC"/>
                </a:solidFill>
                <a:cs typeface="Arial" charset="0"/>
              </a:rPr>
              <a:t>Qua mùa thu, sang mùa đông chuyện gì xảy ra với chị mây?</a:t>
            </a:r>
            <a:endParaRPr lang="en-US" sz="2400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30725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4800600" cy="264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8034" y="0"/>
            <a:ext cx="4389967" cy="264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40564" y="3361445"/>
            <a:ext cx="4508528" cy="2714875"/>
          </a:xfrm>
          <a:prstGeom prst="roundRect">
            <a:avLst/>
          </a:prstGeom>
        </p:spPr>
      </p:pic>
      <p:pic>
        <p:nvPicPr>
          <p:cNvPr id="13" name="Picture 12">
            <a:extLst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60133" y="3374015"/>
            <a:ext cx="4398203" cy="2770115"/>
          </a:xfrm>
          <a:prstGeom prst="roundRect">
            <a:avLst/>
          </a:prstGeom>
        </p:spPr>
      </p:pic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1524000" y="2548467"/>
            <a:ext cx="487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>
                <a:solidFill>
                  <a:srgbClr val="FF0000"/>
                </a:solidFill>
              </a:rPr>
              <a:t>Vào một ngày cuối xuân, hồ nước và mây nói với nhau điều gì?</a:t>
            </a:r>
            <a:r>
              <a:rPr lang="vi-VN" sz="2400"/>
              <a:t> </a:t>
            </a:r>
            <a:endParaRPr lang="en-US" sz="2400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6339418" y="2586567"/>
            <a:ext cx="43285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>
                <a:solidFill>
                  <a:srgbClr val="0000CC"/>
                </a:solidFill>
              </a:rPr>
              <a:t>Dưới nắng hè gay gắt, hồ nước lên tiếng cầu cứu ai? </a:t>
            </a:r>
            <a:endParaRPr lang="en-US" sz="24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0730" grpId="0"/>
      <p:bldP spid="307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Box 12"/>
          <p:cNvSpPr txBox="1">
            <a:spLocks noChangeArrowheads="1"/>
          </p:cNvSpPr>
          <p:nvPr/>
        </p:nvSpPr>
        <p:spPr bwMode="auto">
          <a:xfrm>
            <a:off x="2180168" y="2110318"/>
            <a:ext cx="7152217" cy="103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vi-VN" sz="6133">
                <a:solidFill>
                  <a:schemeClr val="accent2"/>
                </a:solidFill>
                <a:latin typeface="UTM Cookies"/>
              </a:rPr>
              <a:t>HOẠ MI HÓT</a:t>
            </a:r>
            <a:endParaRPr lang="en-US" sz="6133">
              <a:solidFill>
                <a:schemeClr val="accent2"/>
              </a:solidFill>
              <a:latin typeface="UTM Cookies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415118" y="781051"/>
            <a:ext cx="78105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6400"/>
              <a:t>NGHE KỂ CÂU CHUYỆN</a:t>
            </a:r>
          </a:p>
          <a:p>
            <a:pPr algn="ctr">
              <a:spcBef>
                <a:spcPct val="50000"/>
              </a:spcBef>
            </a:pPr>
            <a:r>
              <a:rPr lang="vi-VN" sz="6400"/>
              <a:t> </a:t>
            </a:r>
            <a:r>
              <a:rPr lang="vi-VN" sz="6400" b="1">
                <a:solidFill>
                  <a:srgbClr val="FF0000"/>
                </a:solidFill>
                <a:latin typeface="UTM Alberta Heavy"/>
              </a:rPr>
              <a:t>HỒ NƯỚC VÀ MÂY</a:t>
            </a:r>
            <a:endParaRPr lang="en-US" sz="6400" b="1">
              <a:solidFill>
                <a:srgbClr val="FF0000"/>
              </a:solidFill>
              <a:latin typeface="UTM Alberta Heavy"/>
            </a:endParaRPr>
          </a:p>
        </p:txBody>
      </p:sp>
    </p:spTree>
    <p:extLst>
      <p:ext uri="{BB962C8B-B14F-4D97-AF65-F5344CB8AC3E}">
        <p14:creationId xmlns:p14="http://schemas.microsoft.com/office/powerpoint/2010/main" val="20377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86518" y="499534"/>
            <a:ext cx="78189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vi-VN" sz="2400" b="1">
                <a:solidFill>
                  <a:srgbClr val="17479D"/>
                </a:solidFill>
                <a:latin typeface="UTM Avo"/>
              </a:rPr>
              <a:t>Kể lại từng đoạn của câu chuyện</a:t>
            </a:r>
            <a:endParaRPr lang="en-US" sz="2400" b="1">
              <a:solidFill>
                <a:srgbClr val="17479D"/>
              </a:solidFill>
              <a:latin typeface="UTM Avo"/>
            </a:endParaRPr>
          </a:p>
        </p:txBody>
      </p:sp>
      <p:sp>
        <p:nvSpPr>
          <p:cNvPr id="5" name="Rounded Rectangle 4">
            <a:extLst/>
          </p:cNvPr>
          <p:cNvSpPr/>
          <p:nvPr/>
        </p:nvSpPr>
        <p:spPr>
          <a:xfrm>
            <a:off x="3064934" y="5577418"/>
            <a:ext cx="6062133" cy="41698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vi-VN" sz="2667">
                <a:solidFill>
                  <a:srgbClr val="000000"/>
                </a:solidFill>
                <a:cs typeface="Arial" charset="0"/>
              </a:rPr>
              <a:t>Vào một ngày cuối tuần, hồ nước và mây nói với nhau điều gì?</a:t>
            </a:r>
            <a:endParaRPr lang="en-US" sz="2667">
              <a:solidFill>
                <a:srgbClr val="000000"/>
              </a:solidFill>
              <a:cs typeface="Arial" charset="0"/>
            </a:endParaRP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667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pic>
        <p:nvPicPr>
          <p:cNvPr id="3174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3818" y="1202267"/>
            <a:ext cx="7308849" cy="398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906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/>
        </p:nvSpPr>
        <p:spPr>
          <a:xfrm>
            <a:off x="2808818" y="5137152"/>
            <a:ext cx="6836833" cy="7048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vi-VN" sz="2667">
                <a:solidFill>
                  <a:srgbClr val="000000"/>
                </a:solidFill>
                <a:cs typeface="Arial" charset="0"/>
              </a:rPr>
              <a:t>Dưới nắng hè gay gắt, hồ nước lên tiếng cầu cứu ai?</a:t>
            </a:r>
            <a:r>
              <a:rPr lang="en-US" sz="2667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pic>
        <p:nvPicPr>
          <p:cNvPr id="3277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2" y="605367"/>
            <a:ext cx="7435849" cy="415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842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/>
        </p:nvSpPr>
        <p:spPr>
          <a:xfrm>
            <a:off x="3492500" y="4938185"/>
            <a:ext cx="4842933" cy="106256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vi-VN" sz="2667">
                <a:solidFill>
                  <a:srgbClr val="000000"/>
                </a:solidFill>
                <a:cs typeface="Arial" charset="0"/>
              </a:rPr>
              <a:t>Vì sao chị mây bay về hồ nước và cho mưa xuống?</a:t>
            </a:r>
            <a:r>
              <a:rPr lang="en-US" sz="2667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pic>
        <p:nvPicPr>
          <p:cNvPr id="5" name="Picture 4">
            <a:extLst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9945" y="491454"/>
            <a:ext cx="7424980" cy="424589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5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/>
        </p:nvSpPr>
        <p:spPr>
          <a:xfrm>
            <a:off x="3340101" y="4519084"/>
            <a:ext cx="5422900" cy="171873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vi-VN" sz="2667">
                <a:solidFill>
                  <a:srgbClr val="000000"/>
                </a:solidFill>
                <a:cs typeface="Arial" charset="0"/>
              </a:rPr>
              <a:t>Qua mùa thu, sang mùa đông chuyện gì xảy ra với chị mây?</a:t>
            </a:r>
            <a:endParaRPr lang="en-US" sz="2667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5" name="Picture 4">
            <a:extLst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1821" y="572292"/>
            <a:ext cx="7835360" cy="431207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2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47900" y="2093384"/>
            <a:ext cx="7696200" cy="181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vi-VN" sz="3733" b="1">
                <a:solidFill>
                  <a:srgbClr val="17479D"/>
                </a:solidFill>
                <a:latin typeface="UTM Avo"/>
              </a:rPr>
              <a:t>Nói với người thân về điều em đã học được từ câu chuyện trên.</a:t>
            </a:r>
          </a:p>
        </p:txBody>
      </p:sp>
    </p:spTree>
    <p:extLst>
      <p:ext uri="{BB962C8B-B14F-4D97-AF65-F5344CB8AC3E}">
        <p14:creationId xmlns:p14="http://schemas.microsoft.com/office/powerpoint/2010/main" val="44519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Widescreen</PresentationFormat>
  <Paragraphs>16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HP001 4 hàng</vt:lpstr>
      <vt:lpstr>Times New Roman</vt:lpstr>
      <vt:lpstr>UTM Alberta Heavy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1</cp:revision>
  <dcterms:created xsi:type="dcterms:W3CDTF">2024-01-25T02:49:26Z</dcterms:created>
  <dcterms:modified xsi:type="dcterms:W3CDTF">2024-01-25T02:49:50Z</dcterms:modified>
</cp:coreProperties>
</file>