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371C-E815-44DB-89D7-126989628963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6C3C-F2CA-4790-B5BE-5FF86B41E6F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41564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371C-E815-44DB-89D7-126989628963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6C3C-F2CA-4790-B5BE-5FF86B41E6F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05261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371C-E815-44DB-89D7-126989628963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6C3C-F2CA-4790-B5BE-5FF86B41E6F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32648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96242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371C-E815-44DB-89D7-126989628963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6C3C-F2CA-4790-B5BE-5FF86B41E6F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70030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371C-E815-44DB-89D7-126989628963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6C3C-F2CA-4790-B5BE-5FF86B41E6F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81655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371C-E815-44DB-89D7-126989628963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6C3C-F2CA-4790-B5BE-5FF86B41E6F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06281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371C-E815-44DB-89D7-126989628963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6C3C-F2CA-4790-B5BE-5FF86B41E6F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7166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371C-E815-44DB-89D7-126989628963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6C3C-F2CA-4790-B5BE-5FF86B41E6F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34349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371C-E815-44DB-89D7-126989628963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6C3C-F2CA-4790-B5BE-5FF86B41E6F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3629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371C-E815-44DB-89D7-126989628963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6C3C-F2CA-4790-B5BE-5FF86B41E6F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2624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371C-E815-44DB-89D7-126989628963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6C3C-F2CA-4790-B5BE-5FF86B41E6F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79140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A371C-E815-44DB-89D7-126989628963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A6C3C-F2CA-4790-B5BE-5FF86B41E6F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43786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3.png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TUAN\Downloads\Luyện tập 1.png">
            <a:extLst>
              <a:ext uri="{FF2B5EF4-FFF2-40B4-BE49-F238E27FC236}">
                <a16:creationId xmlns:a16="http://schemas.microsoft.com/office/drawing/2014/main" id="{5C96F048-4A9E-42E4-9725-5ACBEC462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152" y="328812"/>
            <a:ext cx="2237784" cy="863493"/>
          </a:xfrm>
          <a:prstGeom prst="rect">
            <a:avLst/>
          </a:prstGeom>
          <a:noFill/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9BE550B7-3F79-40DF-A748-18A4034397DD}"/>
              </a:ext>
            </a:extLst>
          </p:cNvPr>
          <p:cNvSpPr/>
          <p:nvPr/>
        </p:nvSpPr>
        <p:spPr>
          <a:xfrm>
            <a:off x="2967936" y="611831"/>
            <a:ext cx="437322" cy="437322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1</a:t>
            </a:r>
            <a:endParaRPr lang="vi-VN" sz="3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D8FEA5-1D09-4B8D-9492-BF3934F09BFA}"/>
              </a:ext>
            </a:extLst>
          </p:cNvPr>
          <p:cNvSpPr txBox="1"/>
          <p:nvPr/>
        </p:nvSpPr>
        <p:spPr>
          <a:xfrm>
            <a:off x="3405258" y="611831"/>
            <a:ext cx="2045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Tìm tích, biết: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78D9660-45A4-4266-84AF-D207DA053536}"/>
              </a:ext>
            </a:extLst>
          </p:cNvPr>
          <p:cNvSpPr txBox="1"/>
          <p:nvPr/>
        </p:nvSpPr>
        <p:spPr>
          <a:xfrm>
            <a:off x="1794201" y="1256878"/>
            <a:ext cx="34708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a) Hai thừa số là 2 và 4.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03BE339-7EF7-4D32-BDF2-5D29A1C2CA12}"/>
              </a:ext>
            </a:extLst>
          </p:cNvPr>
          <p:cNvGrpSpPr/>
          <p:nvPr/>
        </p:nvGrpSpPr>
        <p:grpSpPr>
          <a:xfrm>
            <a:off x="5762299" y="920424"/>
            <a:ext cx="4635500" cy="1354354"/>
            <a:chOff x="1313001" y="2225190"/>
            <a:chExt cx="4635500" cy="1354354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A444C64-0253-4E25-ABEB-F506F52CF6EA}"/>
                </a:ext>
              </a:extLst>
            </p:cNvPr>
            <p:cNvSpPr/>
            <p:nvPr/>
          </p:nvSpPr>
          <p:spPr>
            <a:xfrm>
              <a:off x="1313001" y="2225190"/>
              <a:ext cx="4635500" cy="1354354"/>
            </a:xfrm>
            <a:prstGeom prst="rect">
              <a:avLst/>
            </a:prstGeom>
            <a:solidFill>
              <a:srgbClr val="FFFBCD"/>
            </a:solidFill>
            <a:ln>
              <a:solidFill>
                <a:srgbClr val="FFFBCD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45D353A4-F073-4146-9261-F7DCD0CC9556}"/>
                    </a:ext>
                  </a:extLst>
                </p:cNvPr>
                <p:cNvSpPr txBox="1"/>
                <p:nvPr/>
              </p:nvSpPr>
              <p:spPr>
                <a:xfrm>
                  <a:off x="1408027" y="2350477"/>
                  <a:ext cx="4273927" cy="113184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vi-VN" sz="2400" dirty="0"/>
                    <a:t>Mẫu: 2 </a:t>
                  </a:r>
                  <a14:m>
                    <m:oMath xmlns:m="http://schemas.openxmlformats.org/officeDocument/2006/math">
                      <m:r>
                        <a:rPr lang="vi-V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vi-VN" sz="2400" dirty="0"/>
                    <a:t>4 = 2 + 2 + 2 + 2 = 8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vi-VN" sz="2400" dirty="0"/>
                    <a:t>         2 </a:t>
                  </a:r>
                  <a14:m>
                    <m:oMath xmlns:m="http://schemas.openxmlformats.org/officeDocument/2006/math">
                      <m:r>
                        <a:rPr lang="vi-V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</m:t>
                      </m:r>
                    </m:oMath>
                  </a14:m>
                  <a:r>
                    <a:rPr lang="vi-VN" sz="2400" dirty="0"/>
                    <a:t>4 = 8</a:t>
                  </a:r>
                </a:p>
              </p:txBody>
            </p:sp>
          </mc:Choice>
          <mc:Fallback xmlns="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45D353A4-F073-4146-9261-F7DCD0CC955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8027" y="2350477"/>
                  <a:ext cx="4273927" cy="1131848"/>
                </a:xfrm>
                <a:prstGeom prst="rect">
                  <a:avLst/>
                </a:prstGeom>
                <a:blipFill>
                  <a:blip r:embed="rId3"/>
                  <a:stretch>
                    <a:fillRect l="-2282" r="-1284" b="-12432"/>
                  </a:stretch>
                </a:blipFill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DD318816-D04D-4A70-85A6-0B6082FE523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29024" y="1468516"/>
            <a:ext cx="1420020" cy="1354354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2F8F5275-81F2-4470-9EEE-28C2D1CCBF50}"/>
              </a:ext>
            </a:extLst>
          </p:cNvPr>
          <p:cNvSpPr txBox="1"/>
          <p:nvPr/>
        </p:nvSpPr>
        <p:spPr>
          <a:xfrm>
            <a:off x="1849044" y="2376016"/>
            <a:ext cx="34708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b) Hai thừa số là 8 và 2.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01255681-DD75-40CB-AD4C-419AD54589D2}"/>
                  </a:ext>
                </a:extLst>
              </p:cNvPr>
              <p:cNvSpPr txBox="1"/>
              <p:nvPr/>
            </p:nvSpPr>
            <p:spPr>
              <a:xfrm>
                <a:off x="2088231" y="2681587"/>
                <a:ext cx="2634054" cy="1131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vi-VN" sz="2400" dirty="0">
                    <a:solidFill>
                      <a:srgbClr val="FF0000"/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vi-VN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vi-VN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vi-VN" sz="2400" dirty="0">
                    <a:solidFill>
                      <a:srgbClr val="FF0000"/>
                    </a:solidFill>
                  </a:rPr>
                  <a:t>2 = 8 + 8 = 16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2400" dirty="0">
                    <a:solidFill>
                      <a:srgbClr val="FF0000"/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vi-VN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</m:oMath>
                </a14:m>
                <a:r>
                  <a:rPr lang="vi-VN" sz="2400" dirty="0">
                    <a:solidFill>
                      <a:srgbClr val="FF0000"/>
                    </a:solidFill>
                  </a:rPr>
                  <a:t>2 = 16</a:t>
                </a: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01255681-DD75-40CB-AD4C-419AD54589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8231" y="2681587"/>
                <a:ext cx="2634054" cy="1131848"/>
              </a:xfrm>
              <a:prstGeom prst="rect">
                <a:avLst/>
              </a:prstGeom>
              <a:blipFill>
                <a:blip r:embed="rId6"/>
                <a:stretch>
                  <a:fillRect l="-3704" r="-2778" b="-1182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>
            <a:extLst>
              <a:ext uri="{FF2B5EF4-FFF2-40B4-BE49-F238E27FC236}">
                <a16:creationId xmlns:a16="http://schemas.microsoft.com/office/drawing/2014/main" id="{351EC408-5AD1-49DE-BFFE-49495A8E21FC}"/>
              </a:ext>
            </a:extLst>
          </p:cNvPr>
          <p:cNvSpPr txBox="1"/>
          <p:nvPr/>
        </p:nvSpPr>
        <p:spPr>
          <a:xfrm>
            <a:off x="5857325" y="2376016"/>
            <a:ext cx="3453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c) Hai thừa số là 4 và 5.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C4D262A-7A0F-4678-B2BA-64CA28DF1B02}"/>
                  </a:ext>
                </a:extLst>
              </p:cNvPr>
              <p:cNvSpPr txBox="1"/>
              <p:nvPr/>
            </p:nvSpPr>
            <p:spPr>
              <a:xfrm>
                <a:off x="6096512" y="2681587"/>
                <a:ext cx="4196983" cy="1131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vi-VN" sz="2400" dirty="0">
                    <a:solidFill>
                      <a:srgbClr val="FF0000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vi-VN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vi-VN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vi-VN" sz="2400" dirty="0">
                    <a:solidFill>
                      <a:srgbClr val="FF0000"/>
                    </a:solidFill>
                  </a:rPr>
                  <a:t>5 = 4 + 4 + 4 + 4 + 4 = 20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2400" dirty="0">
                    <a:solidFill>
                      <a:srgbClr val="FF0000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vi-VN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</m:oMath>
                </a14:m>
                <a:r>
                  <a:rPr lang="vi-VN" sz="2400" dirty="0">
                    <a:solidFill>
                      <a:srgbClr val="FF0000"/>
                    </a:solidFill>
                  </a:rPr>
                  <a:t>5 = 20</a:t>
                </a: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C4D262A-7A0F-4678-B2BA-64CA28DF1B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512" y="2681587"/>
                <a:ext cx="4196983" cy="1131848"/>
              </a:xfrm>
              <a:prstGeom prst="rect">
                <a:avLst/>
              </a:prstGeom>
              <a:blipFill>
                <a:blip r:embed="rId7"/>
                <a:stretch>
                  <a:fillRect l="-2177" r="-1306" b="-1182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Oval 44">
            <a:extLst>
              <a:ext uri="{FF2B5EF4-FFF2-40B4-BE49-F238E27FC236}">
                <a16:creationId xmlns:a16="http://schemas.microsoft.com/office/drawing/2014/main" id="{FA561120-C072-4460-BAC8-706DCD046588}"/>
              </a:ext>
            </a:extLst>
          </p:cNvPr>
          <p:cNvSpPr/>
          <p:nvPr/>
        </p:nvSpPr>
        <p:spPr>
          <a:xfrm>
            <a:off x="912268" y="4014619"/>
            <a:ext cx="437322" cy="437322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2</a:t>
            </a:r>
            <a:endParaRPr lang="vi-VN" sz="3200" b="1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0BA8A714-B47F-4BF1-ABEE-111A4E80E030}"/>
              </a:ext>
            </a:extLst>
          </p:cNvPr>
          <p:cNvGrpSpPr/>
          <p:nvPr/>
        </p:nvGrpSpPr>
        <p:grpSpPr>
          <a:xfrm>
            <a:off x="1530075" y="4035131"/>
            <a:ext cx="1116312" cy="461666"/>
            <a:chOff x="1870518" y="1440653"/>
            <a:chExt cx="1116312" cy="461666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F6D7E879-828A-49EE-B9D7-8D2236C724A9}"/>
                </a:ext>
              </a:extLst>
            </p:cNvPr>
            <p:cNvGrpSpPr/>
            <p:nvPr/>
          </p:nvGrpSpPr>
          <p:grpSpPr>
            <a:xfrm>
              <a:off x="1870518" y="1440654"/>
              <a:ext cx="758382" cy="461665"/>
              <a:chOff x="1870518" y="1440654"/>
              <a:chExt cx="758382" cy="461665"/>
            </a:xfrm>
          </p:grpSpPr>
          <p:sp>
            <p:nvSpPr>
              <p:cNvPr id="49" name="Rectangle: Rounded Corners 48">
                <a:extLst>
                  <a:ext uri="{FF2B5EF4-FFF2-40B4-BE49-F238E27FC236}">
                    <a16:creationId xmlns:a16="http://schemas.microsoft.com/office/drawing/2014/main" id="{BCD288CA-5955-4DF3-822D-4EC21DFB288E}"/>
                  </a:ext>
                </a:extLst>
              </p:cNvPr>
              <p:cNvSpPr/>
              <p:nvPr/>
            </p:nvSpPr>
            <p:spPr>
              <a:xfrm>
                <a:off x="1870518" y="1440654"/>
                <a:ext cx="758382" cy="382154"/>
              </a:xfrm>
              <a:prstGeom prst="roundRect">
                <a:avLst/>
              </a:prstGeom>
              <a:solidFill>
                <a:srgbClr val="FFD974"/>
              </a:solidFill>
              <a:ln>
                <a:solidFill>
                  <a:srgbClr val="FFD97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80E90442-27DB-401E-B565-22FE12BA045F}"/>
                  </a:ext>
                </a:extLst>
              </p:cNvPr>
              <p:cNvSpPr txBox="1"/>
              <p:nvPr/>
            </p:nvSpPr>
            <p:spPr>
              <a:xfrm>
                <a:off x="1969023" y="1440654"/>
                <a:ext cx="5613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400" dirty="0"/>
                  <a:t>Số</a:t>
                </a:r>
              </a:p>
            </p:txBody>
          </p:sp>
        </p:grp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0CEAD0DE-79FC-442F-BEBF-6A03D031E348}"/>
                </a:ext>
              </a:extLst>
            </p:cNvPr>
            <p:cNvSpPr txBox="1"/>
            <p:nvPr/>
          </p:nvSpPr>
          <p:spPr>
            <a:xfrm>
              <a:off x="2630642" y="1440653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400" dirty="0"/>
                <a:t>?</a:t>
              </a:r>
            </a:p>
          </p:txBody>
        </p:sp>
      </p:grpSp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B162186F-9188-4665-B780-4963156BEA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572459"/>
              </p:ext>
            </p:extLst>
          </p:nvPr>
        </p:nvGraphicFramePr>
        <p:xfrm>
          <a:off x="2688749" y="4211325"/>
          <a:ext cx="8486276" cy="18305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3876">
                  <a:extLst>
                    <a:ext uri="{9D8B030D-6E8A-4147-A177-3AD203B41FA5}">
                      <a16:colId xmlns:a16="http://schemas.microsoft.com/office/drawing/2014/main" val="375042923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89239686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99451195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76471320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253912237"/>
                    </a:ext>
                  </a:extLst>
                </a:gridCol>
              </a:tblGrid>
              <a:tr h="597884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Thừa số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5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2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2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3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3725870"/>
                  </a:ext>
                </a:extLst>
              </a:tr>
              <a:tr h="597884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Thừa số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4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3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5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5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4868410"/>
                  </a:ext>
                </a:extLst>
              </a:tr>
              <a:tr h="634743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Tích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20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?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?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?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0421308"/>
                  </a:ext>
                </a:extLst>
              </a:tr>
            </a:tbl>
          </a:graphicData>
        </a:graphic>
      </p:graphicFrame>
      <p:sp>
        <p:nvSpPr>
          <p:cNvPr id="51" name="TextBox 50">
            <a:extLst>
              <a:ext uri="{FF2B5EF4-FFF2-40B4-BE49-F238E27FC236}">
                <a16:creationId xmlns:a16="http://schemas.microsoft.com/office/drawing/2014/main" id="{C40ABB36-DCD0-4603-8701-B009C796A3A2}"/>
              </a:ext>
            </a:extLst>
          </p:cNvPr>
          <p:cNvSpPr txBox="1"/>
          <p:nvPr/>
        </p:nvSpPr>
        <p:spPr>
          <a:xfrm>
            <a:off x="6789772" y="5439038"/>
            <a:ext cx="606691" cy="58477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vi-VN" sz="3200">
                <a:solidFill>
                  <a:srgbClr val="FF0000"/>
                </a:solidFill>
              </a:rPr>
              <a:t>6</a:t>
            </a:r>
            <a:endParaRPr lang="vi-VN" sz="3200" dirty="0">
              <a:solidFill>
                <a:srgbClr val="FF0000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CDC7C67-E4B2-49A3-B8D6-C0FF65572D40}"/>
              </a:ext>
            </a:extLst>
          </p:cNvPr>
          <p:cNvSpPr txBox="1"/>
          <p:nvPr/>
        </p:nvSpPr>
        <p:spPr>
          <a:xfrm>
            <a:off x="8313123" y="5429336"/>
            <a:ext cx="804374" cy="58477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vi-VN" sz="3200">
                <a:solidFill>
                  <a:srgbClr val="FF0000"/>
                </a:solidFill>
              </a:rPr>
              <a:t>10</a:t>
            </a:r>
            <a:endParaRPr lang="vi-VN" sz="3200" dirty="0">
              <a:solidFill>
                <a:srgbClr val="FF0000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197F60C-9796-4893-A74E-BCE746049CAA}"/>
              </a:ext>
            </a:extLst>
          </p:cNvPr>
          <p:cNvSpPr txBox="1"/>
          <p:nvPr/>
        </p:nvSpPr>
        <p:spPr>
          <a:xfrm>
            <a:off x="9957568" y="5431159"/>
            <a:ext cx="804374" cy="58477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vi-VN" sz="3200">
                <a:solidFill>
                  <a:srgbClr val="FF0000"/>
                </a:solidFill>
              </a:rPr>
              <a:t>15</a:t>
            </a:r>
            <a:endParaRPr lang="vi-VN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8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37" grpId="0"/>
      <p:bldP spid="41" grpId="0"/>
      <p:bldP spid="42" grpId="0" build="p"/>
      <p:bldP spid="43" grpId="0"/>
      <p:bldP spid="44" grpId="0" build="p"/>
      <p:bldP spid="45" grpId="0" animBg="1"/>
      <p:bldP spid="51" grpId="0" animBg="1"/>
      <p:bldP spid="52" grpId="0" animBg="1"/>
      <p:bldP spid="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TUAN\Downloads\Luyện tập 1.png">
            <a:extLst>
              <a:ext uri="{FF2B5EF4-FFF2-40B4-BE49-F238E27FC236}">
                <a16:creationId xmlns:a16="http://schemas.microsoft.com/office/drawing/2014/main" id="{5E7E28DD-E688-432A-A09A-0DC87EA769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152" y="328812"/>
            <a:ext cx="2237784" cy="863493"/>
          </a:xfrm>
          <a:prstGeom prst="rect">
            <a:avLst/>
          </a:prstGeom>
          <a:noFill/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4E64D23C-F136-470B-A0CA-546F6A7411D2}"/>
              </a:ext>
            </a:extLst>
          </p:cNvPr>
          <p:cNvSpPr/>
          <p:nvPr/>
        </p:nvSpPr>
        <p:spPr>
          <a:xfrm>
            <a:off x="1630383" y="1391088"/>
            <a:ext cx="437322" cy="437322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3</a:t>
            </a:r>
            <a:endParaRPr lang="vi-VN" sz="32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E68BB0F-FFCB-40FC-ADD8-B0C4C05EA6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38696" y="328812"/>
            <a:ext cx="7781925" cy="29908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0E46602-81EB-4260-82CC-056E55980DE5}"/>
              </a:ext>
            </a:extLst>
          </p:cNvPr>
          <p:cNvSpPr txBox="1"/>
          <p:nvPr/>
        </p:nvSpPr>
        <p:spPr>
          <a:xfrm>
            <a:off x="1344289" y="3016202"/>
            <a:ext cx="398881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200" dirty="0"/>
              <a:t>a) Mỗi hàng có 5 quả bóng.</a:t>
            </a:r>
          </a:p>
          <a:p>
            <a:r>
              <a:rPr lang="vi-VN" sz="2200" dirty="0"/>
              <a:t>Hỏi 3 hàng có tất cả bao nhiêu quả bóng?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6AAC906-B2F8-46FD-9C7E-466F3BDA72A4}"/>
              </a:ext>
            </a:extLst>
          </p:cNvPr>
          <p:cNvSpPr txBox="1"/>
          <p:nvPr/>
        </p:nvSpPr>
        <p:spPr>
          <a:xfrm>
            <a:off x="2438465" y="3946225"/>
            <a:ext cx="17357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200" i="1" dirty="0"/>
              <a:t>Bài giải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6D5B70-BAC4-4DA0-A468-3D72234ADAFA}"/>
              </a:ext>
            </a:extLst>
          </p:cNvPr>
          <p:cNvSpPr txBox="1"/>
          <p:nvPr/>
        </p:nvSpPr>
        <p:spPr>
          <a:xfrm>
            <a:off x="1301357" y="4300356"/>
            <a:ext cx="40746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200" dirty="0"/>
              <a:t>Số quả bóng ở cả 3 hàng là: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BFD5BD0-AEA1-4558-B7A5-254B2D90BFD6}"/>
              </a:ext>
            </a:extLst>
          </p:cNvPr>
          <p:cNvGrpSpPr/>
          <p:nvPr/>
        </p:nvGrpSpPr>
        <p:grpSpPr>
          <a:xfrm>
            <a:off x="1716065" y="4730617"/>
            <a:ext cx="3411511" cy="478938"/>
            <a:chOff x="1550832" y="4706073"/>
            <a:chExt cx="3411511" cy="47893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C9F11EDF-175B-4AFE-81C5-0A2F83B83A85}"/>
                    </a:ext>
                  </a:extLst>
                </p:cNvPr>
                <p:cNvSpPr txBox="1"/>
                <p:nvPr/>
              </p:nvSpPr>
              <p:spPr>
                <a:xfrm>
                  <a:off x="1550832" y="4740338"/>
                  <a:ext cx="3411511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vi-VN" sz="2200" dirty="0">
                      <a:solidFill>
                        <a:srgbClr val="FF0066"/>
                      </a:solidFill>
                    </a:rPr>
                    <a:t> </a:t>
                  </a:r>
                  <a:r>
                    <a:rPr lang="vi-VN" sz="2200" dirty="0"/>
                    <a:t>       </a:t>
                  </a:r>
                  <a14:m>
                    <m:oMath xmlns:m="http://schemas.openxmlformats.org/officeDocument/2006/math">
                      <m:r>
                        <a:rPr lang="vi-VN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a14:m>
                  <a:r>
                    <a:rPr lang="vi-VN" sz="2200" dirty="0"/>
                    <a:t>  3   =            (quả) </a:t>
                  </a:r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C9F11EDF-175B-4AFE-81C5-0A2F83B83A8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50832" y="4740338"/>
                  <a:ext cx="3411511" cy="430887"/>
                </a:xfrm>
                <a:prstGeom prst="rect">
                  <a:avLst/>
                </a:prstGeom>
                <a:blipFill>
                  <a:blip r:embed="rId5"/>
                  <a:stretch>
                    <a:fillRect t="-8571" r="-1431" b="-30000"/>
                  </a:stretch>
                </a:blipFill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63BC7C35-D3C3-43B7-9681-B64C9512F750}"/>
                </a:ext>
              </a:extLst>
            </p:cNvPr>
            <p:cNvSpPr/>
            <p:nvPr/>
          </p:nvSpPr>
          <p:spPr>
            <a:xfrm>
              <a:off x="1588001" y="4706073"/>
              <a:ext cx="506152" cy="47893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BA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200" dirty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3FFBFC81-5C14-48A1-8FB5-D7BCC5CB2B8C}"/>
                </a:ext>
              </a:extLst>
            </p:cNvPr>
            <p:cNvSpPr/>
            <p:nvPr/>
          </p:nvSpPr>
          <p:spPr>
            <a:xfrm>
              <a:off x="3405701" y="4706073"/>
              <a:ext cx="506152" cy="47893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BA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2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665A0B41-A75A-45F6-8B21-E2A4DA0C5D5A}"/>
              </a:ext>
            </a:extLst>
          </p:cNvPr>
          <p:cNvSpPr/>
          <p:nvPr/>
        </p:nvSpPr>
        <p:spPr>
          <a:xfrm>
            <a:off x="1768882" y="4734471"/>
            <a:ext cx="484962" cy="46166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</a:rPr>
              <a:t>5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EE932B8-010A-4716-B6CF-1EDB3F416444}"/>
              </a:ext>
            </a:extLst>
          </p:cNvPr>
          <p:cNvGrpSpPr/>
          <p:nvPr/>
        </p:nvGrpSpPr>
        <p:grpSpPr>
          <a:xfrm>
            <a:off x="1258425" y="5354649"/>
            <a:ext cx="4074678" cy="478938"/>
            <a:chOff x="1320656" y="5275529"/>
            <a:chExt cx="4074678" cy="47893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E6954E6-5B0C-44DD-BC5E-6418A5C4B346}"/>
                </a:ext>
              </a:extLst>
            </p:cNvPr>
            <p:cNvSpPr txBox="1"/>
            <p:nvPr/>
          </p:nvSpPr>
          <p:spPr>
            <a:xfrm>
              <a:off x="1320656" y="5295861"/>
              <a:ext cx="407467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200" i="1" dirty="0"/>
                <a:t>Đáp số:            </a:t>
              </a:r>
              <a:r>
                <a:rPr lang="vi-VN" sz="2200" dirty="0"/>
                <a:t>quả bóng.</a:t>
              </a:r>
              <a:endParaRPr lang="vi-VN" sz="2200" i="1" dirty="0"/>
            </a:p>
          </p:txBody>
        </p:sp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B0250299-2165-496D-BACE-C2DBB22ED27A}"/>
                </a:ext>
              </a:extLst>
            </p:cNvPr>
            <p:cNvSpPr/>
            <p:nvPr/>
          </p:nvSpPr>
          <p:spPr>
            <a:xfrm>
              <a:off x="2967936" y="5275529"/>
              <a:ext cx="506152" cy="47893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BA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2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504BB1EC-2612-4F4C-A4B8-3E4AB045445E}"/>
              </a:ext>
            </a:extLst>
          </p:cNvPr>
          <p:cNvSpPr/>
          <p:nvPr/>
        </p:nvSpPr>
        <p:spPr>
          <a:xfrm>
            <a:off x="3496077" y="4740058"/>
            <a:ext cx="655866" cy="47893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>
                <a:solidFill>
                  <a:srgbClr val="FF0000"/>
                </a:solidFill>
              </a:rPr>
              <a:t>15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38887F68-31A3-4911-93C2-654228975BD0}"/>
              </a:ext>
            </a:extLst>
          </p:cNvPr>
          <p:cNvSpPr/>
          <p:nvPr/>
        </p:nvSpPr>
        <p:spPr>
          <a:xfrm>
            <a:off x="2830848" y="5354650"/>
            <a:ext cx="655866" cy="47893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>
                <a:solidFill>
                  <a:srgbClr val="FF0000"/>
                </a:solidFill>
              </a:rPr>
              <a:t>15</a:t>
            </a:r>
            <a:endParaRPr lang="vi-VN" sz="2800" b="1" dirty="0">
              <a:solidFill>
                <a:srgbClr val="FF0000"/>
              </a:solidFill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CC176A0-0135-4695-BC24-E1A683CECB04}"/>
              </a:ext>
            </a:extLst>
          </p:cNvPr>
          <p:cNvCxnSpPr>
            <a:cxnSpLocks/>
          </p:cNvCxnSpPr>
          <p:nvPr/>
        </p:nvCxnSpPr>
        <p:spPr>
          <a:xfrm>
            <a:off x="5976194" y="3161199"/>
            <a:ext cx="0" cy="247483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509FE6DE-A9A9-41B3-837A-9812D1963A97}"/>
              </a:ext>
            </a:extLst>
          </p:cNvPr>
          <p:cNvSpPr txBox="1"/>
          <p:nvPr/>
        </p:nvSpPr>
        <p:spPr>
          <a:xfrm>
            <a:off x="6566566" y="3016202"/>
            <a:ext cx="398881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200" dirty="0"/>
              <a:t>b) Mỗi cột có 3 quả bóng.</a:t>
            </a:r>
          </a:p>
          <a:p>
            <a:r>
              <a:rPr lang="vi-VN" sz="2200" dirty="0"/>
              <a:t>Hỏi 5 cột có tất cả bao nhiêu quả bóng?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53B4865-AEF8-412B-9997-872B40027DA4}"/>
              </a:ext>
            </a:extLst>
          </p:cNvPr>
          <p:cNvSpPr txBox="1"/>
          <p:nvPr/>
        </p:nvSpPr>
        <p:spPr>
          <a:xfrm>
            <a:off x="7660742" y="3946225"/>
            <a:ext cx="17357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200" i="1" dirty="0"/>
              <a:t>Bài giải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5197147-903F-42BB-9FC7-B579398D1D5A}"/>
              </a:ext>
            </a:extLst>
          </p:cNvPr>
          <p:cNvSpPr txBox="1"/>
          <p:nvPr/>
        </p:nvSpPr>
        <p:spPr>
          <a:xfrm>
            <a:off x="6523634" y="4300356"/>
            <a:ext cx="40746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200" dirty="0"/>
              <a:t>Số quả bóng ở cả 5 cột là: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9C2970B-32FE-421B-B5BC-2CECDF63A11D}"/>
              </a:ext>
            </a:extLst>
          </p:cNvPr>
          <p:cNvGrpSpPr/>
          <p:nvPr/>
        </p:nvGrpSpPr>
        <p:grpSpPr>
          <a:xfrm>
            <a:off x="6938342" y="4730617"/>
            <a:ext cx="3411511" cy="478938"/>
            <a:chOff x="1550832" y="4706073"/>
            <a:chExt cx="3411511" cy="47893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D957A91A-71FC-48EA-8B0B-C41403086278}"/>
                    </a:ext>
                  </a:extLst>
                </p:cNvPr>
                <p:cNvSpPr txBox="1"/>
                <p:nvPr/>
              </p:nvSpPr>
              <p:spPr>
                <a:xfrm>
                  <a:off x="1550832" y="4740338"/>
                  <a:ext cx="3411511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vi-VN" sz="2200" dirty="0">
                      <a:solidFill>
                        <a:srgbClr val="FF0066"/>
                      </a:solidFill>
                    </a:rPr>
                    <a:t> </a:t>
                  </a:r>
                  <a:r>
                    <a:rPr lang="vi-VN" sz="2200" dirty="0"/>
                    <a:t>       </a:t>
                  </a:r>
                  <a14:m>
                    <m:oMath xmlns:m="http://schemas.openxmlformats.org/officeDocument/2006/math">
                      <m:r>
                        <a:rPr lang="vi-VN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a14:m>
                  <a:r>
                    <a:rPr lang="vi-VN" sz="2200" dirty="0"/>
                    <a:t>  5   =            (quả) </a:t>
                  </a:r>
                </a:p>
              </p:txBody>
            </p:sp>
          </mc:Choice>
          <mc:Fallback xmlns="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D957A91A-71FC-48EA-8B0B-C4140308627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50832" y="4740338"/>
                  <a:ext cx="3411511" cy="430887"/>
                </a:xfrm>
                <a:prstGeom prst="rect">
                  <a:avLst/>
                </a:prstGeom>
                <a:blipFill>
                  <a:blip r:embed="rId6"/>
                  <a:stretch>
                    <a:fillRect t="-8571" r="-1250" b="-30000"/>
                  </a:stretch>
                </a:blipFill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687A7F5C-7CF1-4EFF-AAC5-92F6819E74E5}"/>
                </a:ext>
              </a:extLst>
            </p:cNvPr>
            <p:cNvSpPr/>
            <p:nvPr/>
          </p:nvSpPr>
          <p:spPr>
            <a:xfrm>
              <a:off x="1588001" y="4706073"/>
              <a:ext cx="506152" cy="47893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BA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200" dirty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DF2581D0-F204-416F-AF59-3AE62E99E6C6}"/>
                </a:ext>
              </a:extLst>
            </p:cNvPr>
            <p:cNvSpPr/>
            <p:nvPr/>
          </p:nvSpPr>
          <p:spPr>
            <a:xfrm>
              <a:off x="3405701" y="4706073"/>
              <a:ext cx="506152" cy="47893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BA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2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582DF5A0-0777-4CBA-BE79-C66E0F028A50}"/>
              </a:ext>
            </a:extLst>
          </p:cNvPr>
          <p:cNvSpPr/>
          <p:nvPr/>
        </p:nvSpPr>
        <p:spPr>
          <a:xfrm>
            <a:off x="6991159" y="4734471"/>
            <a:ext cx="484962" cy="46166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</a:rPr>
              <a:t>3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15700EC-938C-46EA-A6F3-ED2E534EE378}"/>
              </a:ext>
            </a:extLst>
          </p:cNvPr>
          <p:cNvGrpSpPr/>
          <p:nvPr/>
        </p:nvGrpSpPr>
        <p:grpSpPr>
          <a:xfrm>
            <a:off x="6480702" y="5354649"/>
            <a:ext cx="4074678" cy="478938"/>
            <a:chOff x="1320656" y="5275529"/>
            <a:chExt cx="4074678" cy="478938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16EA84A-CB78-443F-8B6E-35DBD914888E}"/>
                </a:ext>
              </a:extLst>
            </p:cNvPr>
            <p:cNvSpPr txBox="1"/>
            <p:nvPr/>
          </p:nvSpPr>
          <p:spPr>
            <a:xfrm>
              <a:off x="1320656" y="5295861"/>
              <a:ext cx="407467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200" i="1" dirty="0"/>
                <a:t>Đáp số:            </a:t>
              </a:r>
              <a:r>
                <a:rPr lang="vi-VN" sz="2200" dirty="0"/>
                <a:t>quả bóng.</a:t>
              </a:r>
              <a:endParaRPr lang="vi-VN" sz="2200" i="1" dirty="0"/>
            </a:p>
          </p:txBody>
        </p:sp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179D9AB6-EA07-4BE9-AA30-13BF84AF6B6A}"/>
                </a:ext>
              </a:extLst>
            </p:cNvPr>
            <p:cNvSpPr/>
            <p:nvPr/>
          </p:nvSpPr>
          <p:spPr>
            <a:xfrm>
              <a:off x="2967936" y="5275529"/>
              <a:ext cx="506152" cy="47893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BA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2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49D65BCC-4847-46FB-8CF3-8D0A9772F79A}"/>
              </a:ext>
            </a:extLst>
          </p:cNvPr>
          <p:cNvSpPr/>
          <p:nvPr/>
        </p:nvSpPr>
        <p:spPr>
          <a:xfrm>
            <a:off x="8718354" y="4740058"/>
            <a:ext cx="655866" cy="47893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>
                <a:solidFill>
                  <a:srgbClr val="FF0000"/>
                </a:solidFill>
              </a:rPr>
              <a:t>15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4F9C3B21-084D-4830-B978-DB406818A62D}"/>
              </a:ext>
            </a:extLst>
          </p:cNvPr>
          <p:cNvSpPr/>
          <p:nvPr/>
        </p:nvSpPr>
        <p:spPr>
          <a:xfrm>
            <a:off x="8053125" y="5354650"/>
            <a:ext cx="655866" cy="47893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>
                <a:solidFill>
                  <a:srgbClr val="FF0000"/>
                </a:solidFill>
              </a:rPr>
              <a:t>15</a:t>
            </a:r>
            <a:endParaRPr lang="vi-VN" sz="2800" b="1" dirty="0">
              <a:solidFill>
                <a:srgbClr val="FF0000"/>
              </a:solidFill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CDDDD00-AC85-4964-980A-1D8D152CB08F}"/>
              </a:ext>
            </a:extLst>
          </p:cNvPr>
          <p:cNvGrpSpPr/>
          <p:nvPr/>
        </p:nvGrpSpPr>
        <p:grpSpPr>
          <a:xfrm>
            <a:off x="3618981" y="5965293"/>
            <a:ext cx="4714426" cy="610312"/>
            <a:chOff x="8046147" y="1143254"/>
            <a:chExt cx="2699225" cy="610312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E0D1C2AB-86A8-43FD-8649-2FBD87E6B90F}"/>
                </a:ext>
              </a:extLst>
            </p:cNvPr>
            <p:cNvSpPr/>
            <p:nvPr/>
          </p:nvSpPr>
          <p:spPr>
            <a:xfrm>
              <a:off x="8046147" y="1182328"/>
              <a:ext cx="2699225" cy="571238"/>
            </a:xfrm>
            <a:prstGeom prst="rect">
              <a:avLst/>
            </a:prstGeom>
            <a:solidFill>
              <a:srgbClr val="FFF789"/>
            </a:solidFill>
            <a:ln>
              <a:solidFill>
                <a:srgbClr val="FFF78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62845B1C-8877-4CAA-B496-45E9132610D5}"/>
                    </a:ext>
                  </a:extLst>
                </p:cNvPr>
                <p:cNvSpPr/>
                <p:nvPr/>
              </p:nvSpPr>
              <p:spPr>
                <a:xfrm>
                  <a:off x="8046148" y="1143254"/>
                  <a:ext cx="2699224" cy="58477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vi-VN" sz="3200" dirty="0"/>
                    <a:t>* Nhận xét: 5 </a:t>
                  </a:r>
                  <a14:m>
                    <m:oMath xmlns:m="http://schemas.openxmlformats.org/officeDocument/2006/math">
                      <m:r>
                        <a:rPr lang="vi-VN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a14:m>
                  <a:r>
                    <a:rPr lang="vi-VN" sz="3200" dirty="0"/>
                    <a:t> 3 = 3 </a:t>
                  </a:r>
                  <a14:m>
                    <m:oMath xmlns:m="http://schemas.openxmlformats.org/officeDocument/2006/math">
                      <m:r>
                        <a:rPr lang="vi-VN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a14:m>
                  <a:r>
                    <a:rPr lang="vi-VN" sz="3200" dirty="0"/>
                    <a:t> 5</a:t>
                  </a:r>
                </a:p>
              </p:txBody>
            </p:sp>
          </mc:Choice>
          <mc:Fallback xmlns=""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62845B1C-8877-4CAA-B496-45E9132610D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46148" y="1143254"/>
                  <a:ext cx="2699224" cy="584775"/>
                </a:xfrm>
                <a:prstGeom prst="rect">
                  <a:avLst/>
                </a:prstGeom>
                <a:blipFill>
                  <a:blip r:embed="rId7"/>
                  <a:stretch>
                    <a:fillRect l="-3364" t="-13684" r="-3105" b="-34737"/>
                  </a:stretch>
                </a:blipFill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A8BE7906-0D29-4C4F-A0D9-C070FF9F5887}"/>
              </a:ext>
            </a:extLst>
          </p:cNvPr>
          <p:cNvSpPr/>
          <p:nvPr/>
        </p:nvSpPr>
        <p:spPr>
          <a:xfrm>
            <a:off x="3289711" y="515389"/>
            <a:ext cx="4169769" cy="863493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A0716D2-65C9-4E50-99B9-C05080F08D1E}"/>
              </a:ext>
            </a:extLst>
          </p:cNvPr>
          <p:cNvSpPr/>
          <p:nvPr/>
        </p:nvSpPr>
        <p:spPr>
          <a:xfrm rot="5400000">
            <a:off x="5754868" y="1323274"/>
            <a:ext cx="2512513" cy="863493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71089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  <p:bldP spid="12" grpId="0"/>
      <p:bldP spid="13" grpId="0"/>
      <p:bldP spid="19" grpId="0" animBg="1"/>
      <p:bldP spid="34" grpId="0" animBg="1"/>
      <p:bldP spid="36" grpId="0" animBg="1"/>
      <p:bldP spid="40" grpId="0"/>
      <p:bldP spid="41" grpId="0"/>
      <p:bldP spid="42" grpId="0"/>
      <p:bldP spid="47" grpId="0" animBg="1"/>
      <p:bldP spid="51" grpId="0" animBg="1"/>
      <p:bldP spid="52" grpId="0" animBg="1"/>
      <p:bldP spid="57" grpId="0" animBg="1"/>
      <p:bldP spid="57" grpId="1" animBg="1"/>
      <p:bldP spid="58" grpId="0" animBg="1"/>
      <p:bldP spid="5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TUAN\Downloads\Luyện tập 1.png">
            <a:extLst>
              <a:ext uri="{FF2B5EF4-FFF2-40B4-BE49-F238E27FC236}">
                <a16:creationId xmlns:a16="http://schemas.microsoft.com/office/drawing/2014/main" id="{D0BBF405-4410-40AA-AE47-7102AED2CC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152" y="328812"/>
            <a:ext cx="2237784" cy="863493"/>
          </a:xfrm>
          <a:prstGeom prst="rect">
            <a:avLst/>
          </a:prstGeom>
          <a:noFill/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F01D7703-1FF4-4AE5-B4F5-37EFB057280E}"/>
              </a:ext>
            </a:extLst>
          </p:cNvPr>
          <p:cNvSpPr/>
          <p:nvPr/>
        </p:nvSpPr>
        <p:spPr>
          <a:xfrm>
            <a:off x="875679" y="1192305"/>
            <a:ext cx="437322" cy="437322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4</a:t>
            </a:r>
            <a:endParaRPr lang="vi-VN" sz="3200" b="1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53CC0BF-5261-4D51-8B56-2CAFAECBB4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9355" y="-113995"/>
            <a:ext cx="2946966" cy="294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553475DB-C328-47A9-8596-8EC3F5B437A1}"/>
              </a:ext>
            </a:extLst>
          </p:cNvPr>
          <p:cNvGrpSpPr/>
          <p:nvPr/>
        </p:nvGrpSpPr>
        <p:grpSpPr>
          <a:xfrm>
            <a:off x="1458527" y="1216598"/>
            <a:ext cx="1775003" cy="461665"/>
            <a:chOff x="1870518" y="1440653"/>
            <a:chExt cx="1116312" cy="461665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C5CE7D00-DC97-4228-9D6B-BA0F79C08B29}"/>
                </a:ext>
              </a:extLst>
            </p:cNvPr>
            <p:cNvGrpSpPr/>
            <p:nvPr/>
          </p:nvGrpSpPr>
          <p:grpSpPr>
            <a:xfrm>
              <a:off x="1870518" y="1440653"/>
              <a:ext cx="758382" cy="461665"/>
              <a:chOff x="1870518" y="1440653"/>
              <a:chExt cx="758382" cy="461665"/>
            </a:xfrm>
          </p:grpSpPr>
          <p:sp>
            <p:nvSpPr>
              <p:cNvPr id="22" name="Rectangle: Rounded Corners 21">
                <a:extLst>
                  <a:ext uri="{FF2B5EF4-FFF2-40B4-BE49-F238E27FC236}">
                    <a16:creationId xmlns:a16="http://schemas.microsoft.com/office/drawing/2014/main" id="{0DF1A6BC-0505-4436-BBC9-A2E0584D5B90}"/>
                  </a:ext>
                </a:extLst>
              </p:cNvPr>
              <p:cNvSpPr/>
              <p:nvPr/>
            </p:nvSpPr>
            <p:spPr>
              <a:xfrm>
                <a:off x="1870518" y="1440654"/>
                <a:ext cx="758382" cy="382154"/>
              </a:xfrm>
              <a:prstGeom prst="roundRect">
                <a:avLst/>
              </a:prstGeom>
              <a:solidFill>
                <a:srgbClr val="FFD974"/>
              </a:solidFill>
              <a:ln>
                <a:solidFill>
                  <a:srgbClr val="FFD97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D42DE3C-F49E-4585-8FE7-6A4A41F7DCC0}"/>
                  </a:ext>
                </a:extLst>
              </p:cNvPr>
              <p:cNvSpPr txBox="1"/>
              <p:nvPr/>
            </p:nvSpPr>
            <p:spPr>
              <a:xfrm>
                <a:off x="1928272" y="1440653"/>
                <a:ext cx="56700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400" dirty="0"/>
                  <a:t>&gt;; &lt;; =</a:t>
                </a:r>
              </a:p>
            </p:txBody>
          </p: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7FF7378-5DC4-44A4-AE3A-EE8B8D6115EC}"/>
                </a:ext>
              </a:extLst>
            </p:cNvPr>
            <p:cNvSpPr txBox="1"/>
            <p:nvPr/>
          </p:nvSpPr>
          <p:spPr>
            <a:xfrm>
              <a:off x="2630642" y="1440653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400" dirty="0"/>
                <a:t>?</a:t>
              </a: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45343F52-2582-4844-9D46-23234AC371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94340" y="2390981"/>
            <a:ext cx="4393324" cy="1990725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24786BFD-7CEC-4778-9A12-5290854FFC7D}"/>
              </a:ext>
            </a:extLst>
          </p:cNvPr>
          <p:cNvGrpSpPr/>
          <p:nvPr/>
        </p:nvGrpSpPr>
        <p:grpSpPr>
          <a:xfrm>
            <a:off x="5851852" y="1837740"/>
            <a:ext cx="3190297" cy="2543966"/>
            <a:chOff x="5851852" y="1837740"/>
            <a:chExt cx="3190297" cy="254396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BE04EA1A-ACFF-41AB-9BD5-A190F3129D0B}"/>
                    </a:ext>
                  </a:extLst>
                </p:cNvPr>
                <p:cNvSpPr txBox="1"/>
                <p:nvPr/>
              </p:nvSpPr>
              <p:spPr>
                <a:xfrm>
                  <a:off x="5851852" y="1837740"/>
                  <a:ext cx="3190297" cy="25439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514350" indent="-514350">
                    <a:lnSpc>
                      <a:spcPct val="200000"/>
                    </a:lnSpc>
                    <a:buAutoNum type="alphaLcParenR"/>
                  </a:pPr>
                  <a:r>
                    <a:rPr lang="vi-VN" sz="2800" dirty="0"/>
                    <a:t>2 </a:t>
                  </a:r>
                  <a14:m>
                    <m:oMath xmlns:m="http://schemas.openxmlformats.org/officeDocument/2006/math">
                      <m:r>
                        <a:rPr lang="vi-VN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vi-V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vi-VN" sz="2800" dirty="0"/>
                    <a:t>4        4 </a:t>
                  </a:r>
                  <a14:m>
                    <m:oMath xmlns:m="http://schemas.openxmlformats.org/officeDocument/2006/math">
                      <m:r>
                        <a:rPr lang="vi-V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a14:m>
                  <a:r>
                    <a:rPr lang="vi-VN" sz="2800" dirty="0"/>
                    <a:t> 2</a:t>
                  </a:r>
                </a:p>
                <a:p>
                  <a:pPr marL="514350" indent="-514350">
                    <a:lnSpc>
                      <a:spcPct val="200000"/>
                    </a:lnSpc>
                    <a:buAutoNum type="alphaLcParenR"/>
                  </a:pPr>
                  <a:r>
                    <a:rPr lang="vi-VN" sz="2800" dirty="0"/>
                    <a:t>2 </a:t>
                  </a:r>
                  <a14:m>
                    <m:oMath xmlns:m="http://schemas.openxmlformats.org/officeDocument/2006/math">
                      <m:r>
                        <a:rPr lang="vi-V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a14:m>
                  <a:r>
                    <a:rPr lang="vi-VN" sz="2800" dirty="0"/>
                    <a:t> 4        7</a:t>
                  </a:r>
                </a:p>
                <a:p>
                  <a:pPr marL="514350" indent="-514350">
                    <a:lnSpc>
                      <a:spcPct val="200000"/>
                    </a:lnSpc>
                    <a:buAutoNum type="alphaLcParenR"/>
                  </a:pPr>
                  <a:r>
                    <a:rPr lang="vi-VN" sz="2800" dirty="0"/>
                    <a:t>4 </a:t>
                  </a:r>
                  <a14:m>
                    <m:oMath xmlns:m="http://schemas.openxmlformats.org/officeDocument/2006/math">
                      <m:r>
                        <a:rPr lang="vi-V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a14:m>
                  <a:r>
                    <a:rPr lang="vi-VN" sz="2800" dirty="0"/>
                    <a:t> 2        9 </a:t>
                  </a:r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BE04EA1A-ACFF-41AB-9BD5-A190F3129D0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51852" y="1837740"/>
                  <a:ext cx="3190297" cy="2543966"/>
                </a:xfrm>
                <a:prstGeom prst="rect">
                  <a:avLst/>
                </a:prstGeom>
                <a:blipFill>
                  <a:blip r:embed="rId6"/>
                  <a:stretch>
                    <a:fillRect l="-3442" r="-2677" b="-5502"/>
                  </a:stretch>
                </a:blipFill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01237841-6CBD-421C-82AB-74DDAE315388}"/>
                </a:ext>
              </a:extLst>
            </p:cNvPr>
            <p:cNvSpPr/>
            <p:nvPr/>
          </p:nvSpPr>
          <p:spPr>
            <a:xfrm>
              <a:off x="7428033" y="2151512"/>
              <a:ext cx="506152" cy="47893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BA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200" dirty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13EF08E2-C928-44E6-B0B9-889AF134D141}"/>
                </a:ext>
              </a:extLst>
            </p:cNvPr>
            <p:cNvSpPr/>
            <p:nvPr/>
          </p:nvSpPr>
          <p:spPr>
            <a:xfrm>
              <a:off x="7428033" y="2956636"/>
              <a:ext cx="506152" cy="47893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BA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200" dirty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94B66E71-C6D9-4C00-BFD6-7BF77864C9E8}"/>
                </a:ext>
              </a:extLst>
            </p:cNvPr>
            <p:cNvSpPr/>
            <p:nvPr/>
          </p:nvSpPr>
          <p:spPr>
            <a:xfrm>
              <a:off x="7428033" y="3826392"/>
              <a:ext cx="506152" cy="47893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BA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2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4212BCE4-D369-49DA-BFEC-ED6DC6216EEB}"/>
              </a:ext>
            </a:extLst>
          </p:cNvPr>
          <p:cNvSpPr txBox="1"/>
          <p:nvPr/>
        </p:nvSpPr>
        <p:spPr>
          <a:xfrm>
            <a:off x="6698096" y="243341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>
                <a:solidFill>
                  <a:srgbClr val="0070C0"/>
                </a:solidFill>
              </a:rPr>
              <a:t>8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78605B4-22E3-4867-9DF8-FCA3775FCC58}"/>
              </a:ext>
            </a:extLst>
          </p:cNvPr>
          <p:cNvSpPr txBox="1"/>
          <p:nvPr/>
        </p:nvSpPr>
        <p:spPr>
          <a:xfrm>
            <a:off x="8295646" y="2464239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>
                <a:solidFill>
                  <a:srgbClr val="0070C0"/>
                </a:solidFill>
              </a:rPr>
              <a:t>8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591B6905-055C-4903-99B9-031748D578F9}"/>
              </a:ext>
            </a:extLst>
          </p:cNvPr>
          <p:cNvSpPr/>
          <p:nvPr/>
        </p:nvSpPr>
        <p:spPr>
          <a:xfrm>
            <a:off x="7430414" y="2160408"/>
            <a:ext cx="484962" cy="46166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53EA7B1-5940-423A-96E6-EFBAF76612B9}"/>
              </a:ext>
            </a:extLst>
          </p:cNvPr>
          <p:cNvSpPr txBox="1"/>
          <p:nvPr/>
        </p:nvSpPr>
        <p:spPr>
          <a:xfrm>
            <a:off x="6698096" y="330317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>
                <a:solidFill>
                  <a:srgbClr val="0070C0"/>
                </a:solidFill>
              </a:rPr>
              <a:t>8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A70E222C-54DA-4D17-8326-10C8FD3C70D5}"/>
              </a:ext>
            </a:extLst>
          </p:cNvPr>
          <p:cNvSpPr/>
          <p:nvPr/>
        </p:nvSpPr>
        <p:spPr>
          <a:xfrm>
            <a:off x="7438628" y="2977385"/>
            <a:ext cx="484962" cy="46166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EB014FE-39E5-411D-95AD-B77F3D1CF882}"/>
              </a:ext>
            </a:extLst>
          </p:cNvPr>
          <p:cNvSpPr txBox="1"/>
          <p:nvPr/>
        </p:nvSpPr>
        <p:spPr>
          <a:xfrm>
            <a:off x="6698096" y="416945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>
                <a:solidFill>
                  <a:srgbClr val="0070C0"/>
                </a:solidFill>
              </a:rPr>
              <a:t>8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84BDA257-2484-4F80-A9AA-7442690F66C1}"/>
              </a:ext>
            </a:extLst>
          </p:cNvPr>
          <p:cNvSpPr/>
          <p:nvPr/>
        </p:nvSpPr>
        <p:spPr>
          <a:xfrm>
            <a:off x="7438628" y="3843665"/>
            <a:ext cx="484962" cy="46166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</a:rPr>
              <a:t>&lt;</a:t>
            </a:r>
          </a:p>
        </p:txBody>
      </p:sp>
    </p:spTree>
    <p:extLst>
      <p:ext uri="{BB962C8B-B14F-4D97-AF65-F5344CB8AC3E}">
        <p14:creationId xmlns:p14="http://schemas.microsoft.com/office/powerpoint/2010/main" val="3262239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8" grpId="0"/>
      <p:bldP spid="30" grpId="0"/>
      <p:bldP spid="31" grpId="0" animBg="1"/>
      <p:bldP spid="32" grpId="0"/>
      <p:bldP spid="33" grpId="0" animBg="1"/>
      <p:bldP spid="34" grpId="0"/>
      <p:bldP spid="3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Widescreen</PresentationFormat>
  <Paragraphs>74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MyPC</dc:creator>
  <cp:lastModifiedBy>MyPC</cp:lastModifiedBy>
  <cp:revision>1</cp:revision>
  <dcterms:created xsi:type="dcterms:W3CDTF">2024-01-25T08:01:42Z</dcterms:created>
  <dcterms:modified xsi:type="dcterms:W3CDTF">2024-01-25T08:02:10Z</dcterms:modified>
</cp:coreProperties>
</file>