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938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246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64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21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61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268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017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336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624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523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49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07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434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9D4B-4C96-47F0-96A1-8F2AB6CEB8E7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E84F-F77E-4714-A169-C959179857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675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microsoft.com/office/2007/relationships/hdphoto" Target="../media/hdphoto4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523998" y="206880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8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651702" y="417360"/>
            <a:ext cx="6888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>
                <a:solidFill>
                  <a:schemeClr val="accent6">
                    <a:lumMod val="75000"/>
                  </a:schemeClr>
                </a:solidFill>
                <a:latin typeface="+mj-lt"/>
              </a:rPr>
              <a:t>PHÉP NHÂN, PHÉP CHIA</a:t>
            </a:r>
            <a:endParaRPr lang="vi-VN" sz="4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133681" y="2045868"/>
            <a:ext cx="7459093" cy="24747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60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38</a:t>
            </a:r>
            <a:endParaRPr lang="vi-VN" sz="6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vi-VN" sz="8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THỪA SỐ - TÍCH</a:t>
            </a:r>
          </a:p>
        </p:txBody>
      </p:sp>
    </p:spTree>
    <p:extLst>
      <p:ext uri="{BB962C8B-B14F-4D97-AF65-F5344CB8AC3E}">
        <p14:creationId xmlns:p14="http://schemas.microsoft.com/office/powerpoint/2010/main" val="187528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E9261C-C6C1-4220-BD06-1C4A5A07BBD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7451" y="1455669"/>
            <a:ext cx="5364885" cy="480016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B3AA5C1-C3F9-4A2D-A8B4-0B474B756413}"/>
              </a:ext>
            </a:extLst>
          </p:cNvPr>
          <p:cNvGrpSpPr/>
          <p:nvPr/>
        </p:nvGrpSpPr>
        <p:grpSpPr>
          <a:xfrm>
            <a:off x="6109666" y="294495"/>
            <a:ext cx="5364885" cy="3561254"/>
            <a:chOff x="6109664" y="652175"/>
            <a:chExt cx="5364885" cy="3561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28AB4C-ACA9-4D61-8A25-93726888B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09664" y="652175"/>
              <a:ext cx="5364885" cy="356125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6455E5-7ECA-4D54-9A80-C350A628F71A}"/>
                </a:ext>
              </a:extLst>
            </p:cNvPr>
            <p:cNvSpPr txBox="1"/>
            <p:nvPr/>
          </p:nvSpPr>
          <p:spPr>
            <a:xfrm>
              <a:off x="6321287" y="883720"/>
              <a:ext cx="368409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i="1" dirty="0"/>
                <a:t>Có tất cả </a:t>
              </a:r>
            </a:p>
            <a:p>
              <a:pPr algn="ctr"/>
              <a:r>
                <a:rPr lang="vi-VN" sz="2800" i="1" dirty="0"/>
                <a:t>bao nhiêu con cá?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DCEB0CA-5CAC-48E0-9056-08CE950C444E}"/>
              </a:ext>
            </a:extLst>
          </p:cNvPr>
          <p:cNvSpPr txBox="1"/>
          <p:nvPr/>
        </p:nvSpPr>
        <p:spPr>
          <a:xfrm>
            <a:off x="2186612" y="116380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DE63A1-9CF1-4D36-8BCD-7122625B5AA8}"/>
              </a:ext>
            </a:extLst>
          </p:cNvPr>
          <p:cNvSpPr/>
          <p:nvPr/>
        </p:nvSpPr>
        <p:spPr>
          <a:xfrm>
            <a:off x="1535782" y="2020564"/>
            <a:ext cx="1525470" cy="80214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2C874F-CC82-49E0-A4E2-DF9A3B5DA7F3}"/>
              </a:ext>
            </a:extLst>
          </p:cNvPr>
          <p:cNvSpPr txBox="1"/>
          <p:nvPr/>
        </p:nvSpPr>
        <p:spPr>
          <a:xfrm>
            <a:off x="2186612" y="2971279"/>
            <a:ext cx="41229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1D7D1A-CA2A-4D59-AE5E-E645F8422B38}"/>
              </a:ext>
            </a:extLst>
          </p:cNvPr>
          <p:cNvSpPr txBox="1"/>
          <p:nvPr/>
        </p:nvSpPr>
        <p:spPr>
          <a:xfrm>
            <a:off x="4471425" y="2971278"/>
            <a:ext cx="41229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299A72-9CBC-4F10-AA61-B9FA24991E63}"/>
              </a:ext>
            </a:extLst>
          </p:cNvPr>
          <p:cNvSpPr txBox="1"/>
          <p:nvPr/>
        </p:nvSpPr>
        <p:spPr>
          <a:xfrm>
            <a:off x="3193747" y="4349503"/>
            <a:ext cx="41229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A1BF30-5710-4DA3-A8B9-8B1B3CAE292A}"/>
              </a:ext>
            </a:extLst>
          </p:cNvPr>
          <p:cNvSpPr txBox="1"/>
          <p:nvPr/>
        </p:nvSpPr>
        <p:spPr>
          <a:xfrm>
            <a:off x="2139494" y="5873432"/>
            <a:ext cx="41229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755E20-B4E6-4FF7-A6F5-CEBBAFC37B14}"/>
              </a:ext>
            </a:extLst>
          </p:cNvPr>
          <p:cNvSpPr txBox="1"/>
          <p:nvPr/>
        </p:nvSpPr>
        <p:spPr>
          <a:xfrm>
            <a:off x="4471425" y="5873431"/>
            <a:ext cx="41229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88E889-F6F2-4371-8F13-776AE55B7D42}"/>
              </a:ext>
            </a:extLst>
          </p:cNvPr>
          <p:cNvSpPr/>
          <p:nvPr/>
        </p:nvSpPr>
        <p:spPr>
          <a:xfrm>
            <a:off x="6206464" y="208172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2F8D2A1-1B38-46F7-8C08-88E09E252A57}"/>
                  </a:ext>
                </a:extLst>
              </p:cNvPr>
              <p:cNvSpPr txBox="1"/>
              <p:nvPr/>
            </p:nvSpPr>
            <p:spPr>
              <a:xfrm>
                <a:off x="6718058" y="2127894"/>
                <a:ext cx="4071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vi-VN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2F8D2A1-1B38-46F7-8C08-88E09E252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058" y="2127894"/>
                <a:ext cx="40716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09CCCC13-129D-4D6C-AFD8-7D3494AE6A58}"/>
              </a:ext>
            </a:extLst>
          </p:cNvPr>
          <p:cNvSpPr/>
          <p:nvPr/>
        </p:nvSpPr>
        <p:spPr>
          <a:xfrm>
            <a:off x="7201637" y="207884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1EC5F4-7E6C-49AE-AEEB-B22F63A665DD}"/>
              </a:ext>
            </a:extLst>
          </p:cNvPr>
          <p:cNvSpPr/>
          <p:nvPr/>
        </p:nvSpPr>
        <p:spPr>
          <a:xfrm>
            <a:off x="7690345" y="207884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E6A297-4D48-4950-A492-C613F8395B18}"/>
              </a:ext>
            </a:extLst>
          </p:cNvPr>
          <p:cNvSpPr/>
          <p:nvPr/>
        </p:nvSpPr>
        <p:spPr>
          <a:xfrm>
            <a:off x="8179053" y="2078843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15DEC4-0EE5-4429-B05B-9A5708A62330}"/>
              </a:ext>
            </a:extLst>
          </p:cNvPr>
          <p:cNvSpPr txBox="1"/>
          <p:nvPr/>
        </p:nvSpPr>
        <p:spPr>
          <a:xfrm>
            <a:off x="6158220" y="2740445"/>
            <a:ext cx="292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Có tất cả 15 con cá.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304753-76FF-45FA-BA75-A1DA01BDFB19}"/>
                  </a:ext>
                </a:extLst>
              </p:cNvPr>
              <p:cNvSpPr txBox="1"/>
              <p:nvPr/>
            </p:nvSpPr>
            <p:spPr>
              <a:xfrm>
                <a:off x="6618756" y="3764728"/>
                <a:ext cx="38331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solidFill>
                      <a:schemeClr val="tx1"/>
                    </a:solidFill>
                  </a:rPr>
                  <a:t>3  </a:t>
                </a:r>
                <a14:m>
                  <m:oMath xmlns:m="http://schemas.openxmlformats.org/officeDocument/2006/math">
                    <m:r>
                      <a:rPr lang="vi-VN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vi-VN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sz="3200" dirty="0">
                    <a:solidFill>
                      <a:schemeClr val="tx1"/>
                    </a:solidFill>
                  </a:rPr>
                  <a:t>     5     =     15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304753-76FF-45FA-BA75-A1DA01BDF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756" y="3764728"/>
                <a:ext cx="3833101" cy="584775"/>
              </a:xfrm>
              <a:prstGeom prst="rect">
                <a:avLst/>
              </a:prstGeom>
              <a:blipFill>
                <a:blip r:embed="rId9"/>
                <a:stretch>
                  <a:fillRect l="-4134" t="-13542" r="-2862" b="-33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987CA6-B69B-406E-B1AA-38A1A8EC015B}"/>
              </a:ext>
            </a:extLst>
          </p:cNvPr>
          <p:cNvCxnSpPr/>
          <p:nvPr/>
        </p:nvCxnSpPr>
        <p:spPr>
          <a:xfrm flipV="1">
            <a:off x="6833865" y="4349503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DE0DE9F-1104-4304-AFC8-5EC63D10728B}"/>
              </a:ext>
            </a:extLst>
          </p:cNvPr>
          <p:cNvCxnSpPr/>
          <p:nvPr/>
        </p:nvCxnSpPr>
        <p:spPr>
          <a:xfrm flipV="1">
            <a:off x="8410598" y="4349502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99899C-F897-4DB8-917E-C7364A2C5C59}"/>
              </a:ext>
            </a:extLst>
          </p:cNvPr>
          <p:cNvCxnSpPr/>
          <p:nvPr/>
        </p:nvCxnSpPr>
        <p:spPr>
          <a:xfrm flipV="1">
            <a:off x="10146081" y="4349501"/>
            <a:ext cx="0" cy="302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E52B404-3B2A-4B64-A5CA-1E349F433DA2}"/>
              </a:ext>
            </a:extLst>
          </p:cNvPr>
          <p:cNvSpPr txBox="1"/>
          <p:nvPr/>
        </p:nvSpPr>
        <p:spPr>
          <a:xfrm>
            <a:off x="6206084" y="4867595"/>
            <a:ext cx="1332416" cy="4616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</a:rPr>
              <a:t>Thừa số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B89E9D6-FFE6-4A6B-A865-21591B0AD5C8}"/>
              </a:ext>
            </a:extLst>
          </p:cNvPr>
          <p:cNvSpPr txBox="1"/>
          <p:nvPr/>
        </p:nvSpPr>
        <p:spPr>
          <a:xfrm>
            <a:off x="7744390" y="4861494"/>
            <a:ext cx="1332416" cy="4616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</a:rPr>
              <a:t>Thừa số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01271A-BE6B-4774-805F-2E8658625613}"/>
              </a:ext>
            </a:extLst>
          </p:cNvPr>
          <p:cNvSpPr txBox="1"/>
          <p:nvPr/>
        </p:nvSpPr>
        <p:spPr>
          <a:xfrm>
            <a:off x="9754787" y="4849066"/>
            <a:ext cx="782587" cy="46166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vi-VN" sz="2400">
                <a:solidFill>
                  <a:schemeClr val="bg1"/>
                </a:solidFill>
              </a:rPr>
              <a:t>Tích</a:t>
            </a:r>
            <a:endParaRPr lang="vi-VN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E79ABA0-12B4-4612-B2D2-CE85901FB81E}"/>
                  </a:ext>
                </a:extLst>
              </p:cNvPr>
              <p:cNvSpPr/>
              <p:nvPr/>
            </p:nvSpPr>
            <p:spPr>
              <a:xfrm>
                <a:off x="6718058" y="5611821"/>
                <a:ext cx="36375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800" dirty="0"/>
                  <a:t>3</a:t>
                </a:r>
                <a14:m>
                  <m:oMath xmlns:m="http://schemas.openxmlformats.org/officeDocument/2006/math">
                    <m:r>
                      <a:rPr lang="vi-V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sz="2800" dirty="0"/>
                  <a:t> 5 cũng gọi là tích.</a:t>
                </a: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E79ABA0-12B4-4612-B2D2-CE85901FB8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058" y="5611821"/>
                <a:ext cx="3637534" cy="523220"/>
              </a:xfrm>
              <a:prstGeom prst="rect">
                <a:avLst/>
              </a:prstGeom>
              <a:blipFill>
                <a:blip r:embed="rId10"/>
                <a:stretch>
                  <a:fillRect l="-3350" t="-12941" r="-2010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6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2" grpId="0"/>
      <p:bldP spid="47" grpId="0" animBg="1"/>
      <p:bldP spid="49" grpId="0" animBg="1"/>
      <p:bldP spid="50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0CC883A-8EE7-4150-835E-E3EB8E94D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259249B-A230-4437-826C-6EDDF157F352}"/>
              </a:ext>
            </a:extLst>
          </p:cNvPr>
          <p:cNvSpPr/>
          <p:nvPr/>
        </p:nvSpPr>
        <p:spPr>
          <a:xfrm>
            <a:off x="921091" y="1696279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D7D62F-2C3B-476C-A9C9-180320A02C96}"/>
              </a:ext>
            </a:extLst>
          </p:cNvPr>
          <p:cNvGrpSpPr/>
          <p:nvPr/>
        </p:nvGrpSpPr>
        <p:grpSpPr>
          <a:xfrm>
            <a:off x="1538898" y="1716243"/>
            <a:ext cx="1116312" cy="472051"/>
            <a:chOff x="1870518" y="1440653"/>
            <a:chExt cx="1116312" cy="46166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4BB235D-4388-4666-96CF-31B62005FBD7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2F2A3703-C4EB-4B16-9175-D69D73D39986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C76CAF-2EB9-44FF-98CE-7D810651647C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F1C76B5-8D4E-4C7F-89EB-0A8D5930010E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0BA177BB-5191-4932-B137-0FCF18A60E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319471"/>
                  </p:ext>
                </p:extLst>
              </p:nvPr>
            </p:nvGraphicFramePr>
            <p:xfrm>
              <a:off x="1358413" y="2470363"/>
              <a:ext cx="9455915" cy="22120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91183">
                      <a:extLst>
                        <a:ext uri="{9D8B030D-6E8A-4147-A177-3AD203B41FA5}">
                          <a16:colId xmlns:a16="http://schemas.microsoft.com/office/drawing/2014/main" val="1361469278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4032243507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063178092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034653285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963610807"/>
                        </a:ext>
                      </a:extLst>
                    </a:gridCol>
                  </a:tblGrid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nhân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vi-V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800" dirty="0"/>
                            <a:t> 6 = 12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5 </a:t>
                          </a:r>
                          <a14:m>
                            <m:oMath xmlns:m="http://schemas.openxmlformats.org/officeDocument/2006/math">
                              <m:r>
                                <a:rPr lang="vi-V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800" dirty="0"/>
                            <a:t> 4 = 20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6 </a:t>
                          </a:r>
                          <a14:m>
                            <m:oMath xmlns:m="http://schemas.openxmlformats.org/officeDocument/2006/math">
                              <m:r>
                                <a:rPr lang="vi-V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800" dirty="0"/>
                            <a:t> 3 = 18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vi-V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800" dirty="0"/>
                            <a:t> 2 = 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9791951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Thừa số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6520673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Thừa số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0694521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Tích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12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529314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0BA177BB-5191-4932-B137-0FCF18A60E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319471"/>
                  </p:ext>
                </p:extLst>
              </p:nvPr>
            </p:nvGraphicFramePr>
            <p:xfrm>
              <a:off x="1358413" y="2470363"/>
              <a:ext cx="9455915" cy="22120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91183">
                      <a:extLst>
                        <a:ext uri="{9D8B030D-6E8A-4147-A177-3AD203B41FA5}">
                          <a16:colId xmlns:a16="http://schemas.microsoft.com/office/drawing/2014/main" val="1361469278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4032243507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063178092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034653285"/>
                        </a:ext>
                      </a:extLst>
                    </a:gridCol>
                    <a:gridCol w="1891183">
                      <a:extLst>
                        <a:ext uri="{9D8B030D-6E8A-4147-A177-3AD203B41FA5}">
                          <a16:colId xmlns:a16="http://schemas.microsoft.com/office/drawing/2014/main" val="3963610807"/>
                        </a:ext>
                      </a:extLst>
                    </a:gridCol>
                  </a:tblGrid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nhân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968" t="-7692" r="-301935" b="-3263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322" t="-7692" r="-200965" b="-3263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290" t="-7692" r="-101613" b="-3263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0000" t="-7692" r="-1286" b="-3263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791951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Thừa số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6520673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Thừa số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0694521"/>
                      </a:ext>
                    </a:extLst>
                  </a:tr>
                  <a:tr h="553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Tích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79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12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529314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D834039-7C5B-4644-B947-8C24ED0AF206}"/>
              </a:ext>
            </a:extLst>
          </p:cNvPr>
          <p:cNvSpPr txBox="1"/>
          <p:nvPr/>
        </p:nvSpPr>
        <p:spPr>
          <a:xfrm>
            <a:off x="5872263" y="3034547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DEA15A5-74E7-44F7-915C-8E366945D3EE}"/>
              </a:ext>
            </a:extLst>
          </p:cNvPr>
          <p:cNvSpPr txBox="1"/>
          <p:nvPr/>
        </p:nvSpPr>
        <p:spPr>
          <a:xfrm>
            <a:off x="5872263" y="3617070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8670436-3DBB-4297-89EB-A17226518D66}"/>
              </a:ext>
            </a:extLst>
          </p:cNvPr>
          <p:cNvSpPr txBox="1"/>
          <p:nvPr/>
        </p:nvSpPr>
        <p:spPr>
          <a:xfrm>
            <a:off x="5795859" y="4150394"/>
            <a:ext cx="606691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90CB2E3-F165-4BF2-9148-E4B89825A486}"/>
              </a:ext>
            </a:extLst>
          </p:cNvPr>
          <p:cNvSpPr txBox="1"/>
          <p:nvPr/>
        </p:nvSpPr>
        <p:spPr>
          <a:xfrm>
            <a:off x="7784197" y="3086543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3C61ACD-02D8-45E5-8A61-D9F8B9995A7E}"/>
              </a:ext>
            </a:extLst>
          </p:cNvPr>
          <p:cNvSpPr txBox="1"/>
          <p:nvPr/>
        </p:nvSpPr>
        <p:spPr>
          <a:xfrm>
            <a:off x="7784197" y="3609763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AD96521-26CD-42B0-B0D5-7750B440058C}"/>
              </a:ext>
            </a:extLst>
          </p:cNvPr>
          <p:cNvSpPr txBox="1"/>
          <p:nvPr/>
        </p:nvSpPr>
        <p:spPr>
          <a:xfrm>
            <a:off x="7685600" y="4157481"/>
            <a:ext cx="606691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8FA7547-FFF2-4347-952E-FB6FC8FE9976}"/>
              </a:ext>
            </a:extLst>
          </p:cNvPr>
          <p:cNvSpPr txBox="1"/>
          <p:nvPr/>
        </p:nvSpPr>
        <p:spPr>
          <a:xfrm>
            <a:off x="9696131" y="3058556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A92AE25-F172-4879-8EDA-50D75B5D275B}"/>
              </a:ext>
            </a:extLst>
          </p:cNvPr>
          <p:cNvSpPr txBox="1"/>
          <p:nvPr/>
        </p:nvSpPr>
        <p:spPr>
          <a:xfrm>
            <a:off x="9696131" y="3609763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8E654F-3DF3-4158-8C9A-36F90FD1B9E5}"/>
              </a:ext>
            </a:extLst>
          </p:cNvPr>
          <p:cNvSpPr txBox="1"/>
          <p:nvPr/>
        </p:nvSpPr>
        <p:spPr>
          <a:xfrm>
            <a:off x="9696131" y="4164299"/>
            <a:ext cx="409498" cy="52322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549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70" grpId="0" animBg="1"/>
      <p:bldP spid="71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0CC883A-8EE7-4150-835E-E3EB8E94D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5843F87D-4C25-4550-929F-932E2DC57EE5}"/>
              </a:ext>
            </a:extLst>
          </p:cNvPr>
          <p:cNvSpPr/>
          <p:nvPr/>
        </p:nvSpPr>
        <p:spPr>
          <a:xfrm>
            <a:off x="3086475" y="784253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585C150-977A-4AA5-A22B-6A2262ACC9E9}"/>
              </a:ext>
            </a:extLst>
          </p:cNvPr>
          <p:cNvGrpSpPr/>
          <p:nvPr/>
        </p:nvGrpSpPr>
        <p:grpSpPr>
          <a:xfrm>
            <a:off x="3704282" y="804765"/>
            <a:ext cx="1116312" cy="461666"/>
            <a:chOff x="1870518" y="1440653"/>
            <a:chExt cx="1116312" cy="46166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818FEA4-2599-47A9-A6F0-748E6B03344B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303A5151-652D-4F1D-AE32-7E0F80D25704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80A1E17-0872-4815-B397-BCB58AEBBB95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B38F0F2-CF86-4CF5-AF1E-A71572BF2F82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63888B9D-A61F-4790-85F8-2E79CAF36C9A}"/>
              </a:ext>
            </a:extLst>
          </p:cNvPr>
          <p:cNvSpPr txBox="1"/>
          <p:nvPr/>
        </p:nvSpPr>
        <p:spPr>
          <a:xfrm>
            <a:off x="1007898" y="1386585"/>
            <a:ext cx="7765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a) Trong mỗi nhóm hình có tất cả bao nhiêu chấm tròn?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4D2ED27B-487C-4BCA-B552-F825FAB7A6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b="21633"/>
          <a:stretch/>
        </p:blipFill>
        <p:spPr>
          <a:xfrm>
            <a:off x="1257419" y="1898205"/>
            <a:ext cx="9317815" cy="15290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36DE3F0-992A-454E-A58A-E61C51C876AE}"/>
                  </a:ext>
                </a:extLst>
              </p:cNvPr>
              <p:cNvSpPr txBox="1"/>
              <p:nvPr/>
            </p:nvSpPr>
            <p:spPr>
              <a:xfrm>
                <a:off x="1418734" y="3362778"/>
                <a:ext cx="2105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>
                    <a:solidFill>
                      <a:srgbClr val="FF0066"/>
                    </a:solidFill>
                  </a:rPr>
                  <a:t>(A) </a:t>
                </a:r>
                <a:r>
                  <a:rPr lang="vi-VN" sz="2400" dirty="0"/>
                  <a:t>2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sz="2400" dirty="0"/>
                  <a:t> 5 = 10</a:t>
                </a: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36DE3F0-992A-454E-A58A-E61C51C87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3362778"/>
                <a:ext cx="2105063" cy="461665"/>
              </a:xfrm>
              <a:prstGeom prst="rect">
                <a:avLst/>
              </a:prstGeom>
              <a:blipFill>
                <a:blip r:embed="rId6"/>
                <a:stretch>
                  <a:fillRect l="-4638" t="-9333" r="-3768" b="-32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7600C2D2-256D-4686-9F8B-157F938796B9}"/>
              </a:ext>
            </a:extLst>
          </p:cNvPr>
          <p:cNvGrpSpPr/>
          <p:nvPr/>
        </p:nvGrpSpPr>
        <p:grpSpPr>
          <a:xfrm>
            <a:off x="4376085" y="3354142"/>
            <a:ext cx="2693366" cy="478938"/>
            <a:chOff x="4609114" y="4170771"/>
            <a:chExt cx="2693366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684EDA40-11FC-40C3-A7BC-808A0937604C}"/>
                    </a:ext>
                  </a:extLst>
                </p:cNvPr>
                <p:cNvSpPr txBox="1"/>
                <p:nvPr/>
              </p:nvSpPr>
              <p:spPr>
                <a:xfrm>
                  <a:off x="4609114" y="4170771"/>
                  <a:ext cx="269336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400" dirty="0">
                      <a:solidFill>
                        <a:srgbClr val="FF0066"/>
                      </a:solidFill>
                    </a:rPr>
                    <a:t>(B) </a:t>
                  </a:r>
                  <a:r>
                    <a:rPr lang="vi-VN" sz="2400" dirty="0"/>
                    <a:t>      </a:t>
                  </a:r>
                  <a14:m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400" dirty="0"/>
                    <a:t>       =      </a:t>
                  </a:r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684EDA40-11FC-40C3-A7BC-808A093760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9114" y="4170771"/>
                  <a:ext cx="2693366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3620" t="-9211" r="-2489" b="-30263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9CAF013C-9CF4-4C71-A1C4-9A374E771281}"/>
                </a:ext>
              </a:extLst>
            </p:cNvPr>
            <p:cNvSpPr/>
            <p:nvPr/>
          </p:nvSpPr>
          <p:spPr>
            <a:xfrm>
              <a:off x="515932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F6875AA4-4DDC-418D-A005-D3939BD664E5}"/>
                </a:ext>
              </a:extLst>
            </p:cNvPr>
            <p:cNvSpPr/>
            <p:nvPr/>
          </p:nvSpPr>
          <p:spPr>
            <a:xfrm>
              <a:off x="595579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33ADE782-58A1-4A1F-A5EF-E14FB0DC300A}"/>
                </a:ext>
              </a:extLst>
            </p:cNvPr>
            <p:cNvSpPr/>
            <p:nvPr/>
          </p:nvSpPr>
          <p:spPr>
            <a:xfrm>
              <a:off x="675226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FDC1B4C-5843-4E34-BA53-1304924F7635}"/>
              </a:ext>
            </a:extLst>
          </p:cNvPr>
          <p:cNvGrpSpPr/>
          <p:nvPr/>
        </p:nvGrpSpPr>
        <p:grpSpPr>
          <a:xfrm>
            <a:off x="7869272" y="3362777"/>
            <a:ext cx="2710999" cy="478938"/>
            <a:chOff x="4609114" y="4170771"/>
            <a:chExt cx="2710999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AEEAC8E6-F0DC-4C4A-A142-14457189EE79}"/>
                    </a:ext>
                  </a:extLst>
                </p:cNvPr>
                <p:cNvSpPr txBox="1"/>
                <p:nvPr/>
              </p:nvSpPr>
              <p:spPr>
                <a:xfrm>
                  <a:off x="4609114" y="4170771"/>
                  <a:ext cx="27109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400" dirty="0">
                      <a:solidFill>
                        <a:srgbClr val="FF0066"/>
                      </a:solidFill>
                    </a:rPr>
                    <a:t>(C) </a:t>
                  </a:r>
                  <a:r>
                    <a:rPr lang="vi-VN" sz="2400" dirty="0"/>
                    <a:t>      </a:t>
                  </a:r>
                  <a14:m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400" dirty="0"/>
                    <a:t>       =      </a:t>
                  </a: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AEEAC8E6-F0DC-4C4A-A142-14457189EE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9114" y="4170771"/>
                  <a:ext cx="2710999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3596" t="-9333" r="-2472" b="-32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52B1CBF4-138D-4F20-8621-B407184D11CD}"/>
                </a:ext>
              </a:extLst>
            </p:cNvPr>
            <p:cNvSpPr/>
            <p:nvPr/>
          </p:nvSpPr>
          <p:spPr>
            <a:xfrm>
              <a:off x="515932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EC2851F1-C66F-4AF5-9C44-14117DF3E942}"/>
                </a:ext>
              </a:extLst>
            </p:cNvPr>
            <p:cNvSpPr/>
            <p:nvPr/>
          </p:nvSpPr>
          <p:spPr>
            <a:xfrm>
              <a:off x="595579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C72C8416-1D73-4095-9423-3DB3F9D25255}"/>
                </a:ext>
              </a:extLst>
            </p:cNvPr>
            <p:cNvSpPr/>
            <p:nvPr/>
          </p:nvSpPr>
          <p:spPr>
            <a:xfrm>
              <a:off x="675226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2895397F-51B1-440F-899F-EEBC60AE52E2}"/>
              </a:ext>
            </a:extLst>
          </p:cNvPr>
          <p:cNvSpPr/>
          <p:nvPr/>
        </p:nvSpPr>
        <p:spPr>
          <a:xfrm>
            <a:off x="4936893" y="3362777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9BA4F46-7C69-4083-89C4-2923F7D70E07}"/>
              </a:ext>
            </a:extLst>
          </p:cNvPr>
          <p:cNvSpPr/>
          <p:nvPr/>
        </p:nvSpPr>
        <p:spPr>
          <a:xfrm>
            <a:off x="5737960" y="3354142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4E4DFA8-985E-4DFF-8198-FDC551BA48FE}"/>
              </a:ext>
            </a:extLst>
          </p:cNvPr>
          <p:cNvSpPr/>
          <p:nvPr/>
        </p:nvSpPr>
        <p:spPr>
          <a:xfrm>
            <a:off x="6531406" y="3353127"/>
            <a:ext cx="669793" cy="4789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4765E574-F2FF-461C-8CC4-52FF32DD273C}"/>
              </a:ext>
            </a:extLst>
          </p:cNvPr>
          <p:cNvSpPr/>
          <p:nvPr/>
        </p:nvSpPr>
        <p:spPr>
          <a:xfrm>
            <a:off x="8430894" y="3371412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9545C92-B464-4D4A-9B8D-CEE5E1522788}"/>
              </a:ext>
            </a:extLst>
          </p:cNvPr>
          <p:cNvSpPr/>
          <p:nvPr/>
        </p:nvSpPr>
        <p:spPr>
          <a:xfrm>
            <a:off x="9231961" y="3362777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C9F49F8B-E406-421B-A696-A38F2FC3DB2A}"/>
              </a:ext>
            </a:extLst>
          </p:cNvPr>
          <p:cNvSpPr/>
          <p:nvPr/>
        </p:nvSpPr>
        <p:spPr>
          <a:xfrm>
            <a:off x="10025407" y="3361762"/>
            <a:ext cx="669793" cy="4789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410FA6C-5E42-4652-BD5C-8E5EC771386A}"/>
              </a:ext>
            </a:extLst>
          </p:cNvPr>
          <p:cNvSpPr txBox="1"/>
          <p:nvPr/>
        </p:nvSpPr>
        <p:spPr>
          <a:xfrm>
            <a:off x="1007898" y="406441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b)</a:t>
            </a:r>
          </a:p>
        </p:txBody>
      </p:sp>
      <p:graphicFrame>
        <p:nvGraphicFramePr>
          <p:cNvPr id="93" name="Table 6">
            <a:extLst>
              <a:ext uri="{FF2B5EF4-FFF2-40B4-BE49-F238E27FC236}">
                <a16:creationId xmlns:a16="http://schemas.microsoft.com/office/drawing/2014/main" id="{90EED238-A815-4734-9311-9916A046C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90099"/>
              </p:ext>
            </p:extLst>
          </p:nvPr>
        </p:nvGraphicFramePr>
        <p:xfrm>
          <a:off x="1699943" y="4218084"/>
          <a:ext cx="7978376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4594">
                  <a:extLst>
                    <a:ext uri="{9D8B030D-6E8A-4147-A177-3AD203B41FA5}">
                      <a16:colId xmlns:a16="http://schemas.microsoft.com/office/drawing/2014/main" val="1361469278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4032243507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3063178092"/>
                    </a:ext>
                  </a:extLst>
                </a:gridCol>
                <a:gridCol w="1994594">
                  <a:extLst>
                    <a:ext uri="{9D8B030D-6E8A-4147-A177-3AD203B41FA5}">
                      <a16:colId xmlns:a16="http://schemas.microsoft.com/office/drawing/2014/main" val="3034653285"/>
                    </a:ext>
                  </a:extLst>
                </a:gridCol>
              </a:tblGrid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Phép nhân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(A)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(B)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(C)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91951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520673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694521"/>
                  </a:ext>
                </a:extLst>
              </a:tr>
              <a:tr h="446696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Tích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31485"/>
                  </a:ext>
                </a:extLst>
              </a:tr>
            </a:tbl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02E6BE56-9365-4651-A8F8-CCE2E9694C19}"/>
              </a:ext>
            </a:extLst>
          </p:cNvPr>
          <p:cNvSpPr txBox="1"/>
          <p:nvPr/>
        </p:nvSpPr>
        <p:spPr>
          <a:xfrm>
            <a:off x="6527258" y="467693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9ED8759-D818-4BA3-B757-E5E94BA44238}"/>
              </a:ext>
            </a:extLst>
          </p:cNvPr>
          <p:cNvSpPr txBox="1"/>
          <p:nvPr/>
        </p:nvSpPr>
        <p:spPr>
          <a:xfrm>
            <a:off x="6527258" y="513425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6A2CC1D-1ACD-4648-BE3F-E7AC74981D94}"/>
              </a:ext>
            </a:extLst>
          </p:cNvPr>
          <p:cNvSpPr txBox="1"/>
          <p:nvPr/>
        </p:nvSpPr>
        <p:spPr>
          <a:xfrm>
            <a:off x="6441497" y="5591569"/>
            <a:ext cx="527709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FF488FD-2D0D-4B9E-BE72-54E5D49A5B42}"/>
              </a:ext>
            </a:extLst>
          </p:cNvPr>
          <p:cNvSpPr txBox="1"/>
          <p:nvPr/>
        </p:nvSpPr>
        <p:spPr>
          <a:xfrm>
            <a:off x="8496750" y="467376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ECE6BF8-5784-445C-A945-5056A45B466C}"/>
              </a:ext>
            </a:extLst>
          </p:cNvPr>
          <p:cNvSpPr txBox="1"/>
          <p:nvPr/>
        </p:nvSpPr>
        <p:spPr>
          <a:xfrm>
            <a:off x="8496750" y="5131079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32E3B1B-9E61-4F5A-8125-4419B522A8C1}"/>
              </a:ext>
            </a:extLst>
          </p:cNvPr>
          <p:cNvSpPr txBox="1"/>
          <p:nvPr/>
        </p:nvSpPr>
        <p:spPr>
          <a:xfrm>
            <a:off x="8410989" y="5588394"/>
            <a:ext cx="527709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940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8" grpId="0"/>
      <p:bldP spid="60" grpId="0"/>
      <p:bldP spid="73" grpId="0" animBg="1"/>
      <p:bldP spid="74" grpId="0" animBg="1"/>
      <p:bldP spid="75" grpId="0" animBg="1"/>
      <p:bldP spid="76" grpId="0" animBg="1"/>
      <p:bldP spid="77" grpId="0" animBg="1"/>
      <p:bldP spid="91" grpId="0" animBg="1"/>
      <p:bldP spid="92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2024-01-25T08:00:37Z</dcterms:created>
  <dcterms:modified xsi:type="dcterms:W3CDTF">2024-01-25T08:01:14Z</dcterms:modified>
</cp:coreProperties>
</file>