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8" r:id="rId2"/>
    <p:sldId id="257" r:id="rId3"/>
    <p:sldId id="259" r:id="rId4"/>
    <p:sldId id="260" r:id="rId5"/>
    <p:sldId id="261" r:id="rId6"/>
    <p:sldId id="262" r:id="rId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96ADE-C278-4A7E-95C3-74DD27CBCD98}" type="datetimeFigureOut">
              <a:rPr lang="vi-VN" smtClean="0"/>
              <a:t>25/01/2024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4B3ACC-CD06-4162-8491-A9B09A74E40C}" type="slidenum">
              <a:rPr lang="vi-VN" smtClean="0"/>
              <a:t>‹#›</a:t>
            </a:fld>
            <a:endParaRPr lang="vi-VN"/>
          </a:p>
        </p:txBody>
      </p:sp>
    </p:spTree>
    <p:extLst>
      <p:ext uri="{BB962C8B-B14F-4D97-AF65-F5344CB8AC3E}">
        <p14:creationId xmlns:p14="http://schemas.microsoft.com/office/powerpoint/2010/main" val="4209703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239756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1159033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3CEDCE78-3400-4FE4-8D8B-67A7D3D7F7DF}" type="datetimeFigureOut">
              <a:rPr lang="vi-VN" smtClean="0"/>
              <a:t>25/01/2024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162FF9A-C721-4511-AFAA-431454651DB8}" type="slidenum">
              <a:rPr lang="vi-VN" smtClean="0"/>
              <a:t>‹#›</a:t>
            </a:fld>
            <a:endParaRPr lang="vi-VN"/>
          </a:p>
        </p:txBody>
      </p:sp>
    </p:spTree>
    <p:extLst>
      <p:ext uri="{BB962C8B-B14F-4D97-AF65-F5344CB8AC3E}">
        <p14:creationId xmlns:p14="http://schemas.microsoft.com/office/powerpoint/2010/main" val="3375544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CEDCE78-3400-4FE4-8D8B-67A7D3D7F7DF}" type="datetimeFigureOut">
              <a:rPr lang="vi-VN" smtClean="0"/>
              <a:t>25/01/2024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162FF9A-C721-4511-AFAA-431454651DB8}" type="slidenum">
              <a:rPr lang="vi-VN" smtClean="0"/>
              <a:t>‹#›</a:t>
            </a:fld>
            <a:endParaRPr lang="vi-VN"/>
          </a:p>
        </p:txBody>
      </p:sp>
    </p:spTree>
    <p:extLst>
      <p:ext uri="{BB962C8B-B14F-4D97-AF65-F5344CB8AC3E}">
        <p14:creationId xmlns:p14="http://schemas.microsoft.com/office/powerpoint/2010/main" val="333690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CEDCE78-3400-4FE4-8D8B-67A7D3D7F7DF}" type="datetimeFigureOut">
              <a:rPr lang="vi-VN" smtClean="0"/>
              <a:t>25/01/2024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162FF9A-C721-4511-AFAA-431454651DB8}" type="slidenum">
              <a:rPr lang="vi-VN" smtClean="0"/>
              <a:t>‹#›</a:t>
            </a:fld>
            <a:endParaRPr lang="vi-VN"/>
          </a:p>
        </p:txBody>
      </p:sp>
    </p:spTree>
    <p:extLst>
      <p:ext uri="{BB962C8B-B14F-4D97-AF65-F5344CB8AC3E}">
        <p14:creationId xmlns:p14="http://schemas.microsoft.com/office/powerpoint/2010/main" val="3627999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086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CEDCE78-3400-4FE4-8D8B-67A7D3D7F7DF}" type="datetimeFigureOut">
              <a:rPr lang="vi-VN" smtClean="0"/>
              <a:t>25/01/2024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162FF9A-C721-4511-AFAA-431454651DB8}" type="slidenum">
              <a:rPr lang="vi-VN" smtClean="0"/>
              <a:t>‹#›</a:t>
            </a:fld>
            <a:endParaRPr lang="vi-VN"/>
          </a:p>
        </p:txBody>
      </p:sp>
    </p:spTree>
    <p:extLst>
      <p:ext uri="{BB962C8B-B14F-4D97-AF65-F5344CB8AC3E}">
        <p14:creationId xmlns:p14="http://schemas.microsoft.com/office/powerpoint/2010/main" val="263026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EDCE78-3400-4FE4-8D8B-67A7D3D7F7DF}" type="datetimeFigureOut">
              <a:rPr lang="vi-VN" smtClean="0"/>
              <a:t>25/01/2024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162FF9A-C721-4511-AFAA-431454651DB8}" type="slidenum">
              <a:rPr lang="vi-VN" smtClean="0"/>
              <a:t>‹#›</a:t>
            </a:fld>
            <a:endParaRPr lang="vi-VN"/>
          </a:p>
        </p:txBody>
      </p:sp>
    </p:spTree>
    <p:extLst>
      <p:ext uri="{BB962C8B-B14F-4D97-AF65-F5344CB8AC3E}">
        <p14:creationId xmlns:p14="http://schemas.microsoft.com/office/powerpoint/2010/main" val="122100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3CEDCE78-3400-4FE4-8D8B-67A7D3D7F7DF}" type="datetimeFigureOut">
              <a:rPr lang="vi-VN" smtClean="0"/>
              <a:t>25/01/2024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162FF9A-C721-4511-AFAA-431454651DB8}" type="slidenum">
              <a:rPr lang="vi-VN" smtClean="0"/>
              <a:t>‹#›</a:t>
            </a:fld>
            <a:endParaRPr lang="vi-VN"/>
          </a:p>
        </p:txBody>
      </p:sp>
    </p:spTree>
    <p:extLst>
      <p:ext uri="{BB962C8B-B14F-4D97-AF65-F5344CB8AC3E}">
        <p14:creationId xmlns:p14="http://schemas.microsoft.com/office/powerpoint/2010/main" val="208504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3CEDCE78-3400-4FE4-8D8B-67A7D3D7F7DF}" type="datetimeFigureOut">
              <a:rPr lang="vi-VN" smtClean="0"/>
              <a:t>25/01/2024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162FF9A-C721-4511-AFAA-431454651DB8}" type="slidenum">
              <a:rPr lang="vi-VN" smtClean="0"/>
              <a:t>‹#›</a:t>
            </a:fld>
            <a:endParaRPr lang="vi-VN"/>
          </a:p>
        </p:txBody>
      </p:sp>
    </p:spTree>
    <p:extLst>
      <p:ext uri="{BB962C8B-B14F-4D97-AF65-F5344CB8AC3E}">
        <p14:creationId xmlns:p14="http://schemas.microsoft.com/office/powerpoint/2010/main" val="1576683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3CEDCE78-3400-4FE4-8D8B-67A7D3D7F7DF}" type="datetimeFigureOut">
              <a:rPr lang="vi-VN" smtClean="0"/>
              <a:t>25/01/2024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7162FF9A-C721-4511-AFAA-431454651DB8}" type="slidenum">
              <a:rPr lang="vi-VN" smtClean="0"/>
              <a:t>‹#›</a:t>
            </a:fld>
            <a:endParaRPr lang="vi-VN"/>
          </a:p>
        </p:txBody>
      </p:sp>
    </p:spTree>
    <p:extLst>
      <p:ext uri="{BB962C8B-B14F-4D97-AF65-F5344CB8AC3E}">
        <p14:creationId xmlns:p14="http://schemas.microsoft.com/office/powerpoint/2010/main" val="2032865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DCE78-3400-4FE4-8D8B-67A7D3D7F7DF}" type="datetimeFigureOut">
              <a:rPr lang="vi-VN" smtClean="0"/>
              <a:t>25/01/2024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7162FF9A-C721-4511-AFAA-431454651DB8}" type="slidenum">
              <a:rPr lang="vi-VN" smtClean="0"/>
              <a:t>‹#›</a:t>
            </a:fld>
            <a:endParaRPr lang="vi-VN"/>
          </a:p>
        </p:txBody>
      </p:sp>
    </p:spTree>
    <p:extLst>
      <p:ext uri="{BB962C8B-B14F-4D97-AF65-F5344CB8AC3E}">
        <p14:creationId xmlns:p14="http://schemas.microsoft.com/office/powerpoint/2010/main" val="2654282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EDCE78-3400-4FE4-8D8B-67A7D3D7F7DF}" type="datetimeFigureOut">
              <a:rPr lang="vi-VN" smtClean="0"/>
              <a:t>25/01/2024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162FF9A-C721-4511-AFAA-431454651DB8}" type="slidenum">
              <a:rPr lang="vi-VN" smtClean="0"/>
              <a:t>‹#›</a:t>
            </a:fld>
            <a:endParaRPr lang="vi-VN"/>
          </a:p>
        </p:txBody>
      </p:sp>
    </p:spTree>
    <p:extLst>
      <p:ext uri="{BB962C8B-B14F-4D97-AF65-F5344CB8AC3E}">
        <p14:creationId xmlns:p14="http://schemas.microsoft.com/office/powerpoint/2010/main" val="3624439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EDCE78-3400-4FE4-8D8B-67A7D3D7F7DF}" type="datetimeFigureOut">
              <a:rPr lang="vi-VN" smtClean="0"/>
              <a:t>25/01/2024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162FF9A-C721-4511-AFAA-431454651DB8}" type="slidenum">
              <a:rPr lang="vi-VN" smtClean="0"/>
              <a:t>‹#›</a:t>
            </a:fld>
            <a:endParaRPr lang="vi-VN"/>
          </a:p>
        </p:txBody>
      </p:sp>
    </p:spTree>
    <p:extLst>
      <p:ext uri="{BB962C8B-B14F-4D97-AF65-F5344CB8AC3E}">
        <p14:creationId xmlns:p14="http://schemas.microsoft.com/office/powerpoint/2010/main" val="2649539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DCE78-3400-4FE4-8D8B-67A7D3D7F7DF}" type="datetimeFigureOut">
              <a:rPr lang="vi-VN" smtClean="0"/>
              <a:t>25/01/2024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2FF9A-C721-4511-AFAA-431454651DB8}" type="slidenum">
              <a:rPr lang="vi-VN" smtClean="0"/>
              <a:t>‹#›</a:t>
            </a:fld>
            <a:endParaRPr lang="vi-VN"/>
          </a:p>
        </p:txBody>
      </p:sp>
    </p:spTree>
    <p:extLst>
      <p:ext uri="{BB962C8B-B14F-4D97-AF65-F5344CB8AC3E}">
        <p14:creationId xmlns:p14="http://schemas.microsoft.com/office/powerpoint/2010/main" val="2683658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3049690" y="1854426"/>
            <a:ext cx="5874569" cy="4424361"/>
            <a:chOff x="1417547" y="1264224"/>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id="{72E96B82-CFE8-4E3D-9861-F35AD32A3F47}"/>
                </a:ext>
              </a:extLst>
            </p:cNvPr>
            <p:cNvSpPr txBox="1"/>
            <p:nvPr/>
          </p:nvSpPr>
          <p:spPr>
            <a:xfrm>
              <a:off x="3064386" y="2987782"/>
              <a:ext cx="2009748" cy="1085009"/>
            </a:xfrm>
            <a:prstGeom prst="rect">
              <a:avLst/>
            </a:prstGeom>
            <a:noFill/>
          </p:spPr>
          <p:txBody>
            <a:bodyPr wrap="square" rtlCol="0">
              <a:spAutoFit/>
            </a:bodyPr>
            <a:lstStyle/>
            <a:p>
              <a:pPr algn="ctr">
                <a:lnSpc>
                  <a:spcPct val="150000"/>
                </a:lnSpc>
              </a:pPr>
              <a:r>
                <a:rPr lang="vi-VN" sz="5867" b="1" dirty="0">
                  <a:solidFill>
                    <a:srgbClr val="17479D"/>
                  </a:solidFill>
                  <a:latin typeface="UTM Avo" panose="02040603050506020204" pitchFamily="18" charset="0"/>
                </a:rPr>
                <a:t>ĐỌC</a:t>
              </a:r>
              <a:endParaRPr lang="en-US" sz="5867"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47C20E4F-5598-4543-99AA-79D922EC798E}"/>
                </a:ext>
              </a:extLst>
            </p:cNvPr>
            <p:cNvSpPr txBox="1"/>
            <p:nvPr/>
          </p:nvSpPr>
          <p:spPr>
            <a:xfrm>
              <a:off x="2447589" y="2552809"/>
              <a:ext cx="3041009" cy="635655"/>
            </a:xfrm>
            <a:prstGeom prst="rect">
              <a:avLst/>
            </a:prstGeom>
            <a:noFill/>
          </p:spPr>
          <p:txBody>
            <a:bodyPr wrap="square" rtlCol="0">
              <a:spAutoFit/>
            </a:bodyPr>
            <a:lstStyle/>
            <a:p>
              <a:pPr algn="ctr">
                <a:lnSpc>
                  <a:spcPct val="150000"/>
                </a:lnSpc>
              </a:pPr>
              <a:r>
                <a:rPr lang="vi-VN" sz="3733" b="1" dirty="0">
                  <a:solidFill>
                    <a:schemeClr val="accent1">
                      <a:lumMod val="50000"/>
                    </a:schemeClr>
                  </a:solidFill>
                  <a:latin typeface="UTM Avo" panose="02040603050506020204" pitchFamily="18" charset="0"/>
                </a:rPr>
                <a:t>TIẾT </a:t>
              </a:r>
              <a:r>
                <a:rPr lang="vi-VN" sz="3733" b="1" dirty="0" smtClean="0">
                  <a:solidFill>
                    <a:schemeClr val="accent1">
                      <a:lumMod val="50000"/>
                    </a:schemeClr>
                  </a:solidFill>
                  <a:latin typeface="UTM Avo" panose="02040603050506020204" pitchFamily="18" charset="0"/>
                </a:rPr>
                <a:t>2</a:t>
              </a:r>
              <a:endParaRPr lang="en-US" sz="3733"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91059" y="4358134"/>
            <a:ext cx="2084124" cy="208412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5AF933B-B9AE-8F4B-AFA7-2B9F449B1136}"/>
              </a:ext>
            </a:extLst>
          </p:cNvPr>
          <p:cNvSpPr txBox="1"/>
          <p:nvPr/>
        </p:nvSpPr>
        <p:spPr>
          <a:xfrm>
            <a:off x="3569774" y="625792"/>
            <a:ext cx="6160357" cy="995209"/>
          </a:xfrm>
          <a:prstGeom prst="rect">
            <a:avLst/>
          </a:prstGeom>
          <a:noFill/>
        </p:spPr>
        <p:txBody>
          <a:bodyPr wrap="square" rtlCol="0">
            <a:spAutoFit/>
          </a:bodyPr>
          <a:lstStyle/>
          <a:p>
            <a:pPr algn="ctr"/>
            <a:r>
              <a:rPr lang="vi-VN" sz="5867" dirty="0">
                <a:solidFill>
                  <a:schemeClr val="accent2"/>
                </a:solidFill>
                <a:latin typeface="UTM Cookies" panose="02040603050506020204" pitchFamily="18" charset="0"/>
              </a:rPr>
              <a:t>TẾT ĐẾN RỒI</a:t>
            </a:r>
            <a:endParaRPr lang="en-US" sz="5867" dirty="0">
              <a:solidFill>
                <a:schemeClr val="accent2"/>
              </a:solidFill>
              <a:latin typeface="UTM Cookies" panose="02040603050506020204" pitchFamily="18" charset="0"/>
            </a:endParaRPr>
          </a:p>
        </p:txBody>
      </p:sp>
      <p:grpSp>
        <p:nvGrpSpPr>
          <p:cNvPr id="20" name="Group 19">
            <a:extLst>
              <a:ext uri="{FF2B5EF4-FFF2-40B4-BE49-F238E27FC236}">
                <a16:creationId xmlns:a16="http://schemas.microsoft.com/office/drawing/2014/main" id="{33B68D63-4D57-5B41-A303-E3B0D11F656A}"/>
              </a:ext>
            </a:extLst>
          </p:cNvPr>
          <p:cNvGrpSpPr/>
          <p:nvPr/>
        </p:nvGrpSpPr>
        <p:grpSpPr>
          <a:xfrm>
            <a:off x="2063332" y="759458"/>
            <a:ext cx="2151529" cy="924768"/>
            <a:chOff x="378770" y="609072"/>
            <a:chExt cx="1613647" cy="693576"/>
          </a:xfrm>
        </p:grpSpPr>
        <p:sp>
          <p:nvSpPr>
            <p:cNvPr id="21" name="TextBox 20">
              <a:extLst>
                <a:ext uri="{FF2B5EF4-FFF2-40B4-BE49-F238E27FC236}">
                  <a16:creationId xmlns:a16="http://schemas.microsoft.com/office/drawing/2014/main" id="{7194F0C3-9512-DC43-9E90-7C3269A9EB0B}"/>
                </a:ext>
              </a:extLst>
            </p:cNvPr>
            <p:cNvSpPr txBox="1"/>
            <p:nvPr/>
          </p:nvSpPr>
          <p:spPr>
            <a:xfrm>
              <a:off x="378770" y="617893"/>
              <a:ext cx="1613647" cy="684755"/>
            </a:xfrm>
            <a:prstGeom prst="rect">
              <a:avLst/>
            </a:prstGeom>
            <a:noFill/>
          </p:spPr>
          <p:txBody>
            <a:bodyPr wrap="square" rtlCol="0">
              <a:spAutoFit/>
            </a:bodyPr>
            <a:lstStyle/>
            <a:p>
              <a:r>
                <a:rPr lang="en-US" sz="5333" dirty="0">
                  <a:solidFill>
                    <a:schemeClr val="accent1">
                      <a:lumMod val="50000"/>
                    </a:schemeClr>
                  </a:solidFill>
                  <a:latin typeface="UTM Cookies" panose="02040603050506020204" pitchFamily="18" charset="0"/>
                </a:rPr>
                <a:t>BÀI</a:t>
              </a:r>
              <a:r>
                <a:rPr lang="en-US" sz="2400" dirty="0">
                  <a:solidFill>
                    <a:schemeClr val="accent1">
                      <a:lumMod val="50000"/>
                    </a:schemeClr>
                  </a:solidFill>
                  <a:latin typeface="UTM Cookies" panose="02040603050506020204" pitchFamily="18" charset="0"/>
                </a:rPr>
                <a:t> </a:t>
              </a:r>
              <a:r>
                <a:rPr lang="en-US" sz="5333" dirty="0">
                  <a:solidFill>
                    <a:schemeClr val="accent1">
                      <a:lumMod val="50000"/>
                    </a:schemeClr>
                  </a:solidFill>
                  <a:latin typeface="UTM Cookies" panose="02040603050506020204" pitchFamily="18" charset="0"/>
                </a:rPr>
                <a:t>4</a:t>
              </a:r>
            </a:p>
          </p:txBody>
        </p:sp>
        <p:sp>
          <p:nvSpPr>
            <p:cNvPr id="22" name="TextBox 21">
              <a:extLst>
                <a:ext uri="{FF2B5EF4-FFF2-40B4-BE49-F238E27FC236}">
                  <a16:creationId xmlns:a16="http://schemas.microsoft.com/office/drawing/2014/main" id="{B5CB1CEF-83A6-2F4D-B69C-5813AF964C6D}"/>
                </a:ext>
              </a:extLst>
            </p:cNvPr>
            <p:cNvSpPr txBox="1"/>
            <p:nvPr/>
          </p:nvSpPr>
          <p:spPr>
            <a:xfrm>
              <a:off x="378770" y="609072"/>
              <a:ext cx="1613647" cy="684755"/>
            </a:xfrm>
            <a:prstGeom prst="rect">
              <a:avLst/>
            </a:prstGeom>
            <a:noFill/>
          </p:spPr>
          <p:txBody>
            <a:bodyPr wrap="square" rtlCol="0">
              <a:spAutoFit/>
            </a:bodyPr>
            <a:lstStyle/>
            <a:p>
              <a:r>
                <a:rPr lang="en-US" sz="5333" dirty="0">
                  <a:solidFill>
                    <a:schemeClr val="accent1"/>
                  </a:solidFill>
                  <a:latin typeface="UTM Cookies" panose="02040603050506020204" pitchFamily="18" charset="0"/>
                </a:rPr>
                <a:t>BÀI</a:t>
              </a:r>
              <a:r>
                <a:rPr lang="en-US" sz="2400" dirty="0">
                  <a:solidFill>
                    <a:schemeClr val="accent1"/>
                  </a:solidFill>
                  <a:latin typeface="UTM Cookies" panose="02040603050506020204" pitchFamily="18" charset="0"/>
                </a:rPr>
                <a:t> </a:t>
              </a:r>
              <a:r>
                <a:rPr lang="en-US" sz="5333" dirty="0">
                  <a:solidFill>
                    <a:schemeClr val="accent1"/>
                  </a:solidFill>
                  <a:latin typeface="UTM Cookies" panose="02040603050506020204" pitchFamily="18" charset="0"/>
                </a:rPr>
                <a:t>4</a:t>
              </a:r>
            </a:p>
          </p:txBody>
        </p:sp>
      </p:grpSp>
    </p:spTree>
    <p:extLst>
      <p:ext uri="{BB962C8B-B14F-4D97-AF65-F5344CB8AC3E}">
        <p14:creationId xmlns:p14="http://schemas.microsoft.com/office/powerpoint/2010/main" val="1633673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1787952" y="2135071"/>
            <a:ext cx="8880049" cy="584712"/>
          </a:xfrm>
          <a:prstGeom prst="rect">
            <a:avLst/>
          </a:prstGeom>
          <a:noFill/>
        </p:spPr>
        <p:txBody>
          <a:bodyPr wrap="square" rtlCol="0">
            <a:spAutoFit/>
          </a:bodyPr>
          <a:lstStyle/>
          <a:p>
            <a:pPr algn="just">
              <a:lnSpc>
                <a:spcPct val="150000"/>
              </a:lnSpc>
            </a:pPr>
            <a:r>
              <a:rPr lang="vi-VN" sz="2133" b="1" dirty="0">
                <a:solidFill>
                  <a:schemeClr val="accent6">
                    <a:lumMod val="75000"/>
                  </a:schemeClr>
                </a:solidFill>
                <a:latin typeface="UTM Avo" panose="02040603050506020204" pitchFamily="18" charset="0"/>
              </a:rPr>
              <a:t>1. </a:t>
            </a:r>
            <a:r>
              <a:rPr lang="vi-VN" sz="2133" dirty="0">
                <a:latin typeface="UTM Avo" panose="02040603050506020204" pitchFamily="18" charset="0"/>
              </a:rPr>
              <a:t>Sắp xếp các ý dưới đây theo trình tự các đoạn trong bài đọc. </a:t>
            </a:r>
          </a:p>
        </p:txBody>
      </p:sp>
      <p:sp>
        <p:nvSpPr>
          <p:cNvPr id="15" name="TextBox 14">
            <a:extLst>
              <a:ext uri="{FF2B5EF4-FFF2-40B4-BE49-F238E27FC236}">
                <a16:creationId xmlns:a16="http://schemas.microsoft.com/office/drawing/2014/main" id="{CC238813-6EDC-49C5-8D5C-B80523462C08}"/>
              </a:ext>
            </a:extLst>
          </p:cNvPr>
          <p:cNvSpPr txBox="1"/>
          <p:nvPr/>
        </p:nvSpPr>
        <p:spPr>
          <a:xfrm>
            <a:off x="3774891" y="655064"/>
            <a:ext cx="6026836" cy="830997"/>
          </a:xfrm>
          <a:prstGeom prst="rect">
            <a:avLst/>
          </a:prstGeom>
          <a:noFill/>
        </p:spPr>
        <p:txBody>
          <a:bodyPr wrap="square" rtlCol="0">
            <a:spAutoFit/>
          </a:bodyPr>
          <a:lstStyle/>
          <a:p>
            <a:pPr algn="ctr"/>
            <a:r>
              <a:rPr lang="vi-VN" sz="4800" dirty="0">
                <a:solidFill>
                  <a:schemeClr val="accent2"/>
                </a:solidFill>
                <a:latin typeface="UTM Cookies" panose="02040603050506020204" pitchFamily="18" charset="0"/>
              </a:rPr>
              <a:t>TRẢ LỜI CÂU HỎI</a:t>
            </a:r>
            <a:endParaRPr lang="en-US" sz="4800" dirty="0">
              <a:solidFill>
                <a:schemeClr val="accent2"/>
              </a:solidFill>
              <a:latin typeface="UTM Cookies" panose="02040603050506020204" pitchFamily="18" charset="0"/>
            </a:endParaRPr>
          </a:p>
        </p:txBody>
      </p:sp>
      <p:pic>
        <p:nvPicPr>
          <p:cNvPr id="20" name="Picture 19">
            <a:extLst>
              <a:ext uri="{FF2B5EF4-FFF2-40B4-BE49-F238E27FC236}">
                <a16:creationId xmlns:a16="http://schemas.microsoft.com/office/drawing/2014/main" id="{03999C35-5A95-C44D-8472-5DCBD89EB91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926779" y="544998"/>
            <a:ext cx="1865304" cy="1607885"/>
          </a:xfrm>
          <a:prstGeom prst="ellipse">
            <a:avLst/>
          </a:prstGeom>
        </p:spPr>
      </p:pic>
      <p:sp>
        <p:nvSpPr>
          <p:cNvPr id="2" name="Rounded Rectangle 1">
            <a:extLst>
              <a:ext uri="{FF2B5EF4-FFF2-40B4-BE49-F238E27FC236}">
                <a16:creationId xmlns:a16="http://schemas.microsoft.com/office/drawing/2014/main" id="{CD1B5006-F322-9248-A061-5D5A58E298CB}"/>
              </a:ext>
            </a:extLst>
          </p:cNvPr>
          <p:cNvSpPr/>
          <p:nvPr/>
        </p:nvSpPr>
        <p:spPr>
          <a:xfrm>
            <a:off x="2665831" y="2826897"/>
            <a:ext cx="6748208" cy="731292"/>
          </a:xfrm>
          <a:prstGeom prst="roundRect">
            <a:avLst/>
          </a:prstGeom>
          <a:solidFill>
            <a:schemeClr val="accent4"/>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33" dirty="0">
                <a:solidFill>
                  <a:srgbClr val="000000"/>
                </a:solidFill>
                <a:latin typeface="UTM Avo" panose="02040603050506020204" pitchFamily="18" charset="0"/>
              </a:rPr>
              <a:t>1. </a:t>
            </a:r>
            <a:r>
              <a:rPr lang="en-US" sz="2133" dirty="0" err="1">
                <a:solidFill>
                  <a:srgbClr val="000000"/>
                </a:solidFill>
                <a:latin typeface="UTM Avo" panose="02040603050506020204" pitchFamily="18" charset="0"/>
              </a:rPr>
              <a:t>Nói</a:t>
            </a:r>
            <a:r>
              <a:rPr lang="en-US" sz="2133" dirty="0">
                <a:solidFill>
                  <a:srgbClr val="000000"/>
                </a:solidFill>
                <a:latin typeface="UTM Avo" panose="02040603050506020204" pitchFamily="18" charset="0"/>
              </a:rPr>
              <a:t> </a:t>
            </a:r>
            <a:r>
              <a:rPr lang="en-US" sz="2133" dirty="0" err="1">
                <a:solidFill>
                  <a:srgbClr val="000000"/>
                </a:solidFill>
                <a:latin typeface="UTM Avo" panose="02040603050506020204" pitchFamily="18" charset="0"/>
              </a:rPr>
              <a:t>về</a:t>
            </a:r>
            <a:r>
              <a:rPr lang="en-US" sz="2133" dirty="0">
                <a:solidFill>
                  <a:srgbClr val="000000"/>
                </a:solidFill>
                <a:latin typeface="UTM Avo" panose="02040603050506020204" pitchFamily="18" charset="0"/>
              </a:rPr>
              <a:t> </a:t>
            </a:r>
            <a:r>
              <a:rPr lang="en-US" sz="2133" dirty="0" err="1">
                <a:solidFill>
                  <a:srgbClr val="000000"/>
                </a:solidFill>
                <a:latin typeface="UTM Avo" panose="02040603050506020204" pitchFamily="18" charset="0"/>
              </a:rPr>
              <a:t>hoa</a:t>
            </a:r>
            <a:r>
              <a:rPr lang="en-US" sz="2133" dirty="0">
                <a:solidFill>
                  <a:srgbClr val="000000"/>
                </a:solidFill>
                <a:latin typeface="UTM Avo" panose="02040603050506020204" pitchFamily="18" charset="0"/>
              </a:rPr>
              <a:t> </a:t>
            </a:r>
            <a:r>
              <a:rPr lang="en-US" sz="2133" dirty="0" err="1">
                <a:solidFill>
                  <a:srgbClr val="000000"/>
                </a:solidFill>
                <a:latin typeface="UTM Avo" panose="02040603050506020204" pitchFamily="18" charset="0"/>
              </a:rPr>
              <a:t>mai</a:t>
            </a:r>
            <a:r>
              <a:rPr lang="en-US" sz="2133" dirty="0">
                <a:solidFill>
                  <a:srgbClr val="000000"/>
                </a:solidFill>
                <a:latin typeface="UTM Avo" panose="02040603050506020204" pitchFamily="18" charset="0"/>
              </a:rPr>
              <a:t>, </a:t>
            </a:r>
            <a:r>
              <a:rPr lang="en-US" sz="2133" dirty="0" err="1">
                <a:solidFill>
                  <a:srgbClr val="000000"/>
                </a:solidFill>
                <a:latin typeface="UTM Avo" panose="02040603050506020204" pitchFamily="18" charset="0"/>
              </a:rPr>
              <a:t>hoa</a:t>
            </a:r>
            <a:r>
              <a:rPr lang="en-US" sz="2133" dirty="0">
                <a:solidFill>
                  <a:srgbClr val="000000"/>
                </a:solidFill>
                <a:latin typeface="UTM Avo" panose="02040603050506020204" pitchFamily="18" charset="0"/>
              </a:rPr>
              <a:t> </a:t>
            </a:r>
            <a:r>
              <a:rPr lang="en-US" sz="2133" dirty="0" err="1">
                <a:solidFill>
                  <a:srgbClr val="000000"/>
                </a:solidFill>
                <a:latin typeface="UTM Avo" panose="02040603050506020204" pitchFamily="18" charset="0"/>
              </a:rPr>
              <a:t>đào</a:t>
            </a:r>
            <a:r>
              <a:rPr lang="en-US" sz="2133" dirty="0">
                <a:solidFill>
                  <a:srgbClr val="000000"/>
                </a:solidFill>
                <a:latin typeface="UTM Avo" panose="02040603050506020204" pitchFamily="18" charset="0"/>
              </a:rPr>
              <a:t>.</a:t>
            </a:r>
          </a:p>
        </p:txBody>
      </p:sp>
      <p:sp>
        <p:nvSpPr>
          <p:cNvPr id="21" name="Rounded Rectangle 20">
            <a:extLst>
              <a:ext uri="{FF2B5EF4-FFF2-40B4-BE49-F238E27FC236}">
                <a16:creationId xmlns:a16="http://schemas.microsoft.com/office/drawing/2014/main" id="{99531C73-D2F3-6046-A3F3-352C6669C5B6}"/>
              </a:ext>
            </a:extLst>
          </p:cNvPr>
          <p:cNvSpPr/>
          <p:nvPr/>
        </p:nvSpPr>
        <p:spPr>
          <a:xfrm>
            <a:off x="2665831" y="3689407"/>
            <a:ext cx="6748208" cy="731292"/>
          </a:xfrm>
          <a:prstGeom prst="roundRect">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33" dirty="0">
                <a:solidFill>
                  <a:srgbClr val="000000"/>
                </a:solidFill>
                <a:latin typeface="UTM Avo" panose="02040603050506020204" pitchFamily="18" charset="0"/>
              </a:rPr>
              <a:t>2. </a:t>
            </a:r>
            <a:r>
              <a:rPr lang="en-US" sz="2133" dirty="0" err="1">
                <a:solidFill>
                  <a:srgbClr val="000000"/>
                </a:solidFill>
                <a:latin typeface="UTM Avo" panose="02040603050506020204" pitchFamily="18" charset="0"/>
              </a:rPr>
              <a:t>Giới</a:t>
            </a:r>
            <a:r>
              <a:rPr lang="en-US" sz="2133" dirty="0">
                <a:solidFill>
                  <a:srgbClr val="000000"/>
                </a:solidFill>
                <a:latin typeface="UTM Avo" panose="02040603050506020204" pitchFamily="18" charset="0"/>
              </a:rPr>
              <a:t> </a:t>
            </a:r>
            <a:r>
              <a:rPr lang="en-US" sz="2133" dirty="0" err="1">
                <a:solidFill>
                  <a:srgbClr val="000000"/>
                </a:solidFill>
                <a:latin typeface="UTM Avo" panose="02040603050506020204" pitchFamily="18" charset="0"/>
              </a:rPr>
              <a:t>thiệu</a:t>
            </a:r>
            <a:r>
              <a:rPr lang="en-US" sz="2133" dirty="0">
                <a:solidFill>
                  <a:srgbClr val="000000"/>
                </a:solidFill>
                <a:latin typeface="UTM Avo" panose="02040603050506020204" pitchFamily="18" charset="0"/>
              </a:rPr>
              <a:t> </a:t>
            </a:r>
            <a:r>
              <a:rPr lang="en-US" sz="2133" dirty="0" err="1">
                <a:solidFill>
                  <a:srgbClr val="000000"/>
                </a:solidFill>
                <a:latin typeface="UTM Avo" panose="02040603050506020204" pitchFamily="18" charset="0"/>
              </a:rPr>
              <a:t>chung</a:t>
            </a:r>
            <a:r>
              <a:rPr lang="en-US" sz="2133" dirty="0">
                <a:solidFill>
                  <a:srgbClr val="000000"/>
                </a:solidFill>
                <a:latin typeface="UTM Avo" panose="02040603050506020204" pitchFamily="18" charset="0"/>
              </a:rPr>
              <a:t> </a:t>
            </a:r>
            <a:r>
              <a:rPr lang="en-US" sz="2133" dirty="0" err="1">
                <a:solidFill>
                  <a:srgbClr val="000000"/>
                </a:solidFill>
                <a:latin typeface="UTM Avo" panose="02040603050506020204" pitchFamily="18" charset="0"/>
              </a:rPr>
              <a:t>về</a:t>
            </a:r>
            <a:r>
              <a:rPr lang="en-US" sz="2133" dirty="0">
                <a:solidFill>
                  <a:srgbClr val="000000"/>
                </a:solidFill>
                <a:latin typeface="UTM Avo" panose="02040603050506020204" pitchFamily="18" charset="0"/>
              </a:rPr>
              <a:t> </a:t>
            </a:r>
            <a:r>
              <a:rPr lang="en-US" sz="2133" dirty="0" err="1">
                <a:solidFill>
                  <a:srgbClr val="000000"/>
                </a:solidFill>
                <a:latin typeface="UTM Avo" panose="02040603050506020204" pitchFamily="18" charset="0"/>
              </a:rPr>
              <a:t>Tết</a:t>
            </a:r>
            <a:r>
              <a:rPr lang="en-US" sz="2133" dirty="0">
                <a:solidFill>
                  <a:srgbClr val="000000"/>
                </a:solidFill>
                <a:latin typeface="UTM Avo" panose="02040603050506020204" pitchFamily="18" charset="0"/>
              </a:rPr>
              <a:t>.</a:t>
            </a:r>
          </a:p>
        </p:txBody>
      </p:sp>
      <p:sp>
        <p:nvSpPr>
          <p:cNvPr id="22" name="Rounded Rectangle 21">
            <a:extLst>
              <a:ext uri="{FF2B5EF4-FFF2-40B4-BE49-F238E27FC236}">
                <a16:creationId xmlns:a16="http://schemas.microsoft.com/office/drawing/2014/main" id="{0426D265-6AF4-C949-A55E-23A607E25725}"/>
              </a:ext>
            </a:extLst>
          </p:cNvPr>
          <p:cNvSpPr/>
          <p:nvPr/>
        </p:nvSpPr>
        <p:spPr>
          <a:xfrm>
            <a:off x="2665831" y="4551918"/>
            <a:ext cx="6748208" cy="731292"/>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133" dirty="0">
                <a:solidFill>
                  <a:srgbClr val="000000"/>
                </a:solidFill>
                <a:latin typeface="UTM Avo" panose="02040603050506020204" pitchFamily="18" charset="0"/>
              </a:rPr>
              <a:t>3. Nói về hoạt dộng của mọi người trong dịp Tết.</a:t>
            </a:r>
          </a:p>
        </p:txBody>
      </p:sp>
      <p:sp>
        <p:nvSpPr>
          <p:cNvPr id="23" name="Rounded Rectangle 22">
            <a:extLst>
              <a:ext uri="{FF2B5EF4-FFF2-40B4-BE49-F238E27FC236}">
                <a16:creationId xmlns:a16="http://schemas.microsoft.com/office/drawing/2014/main" id="{B9F36AD6-6775-AF41-88E0-F5EB5247BDB9}"/>
              </a:ext>
            </a:extLst>
          </p:cNvPr>
          <p:cNvSpPr/>
          <p:nvPr/>
        </p:nvSpPr>
        <p:spPr>
          <a:xfrm>
            <a:off x="2665831" y="5414429"/>
            <a:ext cx="6748208" cy="731292"/>
          </a:xfrm>
          <a:prstGeom prst="roundRect">
            <a:avLst/>
          </a:prstGeom>
          <a:solidFill>
            <a:srgbClr val="B7D574"/>
          </a:solidFill>
          <a:ln>
            <a:solidFill>
              <a:srgbClr val="E2F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133" dirty="0">
                <a:solidFill>
                  <a:srgbClr val="000000"/>
                </a:solidFill>
                <a:latin typeface="UTM Avo" panose="02040603050506020204" pitchFamily="18" charset="0"/>
              </a:rPr>
              <a:t>4. Nói về bánh chưng, bánh tét.</a:t>
            </a:r>
          </a:p>
        </p:txBody>
      </p:sp>
    </p:spTree>
    <p:extLst>
      <p:ext uri="{BB962C8B-B14F-4D97-AF65-F5344CB8AC3E}">
        <p14:creationId xmlns:p14="http://schemas.microsoft.com/office/powerpoint/2010/main" val="254635474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64" presetClass="path" presetSubtype="0" fill="hold" grpId="1" nodeType="clickEffect" p14:presetBounceEnd="50000">
                                      <p:stCondLst>
                                        <p:cond delay="0"/>
                                      </p:stCondLst>
                                      <p:childTnLst>
                                        <p:animMotion origin="layout" path="M 0 1.97531E-6 L 0 -0.12562 " pathEditMode="relative" rAng="0" ptsTypes="AA" p14:bounceEnd="50000">
                                          <p:cBhvr>
                                            <p:cTn id="28" dur="2000" fill="hold"/>
                                            <p:tgtEl>
                                              <p:spTgt spid="21"/>
                                            </p:tgtEl>
                                            <p:attrNameLst>
                                              <p:attrName>ppt_x</p:attrName>
                                              <p:attrName>ppt_y</p:attrName>
                                            </p:attrNameLst>
                                          </p:cBhvr>
                                          <p:rCtr x="0" y="-6296"/>
                                        </p:animMotion>
                                      </p:childTnLst>
                                    </p:cTn>
                                  </p:par>
                                  <p:par>
                                    <p:cTn id="29" presetID="42" presetClass="path" presetSubtype="0" fill="hold" grpId="1" nodeType="withEffect" p14:presetBounceEnd="50000">
                                      <p:stCondLst>
                                        <p:cond delay="0"/>
                                      </p:stCondLst>
                                      <p:childTnLst>
                                        <p:animMotion origin="layout" path="M 0 -2.09877E-6 L 0 0.12562 " pathEditMode="relative" rAng="0" ptsTypes="AA" p14:bounceEnd="50000">
                                          <p:cBhvr>
                                            <p:cTn id="30" dur="2000" fill="hold"/>
                                            <p:tgtEl>
                                              <p:spTgt spid="2"/>
                                            </p:tgtEl>
                                            <p:attrNameLst>
                                              <p:attrName>ppt_x</p:attrName>
                                              <p:attrName>ppt_y</p:attrName>
                                            </p:attrNameLst>
                                          </p:cBhvr>
                                          <p:rCtr x="0" y="6265"/>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fill="hold" grpId="2" nodeType="clickEffect" p14:presetBounceEnd="50000">
                                      <p:stCondLst>
                                        <p:cond delay="0"/>
                                      </p:stCondLst>
                                      <p:childTnLst>
                                        <p:animMotion origin="layout" path="M 0 0.12561 L 0 0.25 " pathEditMode="relative" rAng="0" ptsTypes="AA" p14:bounceEnd="50000">
                                          <p:cBhvr>
                                            <p:cTn id="34" dur="2000" fill="hold"/>
                                            <p:tgtEl>
                                              <p:spTgt spid="2"/>
                                            </p:tgtEl>
                                            <p:attrNameLst>
                                              <p:attrName>ppt_x</p:attrName>
                                              <p:attrName>ppt_y</p:attrName>
                                            </p:attrNameLst>
                                          </p:cBhvr>
                                          <p:rCtr x="0" y="6265"/>
                                        </p:animMotion>
                                      </p:childTnLst>
                                    </p:cTn>
                                  </p:par>
                                  <p:par>
                                    <p:cTn id="35" presetID="42" presetClass="path" presetSubtype="0" fill="hold" grpId="1" nodeType="withEffect" p14:presetBounceEnd="50000">
                                      <p:stCondLst>
                                        <p:cond delay="0"/>
                                      </p:stCondLst>
                                      <p:childTnLst>
                                        <p:animMotion origin="layout" path="M 0 4.69136E-6 L 0 0.12561 " pathEditMode="relative" rAng="0" ptsTypes="AA" p14:bounceEnd="50000">
                                          <p:cBhvr>
                                            <p:cTn id="36" dur="2000" fill="hold"/>
                                            <p:tgtEl>
                                              <p:spTgt spid="22"/>
                                            </p:tgtEl>
                                            <p:attrNameLst>
                                              <p:attrName>ppt_x</p:attrName>
                                              <p:attrName>ppt_y</p:attrName>
                                            </p:attrNameLst>
                                          </p:cBhvr>
                                          <p:rCtr x="0" y="6265"/>
                                        </p:animMotion>
                                      </p:childTnLst>
                                    </p:cTn>
                                  </p:par>
                                  <p:par>
                                    <p:cTn id="37" presetID="64" presetClass="path" presetSubtype="0" fill="hold" grpId="1" nodeType="withEffect" p14:presetBounceEnd="50000">
                                      <p:stCondLst>
                                        <p:cond delay="0"/>
                                      </p:stCondLst>
                                      <p:childTnLst>
                                        <p:animMotion origin="layout" path="M 0 1.23457E-7 L 0 -0.25 " pathEditMode="relative" rAng="0" ptsTypes="AA" p14:bounceEnd="50000">
                                          <p:cBhvr>
                                            <p:cTn id="38" dur="2000" fill="hold"/>
                                            <p:tgtEl>
                                              <p:spTgt spid="23"/>
                                            </p:tgtEl>
                                            <p:attrNameLst>
                                              <p:attrName>ppt_x</p:attrName>
                                              <p:attrName>ppt_y</p:attrName>
                                            </p:attrNameLst>
                                          </p:cBhvr>
                                          <p:rCtr x="0" y="-125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2" grpId="1" animBg="1"/>
          <p:bldP spid="2" grpId="2" animBg="1"/>
          <p:bldP spid="21" grpId="0" animBg="1"/>
          <p:bldP spid="21" grpId="1" animBg="1"/>
          <p:bldP spid="22" grpId="0" animBg="1"/>
          <p:bldP spid="22" grpId="1" animBg="1"/>
          <p:bldP spid="23" grpId="0" animBg="1"/>
          <p:bldP spid="23"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64" presetClass="path" presetSubtype="0" fill="hold" grpId="1" nodeType="clickEffect">
                                      <p:stCondLst>
                                        <p:cond delay="0"/>
                                      </p:stCondLst>
                                      <p:childTnLst>
                                        <p:animMotion origin="layout" path="M 0 1.97531E-6 L 0 -0.12562 " pathEditMode="relative" rAng="0" ptsTypes="AA">
                                          <p:cBhvr>
                                            <p:cTn id="28" dur="2000" fill="hold"/>
                                            <p:tgtEl>
                                              <p:spTgt spid="21"/>
                                            </p:tgtEl>
                                            <p:attrNameLst>
                                              <p:attrName>ppt_x</p:attrName>
                                              <p:attrName>ppt_y</p:attrName>
                                            </p:attrNameLst>
                                          </p:cBhvr>
                                          <p:rCtr x="0" y="-6296"/>
                                        </p:animMotion>
                                      </p:childTnLst>
                                    </p:cTn>
                                  </p:par>
                                  <p:par>
                                    <p:cTn id="29" presetID="42" presetClass="path" presetSubtype="0" fill="hold" grpId="1" nodeType="withEffect">
                                      <p:stCondLst>
                                        <p:cond delay="0"/>
                                      </p:stCondLst>
                                      <p:childTnLst>
                                        <p:animMotion origin="layout" path="M 0 -2.09877E-6 L 0 0.12562 " pathEditMode="relative" rAng="0" ptsTypes="AA">
                                          <p:cBhvr>
                                            <p:cTn id="30" dur="2000" fill="hold"/>
                                            <p:tgtEl>
                                              <p:spTgt spid="2"/>
                                            </p:tgtEl>
                                            <p:attrNameLst>
                                              <p:attrName>ppt_x</p:attrName>
                                              <p:attrName>ppt_y</p:attrName>
                                            </p:attrNameLst>
                                          </p:cBhvr>
                                          <p:rCtr x="0" y="6265"/>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fill="hold" grpId="2" nodeType="clickEffect">
                                      <p:stCondLst>
                                        <p:cond delay="0"/>
                                      </p:stCondLst>
                                      <p:childTnLst>
                                        <p:animMotion origin="layout" path="M 0 0.12561 L 0 0.25 " pathEditMode="relative" rAng="0" ptsTypes="AA">
                                          <p:cBhvr>
                                            <p:cTn id="34" dur="2000" fill="hold"/>
                                            <p:tgtEl>
                                              <p:spTgt spid="2"/>
                                            </p:tgtEl>
                                            <p:attrNameLst>
                                              <p:attrName>ppt_x</p:attrName>
                                              <p:attrName>ppt_y</p:attrName>
                                            </p:attrNameLst>
                                          </p:cBhvr>
                                          <p:rCtr x="0" y="6265"/>
                                        </p:animMotion>
                                      </p:childTnLst>
                                    </p:cTn>
                                  </p:par>
                                  <p:par>
                                    <p:cTn id="35" presetID="42" presetClass="path" presetSubtype="0" fill="hold" grpId="1" nodeType="withEffect">
                                      <p:stCondLst>
                                        <p:cond delay="0"/>
                                      </p:stCondLst>
                                      <p:childTnLst>
                                        <p:animMotion origin="layout" path="M 0 4.69136E-6 L 0 0.12561 " pathEditMode="relative" rAng="0" ptsTypes="AA">
                                          <p:cBhvr>
                                            <p:cTn id="36" dur="2000" fill="hold"/>
                                            <p:tgtEl>
                                              <p:spTgt spid="22"/>
                                            </p:tgtEl>
                                            <p:attrNameLst>
                                              <p:attrName>ppt_x</p:attrName>
                                              <p:attrName>ppt_y</p:attrName>
                                            </p:attrNameLst>
                                          </p:cBhvr>
                                          <p:rCtr x="0" y="6265"/>
                                        </p:animMotion>
                                      </p:childTnLst>
                                    </p:cTn>
                                  </p:par>
                                  <p:par>
                                    <p:cTn id="37" presetID="64" presetClass="path" presetSubtype="0" fill="hold" grpId="2" nodeType="withEffect">
                                      <p:stCondLst>
                                        <p:cond delay="0"/>
                                      </p:stCondLst>
                                      <p:childTnLst>
                                        <p:animMotion origin="layout" path="M 0 1.23457E-7 L 0 -0.25 " pathEditMode="relative" rAng="0" ptsTypes="AA">
                                          <p:cBhvr>
                                            <p:cTn id="38" dur="2000" fill="hold"/>
                                            <p:tgtEl>
                                              <p:spTgt spid="23"/>
                                            </p:tgtEl>
                                            <p:attrNameLst>
                                              <p:attrName>ppt_x</p:attrName>
                                              <p:attrName>ppt_y</p:attrName>
                                            </p:attrNameLst>
                                          </p:cBhvr>
                                          <p:rCtr x="0" y="-125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2" grpId="1" animBg="1"/>
          <p:bldP spid="2" grpId="2" animBg="1"/>
          <p:bldP spid="21" grpId="0" animBg="1"/>
          <p:bldP spid="21" grpId="1" animBg="1"/>
          <p:bldP spid="22" grpId="0" animBg="1"/>
          <p:bldP spid="22" grpId="1" animBg="1"/>
          <p:bldP spid="23" grpId="0" animBg="1"/>
          <p:bldP spid="23" grpId="2"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82932C-C682-1944-A126-1AAC4927D4E7}"/>
              </a:ext>
            </a:extLst>
          </p:cNvPr>
          <p:cNvSpPr txBox="1"/>
          <p:nvPr/>
        </p:nvSpPr>
        <p:spPr>
          <a:xfrm>
            <a:off x="2255587" y="783080"/>
            <a:ext cx="7680827" cy="1077090"/>
          </a:xfrm>
          <a:prstGeom prst="rect">
            <a:avLst/>
          </a:prstGeom>
          <a:noFill/>
        </p:spPr>
        <p:txBody>
          <a:bodyPr wrap="square" rtlCol="0">
            <a:spAutoFit/>
          </a:bodyPr>
          <a:lstStyle/>
          <a:p>
            <a:pPr marL="10584" indent="50799" algn="just">
              <a:lnSpc>
                <a:spcPct val="150000"/>
              </a:lnSpc>
            </a:pPr>
            <a:r>
              <a:rPr lang="vi-VN" sz="2133" b="1" dirty="0">
                <a:solidFill>
                  <a:srgbClr val="FF0000"/>
                </a:solidFill>
                <a:latin typeface="UTM Avo" panose="02040603050506020204" pitchFamily="18" charset="0"/>
              </a:rPr>
              <a:t>2. </a:t>
            </a:r>
            <a:r>
              <a:rPr lang="vi-VN" sz="2133" dirty="0">
                <a:latin typeface="UTM Avo" panose="02040603050506020204" pitchFamily="18" charset="0"/>
              </a:rPr>
              <a:t>Người ta dùng những gì để làm bánh chưng, bánh tét?</a:t>
            </a:r>
          </a:p>
          <a:p>
            <a:pPr marL="10584" indent="50799" algn="just">
              <a:lnSpc>
                <a:spcPct val="150000"/>
              </a:lnSpc>
            </a:pPr>
            <a:endParaRPr lang="vi-VN" sz="2133" dirty="0">
              <a:latin typeface="UTM Avo" panose="02040603050506020204" pitchFamily="18" charset="0"/>
            </a:endParaRPr>
          </a:p>
        </p:txBody>
      </p:sp>
      <p:sp>
        <p:nvSpPr>
          <p:cNvPr id="14" name="TextBox 13">
            <a:extLst>
              <a:ext uri="{FF2B5EF4-FFF2-40B4-BE49-F238E27FC236}">
                <a16:creationId xmlns:a16="http://schemas.microsoft.com/office/drawing/2014/main" id="{29E6DC67-9AFD-9F44-AE16-92B28C235C95}"/>
              </a:ext>
            </a:extLst>
          </p:cNvPr>
          <p:cNvSpPr txBox="1"/>
          <p:nvPr/>
        </p:nvSpPr>
        <p:spPr>
          <a:xfrm>
            <a:off x="2255587" y="1737443"/>
            <a:ext cx="7589796" cy="1200329"/>
          </a:xfrm>
          <a:prstGeom prst="rect">
            <a:avLst/>
          </a:prstGeom>
          <a:noFill/>
        </p:spPr>
        <p:txBody>
          <a:bodyPr wrap="square" rtlCol="0">
            <a:spAutoFit/>
          </a:bodyPr>
          <a:lstStyle/>
          <a:p>
            <a:pPr algn="just">
              <a:lnSpc>
                <a:spcPct val="150000"/>
              </a:lnSpc>
            </a:pPr>
            <a:r>
              <a:rPr lang="vi-VN" sz="2400" dirty="0">
                <a:solidFill>
                  <a:schemeClr val="accent6">
                    <a:lumMod val="75000"/>
                  </a:schemeClr>
                </a:solidFill>
                <a:latin typeface="UTM Avo" panose="02040603050506020204" pitchFamily="18" charset="0"/>
                <a:sym typeface="Wingdings" panose="05000000000000000000" pitchFamily="2" charset="2"/>
              </a:rPr>
              <a:t> </a:t>
            </a:r>
            <a:r>
              <a:rPr lang="vi-VN" sz="2400" dirty="0">
                <a:solidFill>
                  <a:schemeClr val="accent6">
                    <a:lumMod val="75000"/>
                  </a:schemeClr>
                </a:solidFill>
                <a:latin typeface="UTM Avo" panose="02040603050506020204" pitchFamily="18" charset="0"/>
              </a:rPr>
              <a:t>Bánh chưng, bánh tét được làm từ gạo nếp, đỗ xanh, thịt lợn và được gói bằng lá dong hoặc lá chuối.</a:t>
            </a:r>
          </a:p>
        </p:txBody>
      </p:sp>
      <p:sp>
        <p:nvSpPr>
          <p:cNvPr id="15" name="TextBox 14">
            <a:extLst>
              <a:ext uri="{FF2B5EF4-FFF2-40B4-BE49-F238E27FC236}">
                <a16:creationId xmlns:a16="http://schemas.microsoft.com/office/drawing/2014/main" id="{430725AA-0FFC-FB42-8EAC-E521DF0083DF}"/>
              </a:ext>
            </a:extLst>
          </p:cNvPr>
          <p:cNvSpPr txBox="1"/>
          <p:nvPr/>
        </p:nvSpPr>
        <p:spPr>
          <a:xfrm>
            <a:off x="2255587" y="3588035"/>
            <a:ext cx="7680827" cy="584712"/>
          </a:xfrm>
          <a:prstGeom prst="rect">
            <a:avLst/>
          </a:prstGeom>
          <a:noFill/>
        </p:spPr>
        <p:txBody>
          <a:bodyPr wrap="square" rtlCol="0">
            <a:spAutoFit/>
          </a:bodyPr>
          <a:lstStyle/>
          <a:p>
            <a:pPr marL="10584" indent="50799" algn="just">
              <a:lnSpc>
                <a:spcPct val="150000"/>
              </a:lnSpc>
            </a:pPr>
            <a:r>
              <a:rPr lang="vi-VN" sz="2133" b="1" dirty="0">
                <a:solidFill>
                  <a:srgbClr val="FF0000"/>
                </a:solidFill>
                <a:latin typeface="UTM Avo" panose="02040603050506020204" pitchFamily="18" charset="0"/>
              </a:rPr>
              <a:t>3. </a:t>
            </a:r>
            <a:r>
              <a:rPr lang="vi-VN" sz="2133" dirty="0">
                <a:latin typeface="UTM Avo" panose="02040603050506020204" pitchFamily="18" charset="0"/>
                <a:ea typeface="Calibri" panose="020F0502020204030204" pitchFamily="34" charset="0"/>
                <a:cs typeface="Times New Roman" panose="02020603050405020304" pitchFamily="18" charset="0"/>
              </a:rPr>
              <a:t>Người lớn mong ước điều gì khi tặng bao lì xì cho trẻ em?</a:t>
            </a:r>
            <a:r>
              <a:rPr lang="en-VN" sz="2133" dirty="0"/>
              <a:t> </a:t>
            </a:r>
            <a:endParaRPr lang="vi-VN" sz="2133" dirty="0">
              <a:latin typeface="UTM Avo" panose="02040603050506020204" pitchFamily="18" charset="0"/>
            </a:endParaRPr>
          </a:p>
        </p:txBody>
      </p:sp>
      <p:sp>
        <p:nvSpPr>
          <p:cNvPr id="16" name="TextBox 15">
            <a:extLst>
              <a:ext uri="{FF2B5EF4-FFF2-40B4-BE49-F238E27FC236}">
                <a16:creationId xmlns:a16="http://schemas.microsoft.com/office/drawing/2014/main" id="{4731BFB4-6F71-6E48-B2D8-BD28FA690A02}"/>
              </a:ext>
            </a:extLst>
          </p:cNvPr>
          <p:cNvSpPr txBox="1"/>
          <p:nvPr/>
        </p:nvSpPr>
        <p:spPr>
          <a:xfrm>
            <a:off x="2301102" y="4474046"/>
            <a:ext cx="7589796" cy="1200329"/>
          </a:xfrm>
          <a:prstGeom prst="rect">
            <a:avLst/>
          </a:prstGeom>
          <a:noFill/>
        </p:spPr>
        <p:txBody>
          <a:bodyPr wrap="square" rtlCol="0">
            <a:spAutoFit/>
          </a:bodyPr>
          <a:lstStyle/>
          <a:p>
            <a:pPr algn="just">
              <a:lnSpc>
                <a:spcPct val="150000"/>
              </a:lnSpc>
            </a:pPr>
            <a:r>
              <a:rPr lang="vi-VN" sz="2400" dirty="0">
                <a:solidFill>
                  <a:schemeClr val="accent6">
                    <a:lumMod val="75000"/>
                  </a:schemeClr>
                </a:solidFill>
                <a:latin typeface="UTM Avo" panose="02040603050506020204" pitchFamily="18" charset="0"/>
                <a:sym typeface="Wingdings" panose="05000000000000000000" pitchFamily="2" charset="2"/>
              </a:rPr>
              <a:t> </a:t>
            </a:r>
            <a:r>
              <a:rPr lang="vi-VN" sz="2400" dirty="0">
                <a:solidFill>
                  <a:srgbClr val="FF0000"/>
                </a:solidFill>
                <a:latin typeface="UTM Avo" panose="02040603050506020204" pitchFamily="18" charset="0"/>
              </a:rPr>
              <a:t>Người lớn tặn trẻ em bao lì xì với mong ước các em mạnh khoẻ, giỏi giang. </a:t>
            </a:r>
          </a:p>
        </p:txBody>
      </p:sp>
    </p:spTree>
    <p:extLst>
      <p:ext uri="{BB962C8B-B14F-4D97-AF65-F5344CB8AC3E}">
        <p14:creationId xmlns:p14="http://schemas.microsoft.com/office/powerpoint/2010/main" val="7241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951D501-F11C-9442-A1F1-2A0133DDCBF7}"/>
              </a:ext>
            </a:extLst>
          </p:cNvPr>
          <p:cNvGrpSpPr/>
          <p:nvPr/>
        </p:nvGrpSpPr>
        <p:grpSpPr>
          <a:xfrm>
            <a:off x="4576277" y="4250806"/>
            <a:ext cx="3324329" cy="2318100"/>
            <a:chOff x="2289207" y="3404925"/>
            <a:chExt cx="2493247" cy="1738575"/>
          </a:xfrm>
        </p:grpSpPr>
        <p:pic>
          <p:nvPicPr>
            <p:cNvPr id="22" name="Picture 21">
              <a:extLst>
                <a:ext uri="{FF2B5EF4-FFF2-40B4-BE49-F238E27FC236}">
                  <a16:creationId xmlns:a16="http://schemas.microsoft.com/office/drawing/2014/main" id="{2A4A4663-5F4A-5049-B7F3-140DFC3D1D55}"/>
                </a:ext>
              </a:extLst>
            </p:cNvPr>
            <p:cNvPicPr>
              <a:picLocks noChangeAspect="1"/>
            </p:cNvPicPr>
            <p:nvPr/>
          </p:nvPicPr>
          <p:blipFill>
            <a:blip r:embed="rId2"/>
            <a:stretch>
              <a:fillRect/>
            </a:stretch>
          </p:blipFill>
          <p:spPr>
            <a:xfrm>
              <a:off x="2289207" y="3404925"/>
              <a:ext cx="2493247" cy="1435800"/>
            </a:xfrm>
            <a:prstGeom prst="rect">
              <a:avLst/>
            </a:prstGeom>
          </p:spPr>
        </p:pic>
        <p:sp>
          <p:nvSpPr>
            <p:cNvPr id="23" name="Rectangle: Rounded Corners 5">
              <a:extLst>
                <a:ext uri="{FF2B5EF4-FFF2-40B4-BE49-F238E27FC236}">
                  <a16:creationId xmlns:a16="http://schemas.microsoft.com/office/drawing/2014/main" id="{DE11291D-5E09-F948-89F9-C1A609853B51}"/>
                </a:ext>
              </a:extLst>
            </p:cNvPr>
            <p:cNvSpPr/>
            <p:nvPr/>
          </p:nvSpPr>
          <p:spPr>
            <a:xfrm>
              <a:off x="2693403" y="4732077"/>
              <a:ext cx="1684854" cy="411423"/>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algn="ctr" defTabSz="1219170">
                <a:defRPr/>
              </a:pPr>
              <a:r>
                <a:rPr lang="vi-VN" sz="1733" b="1" kern="0" dirty="0">
                  <a:solidFill>
                    <a:srgbClr val="0070C0"/>
                  </a:solidFill>
                  <a:latin typeface="Arial" panose="020B0604020202020204" pitchFamily="34" charset="0"/>
                </a:rPr>
                <a:t>Gói bánh chưng</a:t>
              </a:r>
            </a:p>
          </p:txBody>
        </p:sp>
      </p:grpSp>
      <p:sp>
        <p:nvSpPr>
          <p:cNvPr id="7" name="TextBox 6">
            <a:extLst>
              <a:ext uri="{FF2B5EF4-FFF2-40B4-BE49-F238E27FC236}">
                <a16:creationId xmlns:a16="http://schemas.microsoft.com/office/drawing/2014/main" id="{D882932C-C682-1944-A126-1AAC4927D4E7}"/>
              </a:ext>
            </a:extLst>
          </p:cNvPr>
          <p:cNvSpPr txBox="1"/>
          <p:nvPr/>
        </p:nvSpPr>
        <p:spPr>
          <a:xfrm>
            <a:off x="2255587" y="493985"/>
            <a:ext cx="7680827" cy="1077090"/>
          </a:xfrm>
          <a:prstGeom prst="rect">
            <a:avLst/>
          </a:prstGeom>
          <a:noFill/>
        </p:spPr>
        <p:txBody>
          <a:bodyPr wrap="square" rtlCol="0">
            <a:spAutoFit/>
          </a:bodyPr>
          <a:lstStyle/>
          <a:p>
            <a:pPr marL="10584" indent="50799" algn="just">
              <a:lnSpc>
                <a:spcPct val="150000"/>
              </a:lnSpc>
            </a:pPr>
            <a:r>
              <a:rPr lang="vi-VN" sz="2133" b="1" dirty="0">
                <a:solidFill>
                  <a:srgbClr val="FF0000"/>
                </a:solidFill>
                <a:latin typeface="UTM Avo" panose="02040603050506020204" pitchFamily="18" charset="0"/>
              </a:rPr>
              <a:t>4. </a:t>
            </a:r>
            <a:r>
              <a:rPr lang="vi-VN" sz="2133" dirty="0">
                <a:latin typeface="UTM Avo" panose="02040603050506020204" pitchFamily="18" charset="0"/>
              </a:rPr>
              <a:t>Em thích những hoạt động nào của gia đình em trong dịp Tết? </a:t>
            </a:r>
          </a:p>
          <a:p>
            <a:pPr marL="10584" indent="50799" algn="just">
              <a:lnSpc>
                <a:spcPct val="150000"/>
              </a:lnSpc>
            </a:pPr>
            <a:endParaRPr lang="vi-VN" sz="2133" dirty="0">
              <a:latin typeface="UTM Avo" panose="02040603050506020204" pitchFamily="18" charset="0"/>
            </a:endParaRPr>
          </a:p>
        </p:txBody>
      </p:sp>
      <p:sp>
        <p:nvSpPr>
          <p:cNvPr id="14" name="TextBox 13">
            <a:extLst>
              <a:ext uri="{FF2B5EF4-FFF2-40B4-BE49-F238E27FC236}">
                <a16:creationId xmlns:a16="http://schemas.microsoft.com/office/drawing/2014/main" id="{29E6DC67-9AFD-9F44-AE16-92B28C235C95}"/>
              </a:ext>
            </a:extLst>
          </p:cNvPr>
          <p:cNvSpPr txBox="1"/>
          <p:nvPr/>
        </p:nvSpPr>
        <p:spPr>
          <a:xfrm>
            <a:off x="2255587" y="1448348"/>
            <a:ext cx="7589796" cy="584712"/>
          </a:xfrm>
          <a:prstGeom prst="rect">
            <a:avLst/>
          </a:prstGeom>
          <a:noFill/>
        </p:spPr>
        <p:txBody>
          <a:bodyPr wrap="square" rtlCol="0">
            <a:spAutoFit/>
          </a:bodyPr>
          <a:lstStyle/>
          <a:p>
            <a:pPr algn="just">
              <a:lnSpc>
                <a:spcPct val="150000"/>
              </a:lnSpc>
            </a:pPr>
            <a:r>
              <a:rPr lang="vi-VN" sz="2133" dirty="0">
                <a:solidFill>
                  <a:schemeClr val="accent6">
                    <a:lumMod val="75000"/>
                  </a:schemeClr>
                </a:solidFill>
                <a:latin typeface="UTM Avo" panose="02040603050506020204" pitchFamily="18" charset="0"/>
                <a:sym typeface="Wingdings" panose="05000000000000000000" pitchFamily="2" charset="2"/>
              </a:rPr>
              <a:t> </a:t>
            </a:r>
            <a:r>
              <a:rPr lang="vi-VN" sz="2133" dirty="0">
                <a:solidFill>
                  <a:schemeClr val="accent6">
                    <a:lumMod val="75000"/>
                  </a:schemeClr>
                </a:solidFill>
                <a:latin typeface="UTM Avo" panose="02040603050506020204" pitchFamily="18" charset="0"/>
              </a:rPr>
              <a:t>Em thích hoạt động….</a:t>
            </a:r>
          </a:p>
        </p:txBody>
      </p:sp>
      <p:grpSp>
        <p:nvGrpSpPr>
          <p:cNvPr id="2" name="Group 1">
            <a:extLst>
              <a:ext uri="{FF2B5EF4-FFF2-40B4-BE49-F238E27FC236}">
                <a16:creationId xmlns:a16="http://schemas.microsoft.com/office/drawing/2014/main" id="{ABB89C37-AA33-6445-9C81-59BAA2EFACA4}"/>
              </a:ext>
            </a:extLst>
          </p:cNvPr>
          <p:cNvGrpSpPr/>
          <p:nvPr/>
        </p:nvGrpSpPr>
        <p:grpSpPr>
          <a:xfrm>
            <a:off x="1497766" y="1720505"/>
            <a:ext cx="3454039" cy="2737960"/>
            <a:chOff x="-41124" y="1617261"/>
            <a:chExt cx="2590529" cy="2053470"/>
          </a:xfrm>
        </p:grpSpPr>
        <p:pic>
          <p:nvPicPr>
            <p:cNvPr id="18" name="Picture 2" descr="Dọn dẹp nhà cửa">
              <a:extLst>
                <a:ext uri="{FF2B5EF4-FFF2-40B4-BE49-F238E27FC236}">
                  <a16:creationId xmlns:a16="http://schemas.microsoft.com/office/drawing/2014/main" id="{23FB8284-67F3-8D48-A744-9D66627B8321}"/>
                </a:ext>
              </a:extLst>
            </p:cNvPr>
            <p:cNvPicPr>
              <a:picLocks noChangeAspect="1" noChangeArrowheads="1"/>
            </p:cNvPicPr>
            <p:nvPr/>
          </p:nvPicPr>
          <p:blipFill>
            <a:blip r:embed="rId3" cstate="print">
              <a:clrChange>
                <a:clrFrom>
                  <a:srgbClr val="F4F3F1"/>
                </a:clrFrom>
                <a:clrTo>
                  <a:srgbClr val="F4F3F1">
                    <a:alpha val="0"/>
                  </a:srgbClr>
                </a:clrTo>
              </a:clrChange>
              <a:extLst>
                <a:ext uri="{28A0092B-C50C-407E-A947-70E740481C1C}">
                  <a14:useLocalDpi xmlns:a14="http://schemas.microsoft.com/office/drawing/2010/main" val="0"/>
                </a:ext>
              </a:extLst>
            </a:blip>
            <a:srcRect/>
            <a:stretch>
              <a:fillRect/>
            </a:stretch>
          </p:blipFill>
          <p:spPr bwMode="auto">
            <a:xfrm>
              <a:off x="-41124" y="1617261"/>
              <a:ext cx="2590529" cy="166765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5">
              <a:extLst>
                <a:ext uri="{FF2B5EF4-FFF2-40B4-BE49-F238E27FC236}">
                  <a16:creationId xmlns:a16="http://schemas.microsoft.com/office/drawing/2014/main" id="{F14D8277-6DA1-F34D-8D46-11A1B46D43C5}"/>
                </a:ext>
              </a:extLst>
            </p:cNvPr>
            <p:cNvSpPr/>
            <p:nvPr/>
          </p:nvSpPr>
          <p:spPr>
            <a:xfrm>
              <a:off x="563229" y="3259308"/>
              <a:ext cx="1684854" cy="411423"/>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algn="ctr" defTabSz="1219170">
                <a:defRPr/>
              </a:pPr>
              <a:r>
                <a:rPr lang="vi-VN" sz="1733" b="1" kern="0" dirty="0">
                  <a:solidFill>
                    <a:srgbClr val="0070C0"/>
                  </a:solidFill>
                  <a:latin typeface="Arial" panose="020B0604020202020204" pitchFamily="34" charset="0"/>
                </a:rPr>
                <a:t>Dọn dẹp nhà cửa</a:t>
              </a:r>
            </a:p>
          </p:txBody>
        </p:sp>
      </p:grpSp>
      <p:grpSp>
        <p:nvGrpSpPr>
          <p:cNvPr id="3" name="Group 2">
            <a:extLst>
              <a:ext uri="{FF2B5EF4-FFF2-40B4-BE49-F238E27FC236}">
                <a16:creationId xmlns:a16="http://schemas.microsoft.com/office/drawing/2014/main" id="{EFA9114D-237B-5141-9CB6-ED29B7D4EAF9}"/>
              </a:ext>
            </a:extLst>
          </p:cNvPr>
          <p:cNvGrpSpPr/>
          <p:nvPr/>
        </p:nvGrpSpPr>
        <p:grpSpPr>
          <a:xfrm>
            <a:off x="7213965" y="1783393"/>
            <a:ext cx="3032103" cy="2713024"/>
            <a:chOff x="2682196" y="1716018"/>
            <a:chExt cx="2274077" cy="2034768"/>
          </a:xfrm>
        </p:grpSpPr>
        <p:pic>
          <p:nvPicPr>
            <p:cNvPr id="19" name="Picture 6" descr="Nguyễn Hồng Nhung và con đi chợ Tết - VnExpress Giải trí">
              <a:extLst>
                <a:ext uri="{FF2B5EF4-FFF2-40B4-BE49-F238E27FC236}">
                  <a16:creationId xmlns:a16="http://schemas.microsoft.com/office/drawing/2014/main" id="{F5494FBC-EA6A-9B4A-9A12-6B00B52525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2196" y="1716018"/>
              <a:ext cx="2274077" cy="156059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6">
              <a:extLst>
                <a:ext uri="{FF2B5EF4-FFF2-40B4-BE49-F238E27FC236}">
                  <a16:creationId xmlns:a16="http://schemas.microsoft.com/office/drawing/2014/main" id="{C4036CC5-1B54-A64D-9B48-5BE8C2E2511D}"/>
                </a:ext>
              </a:extLst>
            </p:cNvPr>
            <p:cNvSpPr/>
            <p:nvPr/>
          </p:nvSpPr>
          <p:spPr>
            <a:xfrm>
              <a:off x="3272384" y="3376765"/>
              <a:ext cx="1093699" cy="374021"/>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algn="ctr" defTabSz="1219170">
                <a:defRPr/>
              </a:pPr>
              <a:r>
                <a:rPr lang="vi-VN" sz="1733" b="1" kern="0" dirty="0">
                  <a:solidFill>
                    <a:srgbClr val="0070C0"/>
                  </a:solidFill>
                  <a:latin typeface="Arial" panose="020B0604020202020204" pitchFamily="34" charset="0"/>
                </a:rPr>
                <a:t>Đi chợ Tết</a:t>
              </a:r>
            </a:p>
          </p:txBody>
        </p:sp>
      </p:grpSp>
    </p:spTree>
    <p:extLst>
      <p:ext uri="{BB962C8B-B14F-4D97-AF65-F5344CB8AC3E}">
        <p14:creationId xmlns:p14="http://schemas.microsoft.com/office/powerpoint/2010/main" val="215221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1620502" y="22797"/>
            <a:ext cx="3385132" cy="740289"/>
            <a:chOff x="635794" y="386605"/>
            <a:chExt cx="2538849"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1956541" cy="484748"/>
            </a:xfrm>
            <a:prstGeom prst="rect">
              <a:avLst/>
            </a:prstGeom>
            <a:noFill/>
          </p:spPr>
          <p:txBody>
            <a:bodyPr wrap="square" rtlCol="0">
              <a:spAutoFit/>
            </a:bodyPr>
            <a:lstStyle/>
            <a:p>
              <a:pPr defTabSz="1219170">
                <a:lnSpc>
                  <a:spcPct val="150000"/>
                </a:lnSpc>
                <a:buClr>
                  <a:srgbClr val="000000"/>
                </a:buClr>
                <a:defRPr/>
              </a:pPr>
              <a:r>
                <a:rPr lang="vi-VN" sz="2400" b="1" dirty="0">
                  <a:solidFill>
                    <a:srgbClr val="17479D"/>
                  </a:solidFill>
                  <a:latin typeface="UTM Avo" panose="02040603050506020204" pitchFamily="18" charset="0"/>
                </a:rPr>
                <a:t>LUYỆN </a:t>
              </a:r>
              <a:r>
                <a:rPr lang="vi-VN" sz="2400" b="1" kern="0" dirty="0">
                  <a:solidFill>
                    <a:srgbClr val="17479D"/>
                  </a:solidFill>
                  <a:latin typeface="UTM Avo" panose="02040603050506020204" pitchFamily="18" charset="0"/>
                  <a:cs typeface="Arial"/>
                  <a:sym typeface="Arial"/>
                </a:rPr>
                <a:t>ĐỌC LẠI</a:t>
              </a:r>
              <a:endParaRPr lang="en-US" sz="2400" b="1" kern="0" dirty="0">
                <a:solidFill>
                  <a:srgbClr val="17479D"/>
                </a:solidFill>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4716827" y="197937"/>
            <a:ext cx="2758344" cy="646331"/>
          </a:xfrm>
          <a:prstGeom prst="rect">
            <a:avLst/>
          </a:prstGeom>
          <a:noFill/>
        </p:spPr>
        <p:txBody>
          <a:bodyPr wrap="square" rtlCol="0">
            <a:spAutoFit/>
          </a:bodyPr>
          <a:lstStyle/>
          <a:p>
            <a:pPr algn="ctr" defTabSz="1219170">
              <a:lnSpc>
                <a:spcPct val="150000"/>
              </a:lnSpc>
              <a:buClr>
                <a:srgbClr val="000000"/>
              </a:buClr>
              <a:defRPr/>
            </a:pPr>
            <a:r>
              <a:rPr lang="vi-VN" sz="2400" b="1" kern="0" dirty="0">
                <a:solidFill>
                  <a:srgbClr val="FFAB40">
                    <a:lumMod val="50000"/>
                  </a:srgbClr>
                </a:solidFill>
                <a:latin typeface="UTM Avo" panose="02040603050506020204" pitchFamily="18" charset="0"/>
                <a:cs typeface="Arial"/>
                <a:sym typeface="Arial"/>
              </a:rPr>
              <a:t>Tết đến rồi</a:t>
            </a:r>
            <a:endParaRPr lang="en-US" sz="2400" b="1" kern="0" dirty="0">
              <a:solidFill>
                <a:srgbClr val="FFAB40">
                  <a:lumMod val="50000"/>
                </a:srgbClr>
              </a:solidFill>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770307" y="832969"/>
            <a:ext cx="8608292" cy="5632311"/>
          </a:xfrm>
          <a:prstGeom prst="rect">
            <a:avLst/>
          </a:prstGeom>
          <a:noFill/>
        </p:spPr>
        <p:txBody>
          <a:bodyPr wrap="square" rtlCol="0">
            <a:spAutoFit/>
          </a:bodyPr>
          <a:lstStyle/>
          <a:p>
            <a:pPr marL="59265" algn="just">
              <a:lnSpc>
                <a:spcPct val="150000"/>
              </a:lnSpc>
              <a:defRPr/>
            </a:pPr>
            <a:r>
              <a:rPr lang="vi-VN" sz="2000" kern="0" dirty="0">
                <a:solidFill>
                  <a:srgbClr val="000000"/>
                </a:solidFill>
                <a:latin typeface="UTM Avo" panose="02040603050506020204" pitchFamily="18" charset="0"/>
                <a:sym typeface="Arial"/>
              </a:rPr>
              <a:t>        </a:t>
            </a:r>
            <a:r>
              <a:rPr lang="vi-VN" sz="2000" dirty="0">
                <a:latin typeface="UTM Avo" panose="02040603050506020204" pitchFamily="18" charset="0"/>
              </a:rPr>
              <a:t>Tết là khởi đầu cho một năm mới, là dịp lễ được mong chờ nhất trong năm.</a:t>
            </a:r>
          </a:p>
          <a:p>
            <a:pPr marL="59265" algn="just">
              <a:lnSpc>
                <a:spcPct val="150000"/>
              </a:lnSpc>
              <a:defRPr/>
            </a:pPr>
            <a:r>
              <a:rPr lang="vi-VN" sz="2000" dirty="0">
                <a:latin typeface="UTM Avo" panose="02040603050506020204" pitchFamily="18" charset="0"/>
              </a:rPr>
              <a:t>        Vào dịp Tết, các gia đình thường gói bánh chưng hoặc bánh tét. Bánh chưng hình vuông, gói bằng lá dong. Bánh tét hình trụ, thường gói bằng lá chuối. Cả hai loại bánh đều làm từ gạo nếp, đỗ xanh, thịt lợn.</a:t>
            </a:r>
          </a:p>
          <a:p>
            <a:pPr marL="59265" algn="just">
              <a:lnSpc>
                <a:spcPct val="150000"/>
              </a:lnSpc>
              <a:defRPr/>
            </a:pPr>
            <a:r>
              <a:rPr lang="vi-VN" sz="2000" dirty="0">
                <a:latin typeface="UTM Avo" panose="02040603050506020204" pitchFamily="18" charset="0"/>
              </a:rPr>
              <a:t>        Mai và đào là hai loài hoa đặc trưng cho Tết ở hai miền Nam, Bắc. Hoa mai rực rỡ sắc vàng. Hoa đào thường có màu hồng tươi, xen lẫn lá xanh và nụ hồng chúm chím.</a:t>
            </a:r>
          </a:p>
          <a:p>
            <a:pPr marL="59265" algn="just">
              <a:lnSpc>
                <a:spcPct val="150000"/>
              </a:lnSpc>
              <a:defRPr/>
            </a:pPr>
            <a:r>
              <a:rPr lang="vi-VN" sz="2000" dirty="0">
                <a:latin typeface="UTM Avo" panose="02040603050506020204" pitchFamily="18" charset="0"/>
              </a:rPr>
              <a:t>        Ngày Tết, người lớn thường tặng trẻ em những bao lì xì xinh xắn, với mong ước các em mạnh khoẻ, giỏi giang. Tết là dịp mọi người quây quần bên nhau và dành cho nhau những lời chúc tốt đẹp.</a:t>
            </a:r>
          </a:p>
          <a:p>
            <a:pPr marL="59265" algn="just">
              <a:lnSpc>
                <a:spcPct val="150000"/>
              </a:lnSpc>
              <a:defRPr/>
            </a:pPr>
            <a:endParaRPr lang="vi-VN" sz="2000" kern="0" dirty="0">
              <a:solidFill>
                <a:srgbClr val="000000"/>
              </a:solidFill>
              <a:latin typeface="UTM Avo" panose="02040603050506020204" pitchFamily="18" charset="0"/>
              <a:sym typeface="Arial"/>
            </a:endParaRP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4780" y="948689"/>
            <a:ext cx="406360" cy="384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008707" y="1858768"/>
            <a:ext cx="384000" cy="384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57140" y="3249387"/>
            <a:ext cx="384000" cy="384000"/>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9"/>
          <a:srcRect l="26090" t="28446" r="16812" b="22809"/>
          <a:stretch/>
        </p:blipFill>
        <p:spPr>
          <a:xfrm>
            <a:off x="1972178" y="4546995"/>
            <a:ext cx="457057" cy="502763"/>
          </a:xfrm>
          <a:prstGeom prst="rect">
            <a:avLst/>
          </a:prstGeom>
        </p:spPr>
      </p:pic>
    </p:spTree>
    <p:extLst>
      <p:ext uri="{BB962C8B-B14F-4D97-AF65-F5344CB8AC3E}">
        <p14:creationId xmlns:p14="http://schemas.microsoft.com/office/powerpoint/2010/main" val="3960302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072C0-7CDA-3B41-9683-C01B2BFCAA3D}"/>
              </a:ext>
            </a:extLst>
          </p:cNvPr>
          <p:cNvSpPr txBox="1"/>
          <p:nvPr/>
        </p:nvSpPr>
        <p:spPr>
          <a:xfrm>
            <a:off x="2081725" y="1410258"/>
            <a:ext cx="8437308" cy="2308324"/>
          </a:xfrm>
          <a:prstGeom prst="rect">
            <a:avLst/>
          </a:prstGeom>
          <a:noFill/>
        </p:spPr>
        <p:txBody>
          <a:bodyPr wrap="square" rtlCol="0">
            <a:spAutoFit/>
          </a:bodyPr>
          <a:lstStyle/>
          <a:p>
            <a:pPr algn="just">
              <a:lnSpc>
                <a:spcPct val="150000"/>
              </a:lnSpc>
            </a:pPr>
            <a:r>
              <a:rPr lang="vi-VN" sz="2400" b="1" dirty="0">
                <a:solidFill>
                  <a:schemeClr val="accent6">
                    <a:lumMod val="75000"/>
                  </a:schemeClr>
                </a:solidFill>
                <a:latin typeface="UTM Avo" panose="02040603050506020204" pitchFamily="18" charset="0"/>
              </a:rPr>
              <a:t>1. </a:t>
            </a:r>
            <a:r>
              <a:rPr lang="vi-VN" sz="2400" dirty="0">
                <a:latin typeface="UTM Avo" panose="02040603050506020204" pitchFamily="18" charset="0"/>
              </a:rPr>
              <a:t>Tìm trong bài những từ miêu tả:</a:t>
            </a:r>
          </a:p>
          <a:p>
            <a:pPr marL="457189" indent="-457189" algn="just">
              <a:lnSpc>
                <a:spcPct val="150000"/>
              </a:lnSpc>
              <a:buAutoNum type="alphaLcPeriod"/>
            </a:pPr>
            <a:r>
              <a:rPr lang="vi-VN" sz="2400" dirty="0">
                <a:latin typeface="UTM Avo" panose="02040603050506020204" pitchFamily="18" charset="0"/>
              </a:rPr>
              <a:t>Hoa đào:</a:t>
            </a:r>
          </a:p>
          <a:p>
            <a:pPr marL="457189" indent="-457189" algn="just">
              <a:lnSpc>
                <a:spcPct val="150000"/>
              </a:lnSpc>
              <a:buAutoNum type="alphaLcPeriod"/>
            </a:pPr>
            <a:endParaRPr lang="vi-VN" sz="2400" dirty="0">
              <a:latin typeface="UTM Avo" panose="02040603050506020204" pitchFamily="18" charset="0"/>
            </a:endParaRPr>
          </a:p>
          <a:p>
            <a:pPr marL="457189" indent="-457189" algn="just">
              <a:lnSpc>
                <a:spcPct val="150000"/>
              </a:lnSpc>
              <a:buAutoNum type="alphaLcPeriod"/>
            </a:pPr>
            <a:r>
              <a:rPr lang="vi-VN" sz="2400" dirty="0">
                <a:latin typeface="UTM Avo" panose="02040603050506020204" pitchFamily="18" charset="0"/>
              </a:rPr>
              <a:t>Hoa mai:</a:t>
            </a:r>
          </a:p>
        </p:txBody>
      </p:sp>
      <p:pic>
        <p:nvPicPr>
          <p:cNvPr id="9" name="Picture 8">
            <a:extLst>
              <a:ext uri="{FF2B5EF4-FFF2-40B4-BE49-F238E27FC236}">
                <a16:creationId xmlns:a16="http://schemas.microsoft.com/office/drawing/2014/main" id="{99BA426D-B5A3-E442-8C77-E8728BFC6BBF}"/>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2281514" y="561645"/>
            <a:ext cx="866623" cy="799385"/>
          </a:xfrm>
          <a:prstGeom prst="rect">
            <a:avLst/>
          </a:prstGeom>
        </p:spPr>
      </p:pic>
      <p:sp>
        <p:nvSpPr>
          <p:cNvPr id="10" name="TextBox 9">
            <a:extLst>
              <a:ext uri="{FF2B5EF4-FFF2-40B4-BE49-F238E27FC236}">
                <a16:creationId xmlns:a16="http://schemas.microsoft.com/office/drawing/2014/main" id="{620DAA4B-708D-44B7-90F2-7934B08BEBDD}"/>
              </a:ext>
            </a:extLst>
          </p:cNvPr>
          <p:cNvSpPr txBox="1"/>
          <p:nvPr/>
        </p:nvSpPr>
        <p:spPr>
          <a:xfrm>
            <a:off x="3148136" y="613991"/>
            <a:ext cx="2085824" cy="646331"/>
          </a:xfrm>
          <a:prstGeom prst="rect">
            <a:avLst/>
          </a:prstGeom>
          <a:noFill/>
        </p:spPr>
        <p:txBody>
          <a:bodyPr wrap="square" rtlCol="0">
            <a:spAutoFit/>
          </a:bodyPr>
          <a:lstStyle/>
          <a:p>
            <a:pPr algn="ctr">
              <a:lnSpc>
                <a:spcPct val="150000"/>
              </a:lnSpc>
            </a:pPr>
            <a:r>
              <a:rPr lang="vi-VN" sz="2400" b="1" dirty="0">
                <a:solidFill>
                  <a:srgbClr val="17479D"/>
                </a:solidFill>
                <a:latin typeface="UTM Avo" panose="02040603050506020204" pitchFamily="18" charset="0"/>
              </a:rPr>
              <a:t> LUYỆN TẬP</a:t>
            </a:r>
            <a:endParaRPr lang="en-US" sz="2400" b="1" dirty="0">
              <a:solidFill>
                <a:srgbClr val="17479D"/>
              </a:solidFill>
              <a:latin typeface="UTM Avo" panose="02040603050506020204" pitchFamily="18" charset="0"/>
            </a:endParaRPr>
          </a:p>
        </p:txBody>
      </p:sp>
      <p:sp>
        <p:nvSpPr>
          <p:cNvPr id="11" name="TextBox 10">
            <a:extLst>
              <a:ext uri="{FF2B5EF4-FFF2-40B4-BE49-F238E27FC236}">
                <a16:creationId xmlns:a16="http://schemas.microsoft.com/office/drawing/2014/main" id="{555B0BEB-2CEA-4DEB-A3FC-80A1DD339C62}"/>
              </a:ext>
            </a:extLst>
          </p:cNvPr>
          <p:cNvSpPr txBox="1"/>
          <p:nvPr/>
        </p:nvSpPr>
        <p:spPr>
          <a:xfrm>
            <a:off x="2081723" y="3735902"/>
            <a:ext cx="8437308" cy="1569660"/>
          </a:xfrm>
          <a:prstGeom prst="rect">
            <a:avLst/>
          </a:prstGeom>
          <a:noFill/>
        </p:spPr>
        <p:txBody>
          <a:bodyPr wrap="square" rtlCol="0">
            <a:spAutoFit/>
          </a:bodyPr>
          <a:lstStyle/>
          <a:p>
            <a:pPr algn="just">
              <a:lnSpc>
                <a:spcPct val="200000"/>
              </a:lnSpc>
            </a:pPr>
            <a:r>
              <a:rPr lang="vi-VN" sz="2400" b="1" dirty="0">
                <a:solidFill>
                  <a:schemeClr val="accent6">
                    <a:lumMod val="75000"/>
                  </a:schemeClr>
                </a:solidFill>
                <a:latin typeface="UTM Avo" panose="02040603050506020204" pitchFamily="18" charset="0"/>
              </a:rPr>
              <a:t>2. </a:t>
            </a:r>
            <a:r>
              <a:rPr lang="vi-VN" sz="2400" dirty="0">
                <a:latin typeface="UTM Avo" panose="02040603050506020204" pitchFamily="18" charset="0"/>
              </a:rPr>
              <a:t>Đặt một câu giới thiệu về loài hoa em thích.</a:t>
            </a:r>
          </a:p>
          <a:p>
            <a:pPr algn="just">
              <a:lnSpc>
                <a:spcPct val="200000"/>
              </a:lnSpc>
            </a:pPr>
            <a:r>
              <a:rPr lang="vi-VN" sz="2400" dirty="0">
                <a:solidFill>
                  <a:srgbClr val="FF0000"/>
                </a:solidFill>
                <a:latin typeface="UTM Avo" panose="02040603050506020204" pitchFamily="18" charset="0"/>
              </a:rPr>
              <a:t>M: </a:t>
            </a:r>
            <a:r>
              <a:rPr lang="vi-VN" sz="2400" dirty="0">
                <a:latin typeface="UTM Avo" panose="02040603050506020204" pitchFamily="18" charset="0"/>
              </a:rPr>
              <a:t>Đào là loài hoa đặc trưng cho Tết ở miền Bắc.</a:t>
            </a:r>
          </a:p>
        </p:txBody>
      </p:sp>
      <p:sp>
        <p:nvSpPr>
          <p:cNvPr id="3" name="TextBox 2">
            <a:extLst>
              <a:ext uri="{FF2B5EF4-FFF2-40B4-BE49-F238E27FC236}">
                <a16:creationId xmlns:a16="http://schemas.microsoft.com/office/drawing/2014/main" id="{319846F8-3186-1C49-B632-E5A04C39200A}"/>
              </a:ext>
            </a:extLst>
          </p:cNvPr>
          <p:cNvSpPr txBox="1"/>
          <p:nvPr/>
        </p:nvSpPr>
        <p:spPr>
          <a:xfrm>
            <a:off x="4062535" y="2048125"/>
            <a:ext cx="2246321" cy="461665"/>
          </a:xfrm>
          <a:prstGeom prst="rect">
            <a:avLst/>
          </a:prstGeom>
          <a:noFill/>
        </p:spPr>
        <p:txBody>
          <a:bodyPr wrap="none" rtlCol="0">
            <a:spAutoFit/>
          </a:bodyPr>
          <a:lstStyle/>
          <a:p>
            <a:r>
              <a:rPr lang="en-US" sz="2400" dirty="0">
                <a:solidFill>
                  <a:srgbClr val="FF0000"/>
                </a:solidFill>
                <a:latin typeface="UTM Avo" panose="02040603050506020204" pitchFamily="18" charset="0"/>
              </a:rPr>
              <a:t>m</a:t>
            </a:r>
            <a:r>
              <a:rPr lang="en-VN" sz="2400" dirty="0">
                <a:solidFill>
                  <a:srgbClr val="FF0000"/>
                </a:solidFill>
                <a:latin typeface="UTM Avo" panose="02040603050506020204" pitchFamily="18" charset="0"/>
              </a:rPr>
              <a:t>àu hồng tươi, </a:t>
            </a:r>
          </a:p>
        </p:txBody>
      </p:sp>
      <p:sp>
        <p:nvSpPr>
          <p:cNvPr id="17" name="TextBox 16">
            <a:extLst>
              <a:ext uri="{FF2B5EF4-FFF2-40B4-BE49-F238E27FC236}">
                <a16:creationId xmlns:a16="http://schemas.microsoft.com/office/drawing/2014/main" id="{11288B10-912F-D04A-B3EF-04E686680248}"/>
              </a:ext>
            </a:extLst>
          </p:cNvPr>
          <p:cNvSpPr txBox="1"/>
          <p:nvPr/>
        </p:nvSpPr>
        <p:spPr>
          <a:xfrm>
            <a:off x="6450809" y="2048125"/>
            <a:ext cx="1252843" cy="461665"/>
          </a:xfrm>
          <a:prstGeom prst="rect">
            <a:avLst/>
          </a:prstGeom>
          <a:noFill/>
        </p:spPr>
        <p:txBody>
          <a:bodyPr wrap="none" rtlCol="0">
            <a:spAutoFit/>
          </a:bodyPr>
          <a:lstStyle/>
          <a:p>
            <a:r>
              <a:rPr lang="vi-VN" sz="2400" dirty="0">
                <a:solidFill>
                  <a:srgbClr val="FF0000"/>
                </a:solidFill>
                <a:latin typeface="UTM Avo" panose="02040603050506020204" pitchFamily="18" charset="0"/>
              </a:rPr>
              <a:t>lá xanh, </a:t>
            </a:r>
            <a:endParaRPr lang="en-VN" sz="2400" dirty="0">
              <a:solidFill>
                <a:srgbClr val="FF0000"/>
              </a:solidFill>
              <a:latin typeface="UTM Avo" panose="02040603050506020204" pitchFamily="18" charset="0"/>
            </a:endParaRPr>
          </a:p>
        </p:txBody>
      </p:sp>
      <p:sp>
        <p:nvSpPr>
          <p:cNvPr id="18" name="TextBox 17">
            <a:extLst>
              <a:ext uri="{FF2B5EF4-FFF2-40B4-BE49-F238E27FC236}">
                <a16:creationId xmlns:a16="http://schemas.microsoft.com/office/drawing/2014/main" id="{5AE9EE38-3356-344F-A640-499967990F11}"/>
              </a:ext>
            </a:extLst>
          </p:cNvPr>
          <p:cNvSpPr txBox="1"/>
          <p:nvPr/>
        </p:nvSpPr>
        <p:spPr>
          <a:xfrm>
            <a:off x="7731296" y="2048125"/>
            <a:ext cx="2050561" cy="461665"/>
          </a:xfrm>
          <a:prstGeom prst="rect">
            <a:avLst/>
          </a:prstGeom>
          <a:noFill/>
        </p:spPr>
        <p:txBody>
          <a:bodyPr wrap="none" rtlCol="0">
            <a:spAutoFit/>
          </a:bodyPr>
          <a:lstStyle/>
          <a:p>
            <a:r>
              <a:rPr lang="vi-VN" sz="2400" dirty="0">
                <a:solidFill>
                  <a:srgbClr val="FF0000"/>
                </a:solidFill>
                <a:latin typeface="UTM Avo" panose="02040603050506020204" pitchFamily="18" charset="0"/>
              </a:rPr>
              <a:t>nụ hồng chúm</a:t>
            </a:r>
            <a:endParaRPr lang="en-VN" sz="2400" dirty="0">
              <a:solidFill>
                <a:srgbClr val="FF0000"/>
              </a:solidFill>
              <a:latin typeface="UTM Avo" panose="02040603050506020204" pitchFamily="18" charset="0"/>
            </a:endParaRPr>
          </a:p>
        </p:txBody>
      </p:sp>
      <p:sp>
        <p:nvSpPr>
          <p:cNvPr id="4" name="Rectangle 3">
            <a:extLst>
              <a:ext uri="{FF2B5EF4-FFF2-40B4-BE49-F238E27FC236}">
                <a16:creationId xmlns:a16="http://schemas.microsoft.com/office/drawing/2014/main" id="{DD45BC04-AC4C-9F44-B445-08B12364632F}"/>
              </a:ext>
            </a:extLst>
          </p:cNvPr>
          <p:cNvSpPr/>
          <p:nvPr/>
        </p:nvSpPr>
        <p:spPr>
          <a:xfrm>
            <a:off x="2512573" y="2540568"/>
            <a:ext cx="962123" cy="461665"/>
          </a:xfrm>
          <a:prstGeom prst="rect">
            <a:avLst/>
          </a:prstGeom>
        </p:spPr>
        <p:txBody>
          <a:bodyPr wrap="none">
            <a:spAutoFit/>
          </a:bodyPr>
          <a:lstStyle/>
          <a:p>
            <a:r>
              <a:rPr lang="vi-VN" sz="2400" dirty="0">
                <a:solidFill>
                  <a:srgbClr val="FF0000"/>
                </a:solidFill>
                <a:latin typeface="UTM Avo" panose="02040603050506020204" pitchFamily="18" charset="0"/>
              </a:rPr>
              <a:t>chím. </a:t>
            </a:r>
            <a:endParaRPr lang="en-VN" sz="2400" dirty="0"/>
          </a:p>
        </p:txBody>
      </p:sp>
      <p:sp>
        <p:nvSpPr>
          <p:cNvPr id="19" name="Rectangle 18">
            <a:extLst>
              <a:ext uri="{FF2B5EF4-FFF2-40B4-BE49-F238E27FC236}">
                <a16:creationId xmlns:a16="http://schemas.microsoft.com/office/drawing/2014/main" id="{137014EC-2EC1-2E44-866C-40F0E27206C4}"/>
              </a:ext>
            </a:extLst>
          </p:cNvPr>
          <p:cNvSpPr/>
          <p:nvPr/>
        </p:nvSpPr>
        <p:spPr>
          <a:xfrm>
            <a:off x="4062535" y="3189954"/>
            <a:ext cx="2251257" cy="461665"/>
          </a:xfrm>
          <a:prstGeom prst="rect">
            <a:avLst/>
          </a:prstGeom>
        </p:spPr>
        <p:txBody>
          <a:bodyPr wrap="none">
            <a:spAutoFit/>
          </a:bodyPr>
          <a:lstStyle/>
          <a:p>
            <a:r>
              <a:rPr lang="vi-VN" sz="2400" dirty="0">
                <a:solidFill>
                  <a:srgbClr val="FF0000"/>
                </a:solidFill>
                <a:latin typeface="UTM Avo" panose="02040603050506020204" pitchFamily="18" charset="0"/>
              </a:rPr>
              <a:t>rực rỡ sắc vàng.</a:t>
            </a:r>
            <a:endParaRPr lang="en-VN" sz="2400" dirty="0"/>
          </a:p>
        </p:txBody>
      </p:sp>
      <p:pic>
        <p:nvPicPr>
          <p:cNvPr id="20" name="Picture 2" descr="Hoa đào nở vào mùa nào ? Đọc bài Làm việc thật là vui Quanh">
            <a:extLst>
              <a:ext uri="{FF2B5EF4-FFF2-40B4-BE49-F238E27FC236}">
                <a16:creationId xmlns:a16="http://schemas.microsoft.com/office/drawing/2014/main" id="{0618140D-F523-554D-8EE0-413EEDB73D1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35368" y="5132955"/>
            <a:ext cx="3658251" cy="2222109"/>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Hoa mai png » PNG Image">
            <a:extLst>
              <a:ext uri="{FF2B5EF4-FFF2-40B4-BE49-F238E27FC236}">
                <a16:creationId xmlns:a16="http://schemas.microsoft.com/office/drawing/2014/main" id="{BC19C013-B9FC-9C43-9313-8DBAA201BD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4330" y="0"/>
            <a:ext cx="2667937" cy="2086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6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wipe(left)">
                                      <p:cBhvr>
                                        <p:cTn id="46" dur="500"/>
                                        <p:tgtEl>
                                          <p:spTgt spid="11">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xEl>
                                              <p:pRg st="1" end="1"/>
                                            </p:txEl>
                                          </p:spTgt>
                                        </p:tgtEl>
                                        <p:attrNameLst>
                                          <p:attrName>style.visibility</p:attrName>
                                        </p:attrNameLst>
                                      </p:cBhvr>
                                      <p:to>
                                        <p:strVal val="visible"/>
                                      </p:to>
                                    </p:set>
                                    <p:animEffect transition="in" filter="wipe(left)">
                                      <p:cBhvr>
                                        <p:cTn id="51"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build="p"/>
      <p:bldP spid="3" grpId="0"/>
      <p:bldP spid="17" grpId="0"/>
      <p:bldP spid="18" grpId="0"/>
      <p:bldP spid="4"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417</Words>
  <Application>Microsoft Office PowerPoint</Application>
  <PresentationFormat>Widescreen</PresentationFormat>
  <Paragraphs>38</Paragraphs>
  <Slides>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Calibri Light</vt:lpstr>
      <vt:lpstr>Times New Roman</vt:lpstr>
      <vt:lpstr>UTM Avo</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MyPC</cp:lastModifiedBy>
  <cp:revision>2</cp:revision>
  <dcterms:created xsi:type="dcterms:W3CDTF">2024-01-25T02:54:20Z</dcterms:created>
  <dcterms:modified xsi:type="dcterms:W3CDTF">2024-01-25T02:55:32Z</dcterms:modified>
</cp:coreProperties>
</file>