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61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93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05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84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92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5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60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90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491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11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44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6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87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95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64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565C-6103-48CC-B61B-FB31E34EC4AB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C345-27A6-4FA7-97A0-8BFCEAE80B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5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44723" y="4460230"/>
            <a:ext cx="924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CẦN LÀM GÌ ĐỂ BẢO VỆ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MÔI TRƯỜNG SỐNG CỦA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CB86DEF-C431-419D-85EF-96CF6E38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68" y="1575425"/>
            <a:ext cx="5375451" cy="44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" y="2383526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863566" y="1659285"/>
            <a:ext cx="2578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Lựa chọn thẻ chữ và hoàn thành sơ đồ về những việc làm thay đổi môi trường sống của thực vật và động vật theo mẫu sau:</a:t>
            </a:r>
            <a:endParaRPr lang="vi-VN" sz="28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7E9C8-BEA1-4447-9C4A-D1C1DCFDC706}"/>
              </a:ext>
            </a:extLst>
          </p:cNvPr>
          <p:cNvGrpSpPr/>
          <p:nvPr/>
        </p:nvGrpSpPr>
        <p:grpSpPr>
          <a:xfrm>
            <a:off x="3953492" y="231075"/>
            <a:ext cx="8034645" cy="4814542"/>
            <a:chOff x="3953492" y="231075"/>
            <a:chExt cx="8034645" cy="481454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E34098-5747-4E4A-BFC1-224F6A4AC3F3}"/>
                </a:ext>
              </a:extLst>
            </p:cNvPr>
            <p:cNvSpPr/>
            <p:nvPr/>
          </p:nvSpPr>
          <p:spPr>
            <a:xfrm>
              <a:off x="7049966" y="2491370"/>
              <a:ext cx="1789234" cy="1362210"/>
            </a:xfrm>
            <a:prstGeom prst="ellipse">
              <a:avLst/>
            </a:prstGeom>
            <a:solidFill>
              <a:srgbClr val="F7941D"/>
            </a:solidFill>
            <a:ln>
              <a:solidFill>
                <a:srgbClr val="F7941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Việc làm của con người</a:t>
              </a:r>
              <a:endParaRPr lang="vi-VN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A254FC-D9CF-4039-8777-8A5B339F537B}"/>
                </a:ext>
              </a:extLst>
            </p:cNvPr>
            <p:cNvSpPr/>
            <p:nvPr/>
          </p:nvSpPr>
          <p:spPr>
            <a:xfrm>
              <a:off x="8984974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DB11C1-BE93-4ECC-A238-D9BA3708CBFA}"/>
                </a:ext>
              </a:extLst>
            </p:cNvPr>
            <p:cNvSpPr/>
            <p:nvPr/>
          </p:nvSpPr>
          <p:spPr>
            <a:xfrm>
              <a:off x="9835874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86CC58-A86B-4387-BE4E-223A3C37F66D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9124803" y="3104233"/>
              <a:ext cx="711071" cy="0"/>
            </a:xfrm>
            <a:prstGeom prst="line">
              <a:avLst/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56A2BB26-C972-4C14-9BB1-675F7039533D}"/>
                </a:ext>
              </a:extLst>
            </p:cNvPr>
            <p:cNvSpPr/>
            <p:nvPr/>
          </p:nvSpPr>
          <p:spPr>
            <a:xfrm>
              <a:off x="9480338" y="1649129"/>
              <a:ext cx="425386" cy="2910205"/>
            </a:xfrm>
            <a:prstGeom prst="leftBracket">
              <a:avLst>
                <a:gd name="adj" fmla="val 70844"/>
              </a:avLst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F76B9-C1E6-436C-AA98-175FCE33D29E}"/>
                </a:ext>
              </a:extLst>
            </p:cNvPr>
            <p:cNvSpPr/>
            <p:nvPr/>
          </p:nvSpPr>
          <p:spPr>
            <a:xfrm>
              <a:off x="9835808" y="1589371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87796-EE5F-498C-A455-0F327984D0A7}"/>
                </a:ext>
              </a:extLst>
            </p:cNvPr>
            <p:cNvSpPr/>
            <p:nvPr/>
          </p:nvSpPr>
          <p:spPr>
            <a:xfrm>
              <a:off x="9835808" y="4489420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5CA082B-0B47-4243-8D59-54680D78D386}"/>
                </a:ext>
              </a:extLst>
            </p:cNvPr>
            <p:cNvSpPr/>
            <p:nvPr/>
          </p:nvSpPr>
          <p:spPr>
            <a:xfrm>
              <a:off x="10198903" y="115140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0F61238-3C11-4BA1-AE8D-93DD046996EF}"/>
                </a:ext>
              </a:extLst>
            </p:cNvPr>
            <p:cNvSpPr/>
            <p:nvPr/>
          </p:nvSpPr>
          <p:spPr>
            <a:xfrm>
              <a:off x="10191409" y="2590627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9578D33-AA94-4780-AC57-5DB49FD40895}"/>
                </a:ext>
              </a:extLst>
            </p:cNvPr>
            <p:cNvSpPr/>
            <p:nvPr/>
          </p:nvSpPr>
          <p:spPr>
            <a:xfrm>
              <a:off x="10191409" y="402985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24BC35-A541-4699-BF60-93DAC58C3075}"/>
                </a:ext>
              </a:extLst>
            </p:cNvPr>
            <p:cNvSpPr/>
            <p:nvPr/>
          </p:nvSpPr>
          <p:spPr>
            <a:xfrm>
              <a:off x="5892395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84D5E83-7580-4CD6-A4AC-DCC7C425776B}"/>
                </a:ext>
              </a:extLst>
            </p:cNvPr>
            <p:cNvSpPr/>
            <p:nvPr/>
          </p:nvSpPr>
          <p:spPr>
            <a:xfrm>
              <a:off x="6743295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99D6A9-E1C8-4340-87A0-593D28B8A064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6032224" y="3104233"/>
              <a:ext cx="711071" cy="0"/>
            </a:xfrm>
            <a:prstGeom prst="line">
              <a:avLst/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5BF594E6-A78A-4D47-95FD-5582FC6EB9BA}"/>
                </a:ext>
              </a:extLst>
            </p:cNvPr>
            <p:cNvSpPr/>
            <p:nvPr/>
          </p:nvSpPr>
          <p:spPr>
            <a:xfrm flipH="1">
              <a:off x="5980688" y="1659284"/>
              <a:ext cx="425386" cy="2910205"/>
            </a:xfrm>
            <a:prstGeom prst="leftBracket">
              <a:avLst>
                <a:gd name="adj" fmla="val 70844"/>
              </a:avLst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92082F-5C0A-4E1F-9A1D-E42FBEA86E66}"/>
                </a:ext>
              </a:extLst>
            </p:cNvPr>
            <p:cNvSpPr/>
            <p:nvPr/>
          </p:nvSpPr>
          <p:spPr>
            <a:xfrm>
              <a:off x="5892656" y="1589371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57335C7-8D5D-4FC7-A34F-BBE08ECC661B}"/>
                </a:ext>
              </a:extLst>
            </p:cNvPr>
            <p:cNvSpPr/>
            <p:nvPr/>
          </p:nvSpPr>
          <p:spPr>
            <a:xfrm>
              <a:off x="5892656" y="4489420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3CA0E2C-5129-468F-862A-ED2F630E3B19}"/>
                </a:ext>
              </a:extLst>
            </p:cNvPr>
            <p:cNvSpPr/>
            <p:nvPr/>
          </p:nvSpPr>
          <p:spPr>
            <a:xfrm>
              <a:off x="3962945" y="115140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9F497E-5857-4673-A651-80205DC2BEC4}"/>
                </a:ext>
              </a:extLst>
            </p:cNvPr>
            <p:cNvSpPr/>
            <p:nvPr/>
          </p:nvSpPr>
          <p:spPr>
            <a:xfrm>
              <a:off x="3955451" y="2590627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CB41056-9562-4227-AF41-437D012A7FA3}"/>
                </a:ext>
              </a:extLst>
            </p:cNvPr>
            <p:cNvSpPr/>
            <p:nvPr/>
          </p:nvSpPr>
          <p:spPr>
            <a:xfrm>
              <a:off x="3955451" y="402985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051D125-4A44-4031-AE88-7375CEF95F37}"/>
                </a:ext>
              </a:extLst>
            </p:cNvPr>
            <p:cNvSpPr/>
            <p:nvPr/>
          </p:nvSpPr>
          <p:spPr>
            <a:xfrm>
              <a:off x="3953492" y="231075"/>
              <a:ext cx="1784544" cy="708597"/>
            </a:xfrm>
            <a:prstGeom prst="roundRect">
              <a:avLst>
                <a:gd name="adj" fmla="val 27104"/>
              </a:avLst>
            </a:prstGeom>
            <a:solidFill>
              <a:srgbClr val="36C6F3"/>
            </a:solidFill>
            <a:ln>
              <a:solidFill>
                <a:srgbClr val="36C6F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solidFill>
                    <a:schemeClr val="tx1"/>
                  </a:solidFill>
                </a:rPr>
                <a:t>Việc làm có lợi</a:t>
              </a:r>
              <a:endParaRPr lang="vi-V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4E90525-DC4D-46CC-B0E7-EE804260D7C7}"/>
                </a:ext>
              </a:extLst>
            </p:cNvPr>
            <p:cNvSpPr/>
            <p:nvPr/>
          </p:nvSpPr>
          <p:spPr>
            <a:xfrm>
              <a:off x="10193754" y="231075"/>
              <a:ext cx="1784544" cy="708597"/>
            </a:xfrm>
            <a:prstGeom prst="roundRect">
              <a:avLst>
                <a:gd name="adj" fmla="val 27104"/>
              </a:avLst>
            </a:prstGeom>
            <a:solidFill>
              <a:srgbClr val="F25858"/>
            </a:solidFill>
            <a:ln>
              <a:solidFill>
                <a:srgbClr val="36C6F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chemeClr val="tx1"/>
                  </a:solidFill>
                </a:rPr>
                <a:t>Việc làm gây hại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325159B-565B-4F8C-BEF8-B87607F19BA9}"/>
              </a:ext>
            </a:extLst>
          </p:cNvPr>
          <p:cNvSpPr/>
          <p:nvPr/>
        </p:nvSpPr>
        <p:spPr>
          <a:xfrm>
            <a:off x="4493158" y="5228613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Chăm sóc và bảo vệ cây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5E413B9-FEC3-48FF-9F3E-ECE40A77929F}"/>
              </a:ext>
            </a:extLst>
          </p:cNvPr>
          <p:cNvSpPr/>
          <p:nvPr/>
        </p:nvSpPr>
        <p:spPr>
          <a:xfrm>
            <a:off x="6977624" y="5225256"/>
            <a:ext cx="2093404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Chặt phá rừng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ACE78D-FF29-41BC-8C0B-1A46DC038270}"/>
              </a:ext>
            </a:extLst>
          </p:cNvPr>
          <p:cNvSpPr/>
          <p:nvPr/>
        </p:nvSpPr>
        <p:spPr>
          <a:xfrm>
            <a:off x="9639731" y="5237619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Vứt rác ở sông, hồ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C635AC-F0D6-456F-AA6D-7141622F342A}"/>
              </a:ext>
            </a:extLst>
          </p:cNvPr>
          <p:cNvSpPr/>
          <p:nvPr/>
        </p:nvSpPr>
        <p:spPr>
          <a:xfrm>
            <a:off x="4493158" y="5908046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Sử dụng phân hóa học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AEAB92A-9338-4F39-874C-79F858FECE4F}"/>
              </a:ext>
            </a:extLst>
          </p:cNvPr>
          <p:cNvSpPr/>
          <p:nvPr/>
        </p:nvSpPr>
        <p:spPr>
          <a:xfrm>
            <a:off x="6977624" y="5904689"/>
            <a:ext cx="2093404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Lấp ao, hồ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B62355-4741-4088-BD3A-DDD2A7BA2FB6}"/>
              </a:ext>
            </a:extLst>
          </p:cNvPr>
          <p:cNvSpPr/>
          <p:nvPr/>
        </p:nvSpPr>
        <p:spPr>
          <a:xfrm>
            <a:off x="9639731" y="5917052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Để rác đúng nơi quy định</a:t>
            </a:r>
          </a:p>
        </p:txBody>
      </p:sp>
    </p:spTree>
    <p:extLst>
      <p:ext uri="{BB962C8B-B14F-4D97-AF65-F5344CB8AC3E}">
        <p14:creationId xmlns:p14="http://schemas.microsoft.com/office/powerpoint/2010/main" val="29097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4999 -0.565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26276 -0.35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388 -0.14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6094 -0.6743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4766 -0.45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4737 -0.24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5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2.</a:t>
            </a:r>
            <a:r>
              <a:rPr lang="vi-VN" sz="2400" dirty="0"/>
              <a:t> Hãy viết các việc em có thể làm để bảo vệ môi trường sống của thực vật và động vật theo gợi ý sau:</a:t>
            </a:r>
            <a:endParaRPr lang="vi-VN" sz="24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FB4221-8799-4525-B8C8-521593E3C7E1}"/>
              </a:ext>
            </a:extLst>
          </p:cNvPr>
          <p:cNvGrpSpPr/>
          <p:nvPr/>
        </p:nvGrpSpPr>
        <p:grpSpPr>
          <a:xfrm>
            <a:off x="107744" y="888968"/>
            <a:ext cx="11865019" cy="5800010"/>
            <a:chOff x="107744" y="888968"/>
            <a:chExt cx="11865019" cy="5800010"/>
          </a:xfrm>
        </p:grpSpPr>
        <p:pic>
          <p:nvPicPr>
            <p:cNvPr id="12" name="Picture 2" descr="Blue Cloud Md | Free Images at Clker.com - vector clip art online, royalty  free &amp;amp; public domain">
              <a:extLst>
                <a:ext uri="{FF2B5EF4-FFF2-40B4-BE49-F238E27FC236}">
                  <a16:creationId xmlns:a16="http://schemas.microsoft.com/office/drawing/2014/main" id="{90BB281C-810E-4293-997A-8869C9CDD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9" y="4609346"/>
              <a:ext cx="3522436" cy="20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E51D92-00AB-427C-B079-BF6D5ACBF769}"/>
                </a:ext>
              </a:extLst>
            </p:cNvPr>
            <p:cNvGrpSpPr/>
            <p:nvPr/>
          </p:nvGrpSpPr>
          <p:grpSpPr>
            <a:xfrm>
              <a:off x="107744" y="888968"/>
              <a:ext cx="11865019" cy="4837164"/>
              <a:chOff x="107744" y="888968"/>
              <a:chExt cx="11865019" cy="4837164"/>
            </a:xfrm>
          </p:grpSpPr>
          <p:pic>
            <p:nvPicPr>
              <p:cNvPr id="102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B2200EBB-57B5-4266-ADDA-500344837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56" y="888968"/>
                <a:ext cx="4221843" cy="3110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43B197A8-3E16-45AC-B7D2-FA4137B0B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686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31842470-AB7C-476B-B0E8-29CFA070A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4" y="1482211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F69F59A0-B914-41C4-8F07-CFC052313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327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73AE30BF-50A6-48FB-A2F2-2F96C6023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7" y="1476067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FE44D-5B76-4860-83D5-559EC4F004AE}"/>
                  </a:ext>
                </a:extLst>
              </p:cNvPr>
              <p:cNvSpPr/>
              <p:nvPr/>
            </p:nvSpPr>
            <p:spPr>
              <a:xfrm>
                <a:off x="3048000" y="3294743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12D94-8EDC-4B7D-9C1F-0C7F4E1F1676}"/>
                  </a:ext>
                </a:extLst>
              </p:cNvPr>
              <p:cNvSpPr/>
              <p:nvPr/>
            </p:nvSpPr>
            <p:spPr>
              <a:xfrm rot="19301926">
                <a:off x="4525471" y="4296525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16CD7C-5109-46DD-A016-8F4728F7D2A2}"/>
                  </a:ext>
                </a:extLst>
              </p:cNvPr>
              <p:cNvSpPr/>
              <p:nvPr/>
            </p:nvSpPr>
            <p:spPr>
              <a:xfrm rot="16200000">
                <a:off x="6156733" y="4232557"/>
                <a:ext cx="67038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E02D75-2423-40BF-BF36-B5D25F15EDB5}"/>
                  </a:ext>
                </a:extLst>
              </p:cNvPr>
              <p:cNvSpPr/>
              <p:nvPr/>
            </p:nvSpPr>
            <p:spPr>
              <a:xfrm rot="4647723" flipH="1">
                <a:off x="6955421" y="3825878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56BE0A-46EE-4679-9510-7C5411F28EC1}"/>
                  </a:ext>
                </a:extLst>
              </p:cNvPr>
              <p:cNvSpPr/>
              <p:nvPr/>
            </p:nvSpPr>
            <p:spPr>
              <a:xfrm rot="1103316" flipH="1">
                <a:off x="7928830" y="3195532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83C839-69FA-4DD6-8487-760FE1A33F1F}"/>
                  </a:ext>
                </a:extLst>
              </p:cNvPr>
              <p:cNvSpPr txBox="1"/>
              <p:nvPr/>
            </p:nvSpPr>
            <p:spPr>
              <a:xfrm>
                <a:off x="4223270" y="1535153"/>
                <a:ext cx="34098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Việc em có thể làm để bảo vệ môi trường sống của thực vật và động vật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00268-8536-4811-8148-0F6634159C5E}"/>
                  </a:ext>
                </a:extLst>
              </p:cNvPr>
              <p:cNvSpPr txBox="1"/>
              <p:nvPr/>
            </p:nvSpPr>
            <p:spPr>
              <a:xfrm>
                <a:off x="618166" y="2067607"/>
                <a:ext cx="2268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Để rác đúng nơi quy định</a:t>
                </a:r>
                <a:endParaRPr lang="vi-VN" sz="2800" dirty="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D52314-98B6-48C7-9D0C-1D43D95F088A}"/>
              </a:ext>
            </a:extLst>
          </p:cNvPr>
          <p:cNvSpPr txBox="1"/>
          <p:nvPr/>
        </p:nvSpPr>
        <p:spPr>
          <a:xfrm>
            <a:off x="1704871" y="4209262"/>
            <a:ext cx="226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Không hái hoa, bẻ cành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B48CD-1D61-4E24-92ED-6239E042FF73}"/>
              </a:ext>
            </a:extLst>
          </p:cNvPr>
          <p:cNvSpPr txBox="1"/>
          <p:nvPr/>
        </p:nvSpPr>
        <p:spPr>
          <a:xfrm>
            <a:off x="4515178" y="5279730"/>
            <a:ext cx="283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trêu chọc các con vật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9B914-F00D-44C4-98BA-D97E37EA1B7F}"/>
              </a:ext>
            </a:extLst>
          </p:cNvPr>
          <p:cNvSpPr txBox="1"/>
          <p:nvPr/>
        </p:nvSpPr>
        <p:spPr>
          <a:xfrm>
            <a:off x="7941939" y="4302723"/>
            <a:ext cx="25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nhiều cây xanh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8A6F3-F50F-4851-ABB3-27B35602AFC8}"/>
              </a:ext>
            </a:extLst>
          </p:cNvPr>
          <p:cNvSpPr txBox="1"/>
          <p:nvPr/>
        </p:nvSpPr>
        <p:spPr>
          <a:xfrm>
            <a:off x="8608075" y="1868330"/>
            <a:ext cx="320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Hạn chế sử dụng sản phẩm khó tiêu hủy (nilong,...)</a:t>
            </a:r>
          </a:p>
        </p:txBody>
      </p:sp>
    </p:spTree>
    <p:extLst>
      <p:ext uri="{BB962C8B-B14F-4D97-AF65-F5344CB8AC3E}">
        <p14:creationId xmlns:p14="http://schemas.microsoft.com/office/powerpoint/2010/main" val="2215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1. </a:t>
            </a:r>
            <a:r>
              <a:rPr lang="vi-VN" sz="3200" dirty="0"/>
              <a:t>Em sẽ nói và làm gì trong tình huống sau?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CB98-4712-4AF4-8CC2-5571E293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80" y="1696039"/>
            <a:ext cx="8923365" cy="50250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30130-E2AF-4978-A659-18E32949A274}"/>
              </a:ext>
            </a:extLst>
          </p:cNvPr>
          <p:cNvGrpSpPr/>
          <p:nvPr/>
        </p:nvGrpSpPr>
        <p:grpSpPr>
          <a:xfrm>
            <a:off x="8768690" y="843886"/>
            <a:ext cx="3913425" cy="5295667"/>
            <a:chOff x="8768690" y="843886"/>
            <a:chExt cx="3913425" cy="5295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4705AC-E53B-453F-B70A-AEAB3D70F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2" b="9608"/>
            <a:stretch/>
          </p:blipFill>
          <p:spPr>
            <a:xfrm>
              <a:off x="8768690" y="3896138"/>
              <a:ext cx="3913425" cy="224341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F403919-47AB-4436-BA56-F834601C1EB5}"/>
                </a:ext>
              </a:extLst>
            </p:cNvPr>
            <p:cNvSpPr/>
            <p:nvPr/>
          </p:nvSpPr>
          <p:spPr>
            <a:xfrm>
              <a:off x="9401943" y="843886"/>
              <a:ext cx="2646917" cy="3422486"/>
            </a:xfrm>
            <a:custGeom>
              <a:avLst/>
              <a:gdLst>
                <a:gd name="connsiteX0" fmla="*/ 0 w 2646917"/>
                <a:gd name="connsiteY0" fmla="*/ 439539 h 2637182"/>
                <a:gd name="connsiteX1" fmla="*/ 439539 w 2646917"/>
                <a:gd name="connsiteY1" fmla="*/ 0 h 2637182"/>
                <a:gd name="connsiteX2" fmla="*/ 1544035 w 2646917"/>
                <a:gd name="connsiteY2" fmla="*/ 0 h 2637182"/>
                <a:gd name="connsiteX3" fmla="*/ 1544035 w 2646917"/>
                <a:gd name="connsiteY3" fmla="*/ 0 h 2637182"/>
                <a:gd name="connsiteX4" fmla="*/ 2205764 w 2646917"/>
                <a:gd name="connsiteY4" fmla="*/ 0 h 2637182"/>
                <a:gd name="connsiteX5" fmla="*/ 2207378 w 2646917"/>
                <a:gd name="connsiteY5" fmla="*/ 0 h 2637182"/>
                <a:gd name="connsiteX6" fmla="*/ 2646917 w 2646917"/>
                <a:gd name="connsiteY6" fmla="*/ 439539 h 2637182"/>
                <a:gd name="connsiteX7" fmla="*/ 2646917 w 2646917"/>
                <a:gd name="connsiteY7" fmla="*/ 1538356 h 2637182"/>
                <a:gd name="connsiteX8" fmla="*/ 2646917 w 2646917"/>
                <a:gd name="connsiteY8" fmla="*/ 1538356 h 2637182"/>
                <a:gd name="connsiteX9" fmla="*/ 2646917 w 2646917"/>
                <a:gd name="connsiteY9" fmla="*/ 2197652 h 2637182"/>
                <a:gd name="connsiteX10" fmla="*/ 2646917 w 2646917"/>
                <a:gd name="connsiteY10" fmla="*/ 2197643 h 2637182"/>
                <a:gd name="connsiteX11" fmla="*/ 2207378 w 2646917"/>
                <a:gd name="connsiteY11" fmla="*/ 2637182 h 2637182"/>
                <a:gd name="connsiteX12" fmla="*/ 2205764 w 2646917"/>
                <a:gd name="connsiteY12" fmla="*/ 2637182 h 2637182"/>
                <a:gd name="connsiteX13" fmla="*/ 2508060 w 2646917"/>
                <a:gd name="connsiteY13" fmla="*/ 3139117 h 2637182"/>
                <a:gd name="connsiteX14" fmla="*/ 1544035 w 2646917"/>
                <a:gd name="connsiteY14" fmla="*/ 2637182 h 2637182"/>
                <a:gd name="connsiteX15" fmla="*/ 439539 w 2646917"/>
                <a:gd name="connsiteY15" fmla="*/ 2637182 h 2637182"/>
                <a:gd name="connsiteX16" fmla="*/ 0 w 2646917"/>
                <a:gd name="connsiteY16" fmla="*/ 2197643 h 2637182"/>
                <a:gd name="connsiteX17" fmla="*/ 0 w 2646917"/>
                <a:gd name="connsiteY17" fmla="*/ 2197652 h 2637182"/>
                <a:gd name="connsiteX18" fmla="*/ 0 w 2646917"/>
                <a:gd name="connsiteY18" fmla="*/ 1538356 h 2637182"/>
                <a:gd name="connsiteX19" fmla="*/ 0 w 2646917"/>
                <a:gd name="connsiteY19" fmla="*/ 1538356 h 2637182"/>
                <a:gd name="connsiteX20" fmla="*/ 0 w 2646917"/>
                <a:gd name="connsiteY20" fmla="*/ 439539 h 2637182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17" h="3422486">
                  <a:moveTo>
                    <a:pt x="0" y="439539"/>
                  </a:moveTo>
                  <a:cubicBezTo>
                    <a:pt x="0" y="196788"/>
                    <a:pt x="196788" y="0"/>
                    <a:pt x="439539" y="0"/>
                  </a:cubicBezTo>
                  <a:lnTo>
                    <a:pt x="1544035" y="0"/>
                  </a:lnTo>
                  <a:lnTo>
                    <a:pt x="1544035" y="0"/>
                  </a:lnTo>
                  <a:lnTo>
                    <a:pt x="2205764" y="0"/>
                  </a:lnTo>
                  <a:lnTo>
                    <a:pt x="2207378" y="0"/>
                  </a:lnTo>
                  <a:cubicBezTo>
                    <a:pt x="2450129" y="0"/>
                    <a:pt x="2646917" y="196788"/>
                    <a:pt x="2646917" y="439539"/>
                  </a:cubicBezTo>
                  <a:lnTo>
                    <a:pt x="2646917" y="1538356"/>
                  </a:lnTo>
                  <a:lnTo>
                    <a:pt x="2646917" y="1538356"/>
                  </a:lnTo>
                  <a:lnTo>
                    <a:pt x="2646917" y="2197652"/>
                  </a:lnTo>
                  <a:lnTo>
                    <a:pt x="2646917" y="2197643"/>
                  </a:lnTo>
                  <a:cubicBezTo>
                    <a:pt x="2646917" y="2440394"/>
                    <a:pt x="2450129" y="2637182"/>
                    <a:pt x="2207378" y="2637182"/>
                  </a:cubicBezTo>
                  <a:lnTo>
                    <a:pt x="2205764" y="2637182"/>
                  </a:lnTo>
                  <a:cubicBezTo>
                    <a:pt x="2143017" y="2898950"/>
                    <a:pt x="2366019" y="3103568"/>
                    <a:pt x="2017522" y="3422486"/>
                  </a:cubicBezTo>
                  <a:cubicBezTo>
                    <a:pt x="2100199" y="3053562"/>
                    <a:pt x="1701864" y="2898950"/>
                    <a:pt x="1544035" y="2637182"/>
                  </a:cubicBezTo>
                  <a:lnTo>
                    <a:pt x="439539" y="2637182"/>
                  </a:lnTo>
                  <a:cubicBezTo>
                    <a:pt x="196788" y="2637182"/>
                    <a:pt x="0" y="2440394"/>
                    <a:pt x="0" y="2197643"/>
                  </a:cubicBezTo>
                  <a:lnTo>
                    <a:pt x="0" y="2197652"/>
                  </a:lnTo>
                  <a:lnTo>
                    <a:pt x="0" y="1538356"/>
                  </a:lnTo>
                  <a:lnTo>
                    <a:pt x="0" y="1538356"/>
                  </a:lnTo>
                  <a:lnTo>
                    <a:pt x="0" y="43953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ED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624C-38A2-44BB-96A4-E9C03C890592}"/>
              </a:ext>
            </a:extLst>
          </p:cNvPr>
          <p:cNvSpPr/>
          <p:nvPr/>
        </p:nvSpPr>
        <p:spPr>
          <a:xfrm>
            <a:off x="9401943" y="843886"/>
            <a:ext cx="264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Cậu ơi, cậu đừng vứt chai xuống hồ nhé! Làm như vậy sẽ gây ô nhiễm nước, khiến cho các con cá có thể bị chết đấy!</a:t>
            </a:r>
          </a:p>
        </p:txBody>
      </p:sp>
    </p:spTree>
    <p:extLst>
      <p:ext uri="{BB962C8B-B14F-4D97-AF65-F5344CB8AC3E}">
        <p14:creationId xmlns:p14="http://schemas.microsoft.com/office/powerpoint/2010/main" val="780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76C4-AC27-4EBA-B593-8F86764B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91" y="172821"/>
            <a:ext cx="6614186" cy="668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1D051-033B-49FC-85DD-F6C9CDE3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977" y="793377"/>
            <a:ext cx="1174368" cy="1129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57FD7-14DD-4E08-AB00-55FF8A2CC7D7}"/>
              </a:ext>
            </a:extLst>
          </p:cNvPr>
          <p:cNvSpPr txBox="1"/>
          <p:nvPr/>
        </p:nvSpPr>
        <p:spPr>
          <a:xfrm>
            <a:off x="8460345" y="930279"/>
            <a:ext cx="2799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Hãy tìm hiểu về những việc làm của người dân địa phương em làm cho môi trường sống của thực vật và động vật bị thay đổi.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4056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CB1EA-1EF6-414C-B133-21AABB9E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871"/>
            <a:ext cx="12182494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2024-01-29T08:34:37Z</dcterms:created>
  <dcterms:modified xsi:type="dcterms:W3CDTF">2024-01-29T08:34:49Z</dcterms:modified>
</cp:coreProperties>
</file>