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648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50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0902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46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898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569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36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961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958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002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915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028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F5831-85DE-4039-B39C-DA2A591BFDF6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157A-FB9C-4906-AECF-9C9823A7C0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877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microsoft.com/office/2007/relationships/hdphoto" Target="../media/hdphoto5.wdp"/><Relationship Id="rId4" Type="http://schemas.microsoft.com/office/2007/relationships/hdphoto" Target="../media/hdphoto2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TUAN\Downloads\Luyện tập 1.png">
            <a:extLst>
              <a:ext uri="{FF2B5EF4-FFF2-40B4-BE49-F238E27FC236}">
                <a16:creationId xmlns:a16="http://schemas.microsoft.com/office/drawing/2014/main" id="{0A0FC407-533C-4C74-9C32-474ED3260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D8EA97B-0168-4799-9FA7-12FE775952C5}"/>
              </a:ext>
            </a:extLst>
          </p:cNvPr>
          <p:cNvSpPr/>
          <p:nvPr/>
        </p:nvSpPr>
        <p:spPr>
          <a:xfrm>
            <a:off x="2967936" y="564165"/>
            <a:ext cx="437322" cy="44715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3AC402-DB09-4988-A13C-8053F36CBBD2}"/>
              </a:ext>
            </a:extLst>
          </p:cNvPr>
          <p:cNvGrpSpPr/>
          <p:nvPr/>
        </p:nvGrpSpPr>
        <p:grpSpPr>
          <a:xfrm>
            <a:off x="3585743" y="584129"/>
            <a:ext cx="1116312" cy="472051"/>
            <a:chOff x="1870518" y="1440653"/>
            <a:chExt cx="1116312" cy="4616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E6E5C7E-1FB0-423C-946A-33432BBBC560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90D02C7-0B96-4FA3-A22C-BA2889D157FA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258D04-204E-4FE6-929B-5DB5E47A6282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E7B220A-54D0-4E80-9AC7-7B42BB2864E9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FC1F859-21CC-43B3-A53E-BA5B2557421D}"/>
              </a:ext>
            </a:extLst>
          </p:cNvPr>
          <p:cNvSpPr txBox="1"/>
          <p:nvPr/>
        </p:nvSpPr>
        <p:spPr>
          <a:xfrm>
            <a:off x="1058762" y="1476887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7">
                <a:extLst>
                  <a:ext uri="{FF2B5EF4-FFF2-40B4-BE49-F238E27FC236}">
                    <a16:creationId xmlns:a16="http://schemas.microsoft.com/office/drawing/2014/main" id="{BCB699E4-88F8-4CD0-92DD-A7562A7CAE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6690653"/>
                  </p:ext>
                </p:extLst>
              </p:nvPr>
            </p:nvGraphicFramePr>
            <p:xfrm>
              <a:off x="1827936" y="1391661"/>
              <a:ext cx="5298577" cy="183051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27439">
                      <a:extLst>
                        <a:ext uri="{9D8B030D-6E8A-4147-A177-3AD203B41FA5}">
                          <a16:colId xmlns:a16="http://schemas.microsoft.com/office/drawing/2014/main" val="3750429237"/>
                        </a:ext>
                      </a:extLst>
                    </a:gridCol>
                    <a:gridCol w="957082">
                      <a:extLst>
                        <a:ext uri="{9D8B030D-6E8A-4147-A177-3AD203B41FA5}">
                          <a16:colId xmlns:a16="http://schemas.microsoft.com/office/drawing/2014/main" val="892396866"/>
                        </a:ext>
                      </a:extLst>
                    </a:gridCol>
                    <a:gridCol w="928914">
                      <a:extLst>
                        <a:ext uri="{9D8B030D-6E8A-4147-A177-3AD203B41FA5}">
                          <a16:colId xmlns:a16="http://schemas.microsoft.com/office/drawing/2014/main" val="1994511951"/>
                        </a:ext>
                      </a:extLst>
                    </a:gridCol>
                    <a:gridCol w="856343">
                      <a:extLst>
                        <a:ext uri="{9D8B030D-6E8A-4147-A177-3AD203B41FA5}">
                          <a16:colId xmlns:a16="http://schemas.microsoft.com/office/drawing/2014/main" val="1764713203"/>
                        </a:ext>
                      </a:extLst>
                    </a:gridCol>
                    <a:gridCol w="928915">
                      <a:extLst>
                        <a:ext uri="{9D8B030D-6E8A-4147-A177-3AD203B41FA5}">
                          <a16:colId xmlns:a16="http://schemas.microsoft.com/office/drawing/2014/main" val="2253912237"/>
                        </a:ext>
                      </a:extLst>
                    </a:gridCol>
                    <a:gridCol w="899884">
                      <a:extLst>
                        <a:ext uri="{9D8B030D-6E8A-4147-A177-3AD203B41FA5}">
                          <a16:colId xmlns:a16="http://schemas.microsoft.com/office/drawing/2014/main" val="1514898112"/>
                        </a:ext>
                      </a:extLst>
                    </a:gridCol>
                  </a:tblGrid>
                  <a:tr h="597884"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vi-VN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5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33725870"/>
                      </a:ext>
                    </a:extLst>
                  </a:tr>
                  <a:tr h="597884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AC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4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3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10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7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54868410"/>
                      </a:ext>
                    </a:extLst>
                  </a:tr>
                  <a:tr h="634743">
                    <a:tc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20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30421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7">
                <a:extLst>
                  <a:ext uri="{FF2B5EF4-FFF2-40B4-BE49-F238E27FC236}">
                    <a16:creationId xmlns:a16="http://schemas.microsoft.com/office/drawing/2014/main" id="{BCB699E4-88F8-4CD0-92DD-A7562A7CAE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6690653"/>
                  </p:ext>
                </p:extLst>
              </p:nvPr>
            </p:nvGraphicFramePr>
            <p:xfrm>
              <a:off x="1827936" y="1391661"/>
              <a:ext cx="5298577" cy="183051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27439">
                      <a:extLst>
                        <a:ext uri="{9D8B030D-6E8A-4147-A177-3AD203B41FA5}">
                          <a16:colId xmlns:a16="http://schemas.microsoft.com/office/drawing/2014/main" val="3750429237"/>
                        </a:ext>
                      </a:extLst>
                    </a:gridCol>
                    <a:gridCol w="957082">
                      <a:extLst>
                        <a:ext uri="{9D8B030D-6E8A-4147-A177-3AD203B41FA5}">
                          <a16:colId xmlns:a16="http://schemas.microsoft.com/office/drawing/2014/main" val="892396866"/>
                        </a:ext>
                      </a:extLst>
                    </a:gridCol>
                    <a:gridCol w="928914">
                      <a:extLst>
                        <a:ext uri="{9D8B030D-6E8A-4147-A177-3AD203B41FA5}">
                          <a16:colId xmlns:a16="http://schemas.microsoft.com/office/drawing/2014/main" val="1994511951"/>
                        </a:ext>
                      </a:extLst>
                    </a:gridCol>
                    <a:gridCol w="856343">
                      <a:extLst>
                        <a:ext uri="{9D8B030D-6E8A-4147-A177-3AD203B41FA5}">
                          <a16:colId xmlns:a16="http://schemas.microsoft.com/office/drawing/2014/main" val="1764713203"/>
                        </a:ext>
                      </a:extLst>
                    </a:gridCol>
                    <a:gridCol w="928915">
                      <a:extLst>
                        <a:ext uri="{9D8B030D-6E8A-4147-A177-3AD203B41FA5}">
                          <a16:colId xmlns:a16="http://schemas.microsoft.com/office/drawing/2014/main" val="2253912237"/>
                        </a:ext>
                      </a:extLst>
                    </a:gridCol>
                    <a:gridCol w="899884">
                      <a:extLst>
                        <a:ext uri="{9D8B030D-6E8A-4147-A177-3AD203B41FA5}">
                          <a16:colId xmlns:a16="http://schemas.microsoft.com/office/drawing/2014/main" val="1514898112"/>
                        </a:ext>
                      </a:extLst>
                    </a:gridCol>
                  </a:tblGrid>
                  <a:tr h="597884">
                    <a:tc rowSpan="2"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67" t="-2030" r="-629167" b="-61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5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2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5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33725870"/>
                      </a:ext>
                    </a:extLst>
                  </a:tr>
                  <a:tr h="597884">
                    <a:tc vMerge="1"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3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AC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4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6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3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10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7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54868410"/>
                      </a:ext>
                    </a:extLst>
                  </a:tr>
                  <a:tr h="634743">
                    <a:tc>
                      <a:txBody>
                        <a:bodyPr/>
                        <a:lstStyle/>
                        <a:p>
                          <a:pPr algn="ctr"/>
                          <a:endParaRPr lang="vi-VN" sz="28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20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800" dirty="0"/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  <a:endParaRPr kumimoji="0" lang="vi-VN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vi-VN" sz="2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rPr>
                            <a:t>?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304213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16CCCDC-08A9-49E2-B6FB-2DA441D6C84A}"/>
              </a:ext>
            </a:extLst>
          </p:cNvPr>
          <p:cNvSpPr txBox="1"/>
          <p:nvPr/>
        </p:nvSpPr>
        <p:spPr>
          <a:xfrm>
            <a:off x="3585743" y="2622883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038302-1E35-460C-8D85-0DFA49D97692}"/>
              </a:ext>
            </a:extLst>
          </p:cNvPr>
          <p:cNvSpPr txBox="1"/>
          <p:nvPr/>
        </p:nvSpPr>
        <p:spPr>
          <a:xfrm>
            <a:off x="4477224" y="2622882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15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BFBD0F-0BA6-4177-BE52-98380A6D567A}"/>
              </a:ext>
            </a:extLst>
          </p:cNvPr>
          <p:cNvSpPr txBox="1"/>
          <p:nvPr/>
        </p:nvSpPr>
        <p:spPr>
          <a:xfrm>
            <a:off x="5427457" y="2622880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20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C0AD0F-38E8-4AAE-A7E8-041776ECEB2B}"/>
              </a:ext>
            </a:extLst>
          </p:cNvPr>
          <p:cNvSpPr txBox="1"/>
          <p:nvPr/>
        </p:nvSpPr>
        <p:spPr>
          <a:xfrm>
            <a:off x="6276985" y="2622880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>
                <a:solidFill>
                  <a:srgbClr val="FF0000"/>
                </a:solidFill>
              </a:rPr>
              <a:t>35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F9197B-4B1E-4B6E-AD9D-361BD3FDA3CC}"/>
              </a:ext>
            </a:extLst>
          </p:cNvPr>
          <p:cNvSpPr txBox="1"/>
          <p:nvPr/>
        </p:nvSpPr>
        <p:spPr>
          <a:xfrm>
            <a:off x="4245620" y="3995116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/>
              <a:t>b)</a:t>
            </a:r>
          </a:p>
        </p:txBody>
      </p:sp>
      <p:graphicFrame>
        <p:nvGraphicFramePr>
          <p:cNvPr id="23" name="Table 17">
            <a:extLst>
              <a:ext uri="{FF2B5EF4-FFF2-40B4-BE49-F238E27FC236}">
                <a16:creationId xmlns:a16="http://schemas.microsoft.com/office/drawing/2014/main" id="{2CCAC19B-58C1-4DA7-AA9B-1E28BDFD8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490516"/>
              </p:ext>
            </p:extLst>
          </p:nvPr>
        </p:nvGraphicFramePr>
        <p:xfrm>
          <a:off x="5014794" y="3909890"/>
          <a:ext cx="5298577" cy="1830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7439">
                  <a:extLst>
                    <a:ext uri="{9D8B030D-6E8A-4147-A177-3AD203B41FA5}">
                      <a16:colId xmlns:a16="http://schemas.microsoft.com/office/drawing/2014/main" val="3750429237"/>
                    </a:ext>
                  </a:extLst>
                </a:gridCol>
                <a:gridCol w="957082">
                  <a:extLst>
                    <a:ext uri="{9D8B030D-6E8A-4147-A177-3AD203B41FA5}">
                      <a16:colId xmlns:a16="http://schemas.microsoft.com/office/drawing/2014/main" val="892396866"/>
                    </a:ext>
                  </a:extLst>
                </a:gridCol>
                <a:gridCol w="928914">
                  <a:extLst>
                    <a:ext uri="{9D8B030D-6E8A-4147-A177-3AD203B41FA5}">
                      <a16:colId xmlns:a16="http://schemas.microsoft.com/office/drawing/2014/main" val="1994511951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1764713203"/>
                    </a:ext>
                  </a:extLst>
                </a:gridCol>
                <a:gridCol w="928915">
                  <a:extLst>
                    <a:ext uri="{9D8B030D-6E8A-4147-A177-3AD203B41FA5}">
                      <a16:colId xmlns:a16="http://schemas.microsoft.com/office/drawing/2014/main" val="2253912237"/>
                    </a:ext>
                  </a:extLst>
                </a:gridCol>
                <a:gridCol w="899884">
                  <a:extLst>
                    <a:ext uri="{9D8B030D-6E8A-4147-A177-3AD203B41FA5}">
                      <a16:colId xmlns:a16="http://schemas.microsoft.com/office/drawing/2014/main" val="1514898112"/>
                    </a:ext>
                  </a:extLst>
                </a:gridCol>
              </a:tblGrid>
              <a:tr h="597884">
                <a:tc rowSpan="2"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: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725870"/>
                  </a:ext>
                </a:extLst>
              </a:tr>
              <a:tr h="597884">
                <a:tc vMerge="1">
                  <a:txBody>
                    <a:bodyPr/>
                    <a:lstStyle/>
                    <a:p>
                      <a:pPr algn="ctr"/>
                      <a:endParaRPr lang="vi-VN" sz="2800" dirty="0"/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868410"/>
                  </a:ext>
                </a:extLst>
              </a:tr>
              <a:tr h="634743">
                <a:tc>
                  <a:txBody>
                    <a:bodyPr/>
                    <a:lstStyle/>
                    <a:p>
                      <a:pPr algn="ctr"/>
                      <a:endParaRPr lang="vi-VN" sz="2800" dirty="0"/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  <a:endParaRPr kumimoji="0" lang="vi-VN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21308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62C51AE-B4FD-40BD-A7E3-683BCDDE94F1}"/>
              </a:ext>
            </a:extLst>
          </p:cNvPr>
          <p:cNvSpPr txBox="1"/>
          <p:nvPr/>
        </p:nvSpPr>
        <p:spPr>
          <a:xfrm>
            <a:off x="6772601" y="5141112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616DB1-4432-42AB-9CEA-4DEDB258C5E8}"/>
              </a:ext>
            </a:extLst>
          </p:cNvPr>
          <p:cNvSpPr txBox="1"/>
          <p:nvPr/>
        </p:nvSpPr>
        <p:spPr>
          <a:xfrm>
            <a:off x="7664082" y="5141111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480822-7602-4496-B3EC-884C083DE82D}"/>
              </a:ext>
            </a:extLst>
          </p:cNvPr>
          <p:cNvSpPr txBox="1"/>
          <p:nvPr/>
        </p:nvSpPr>
        <p:spPr>
          <a:xfrm>
            <a:off x="8614315" y="5141109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223C98-C0FC-4874-BA96-E2A20E7F5BC7}"/>
              </a:ext>
            </a:extLst>
          </p:cNvPr>
          <p:cNvSpPr txBox="1"/>
          <p:nvPr/>
        </p:nvSpPr>
        <p:spPr>
          <a:xfrm>
            <a:off x="9463843" y="5141109"/>
            <a:ext cx="748822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865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8" grpId="0" animBg="1"/>
      <p:bldP spid="19" grpId="0" animBg="1"/>
      <p:bldP spid="20" grpId="0" animBg="1"/>
      <p:bldP spid="21" grpId="0" animBg="1"/>
      <p:bldP spid="22" grpId="0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TUAN\Downloads\Luyện tập 1.png">
            <a:extLst>
              <a:ext uri="{FF2B5EF4-FFF2-40B4-BE49-F238E27FC236}">
                <a16:creationId xmlns:a16="http://schemas.microsoft.com/office/drawing/2014/main" id="{0A0FC407-533C-4C74-9C32-474ED3260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3065002-FD92-4D14-BCE6-5D61D6FE46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33278" y="1952786"/>
            <a:ext cx="3549462" cy="3310843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3D267FFA-F94E-4AB9-B625-ADA774B6E28B}"/>
              </a:ext>
            </a:extLst>
          </p:cNvPr>
          <p:cNvSpPr/>
          <p:nvPr/>
        </p:nvSpPr>
        <p:spPr>
          <a:xfrm>
            <a:off x="3220165" y="730640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6307FD-C820-4B4D-BFFB-EADE260B3157}"/>
              </a:ext>
            </a:extLst>
          </p:cNvPr>
          <p:cNvSpPr txBox="1"/>
          <p:nvPr/>
        </p:nvSpPr>
        <p:spPr>
          <a:xfrm>
            <a:off x="3657487" y="730640"/>
            <a:ext cx="245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Tính (theo mẫu).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D93A84-4B03-4005-B7D6-45C9D5B7E04F}"/>
                  </a:ext>
                </a:extLst>
              </p:cNvPr>
              <p:cNvSpPr txBox="1"/>
              <p:nvPr/>
            </p:nvSpPr>
            <p:spPr>
              <a:xfrm>
                <a:off x="1503309" y="1478323"/>
                <a:ext cx="1796765" cy="1131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/>
                  <a:t>a) 2 cm</a:t>
                </a:r>
                <a14:m>
                  <m:oMath xmlns:m="http://schemas.openxmlformats.org/officeDocument/2006/math">
                    <m:r>
                      <a:rPr lang="vi-V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5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/>
                  <a:t>    10 cm : 5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D93A84-4B03-4005-B7D6-45C9D5B7E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309" y="1478323"/>
                <a:ext cx="1796765" cy="1131848"/>
              </a:xfrm>
              <a:prstGeom prst="rect">
                <a:avLst/>
              </a:prstGeom>
              <a:blipFill>
                <a:blip r:embed="rId5"/>
                <a:stretch>
                  <a:fillRect l="-5442" r="-4082" b="-124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09F99A0-4B8F-4A91-B97E-CA6D3A8A36F4}"/>
              </a:ext>
            </a:extLst>
          </p:cNvPr>
          <p:cNvGrpSpPr/>
          <p:nvPr/>
        </p:nvGrpSpPr>
        <p:grpSpPr>
          <a:xfrm>
            <a:off x="4238891" y="1353036"/>
            <a:ext cx="3429593" cy="1354354"/>
            <a:chOff x="1313001" y="2225190"/>
            <a:chExt cx="3429593" cy="135435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98E26D0-26B5-4B4C-8D06-67200675FA51}"/>
                </a:ext>
              </a:extLst>
            </p:cNvPr>
            <p:cNvSpPr/>
            <p:nvPr/>
          </p:nvSpPr>
          <p:spPr>
            <a:xfrm>
              <a:off x="1313001" y="2225190"/>
              <a:ext cx="3429593" cy="1354354"/>
            </a:xfrm>
            <a:prstGeom prst="rect">
              <a:avLst/>
            </a:prstGeom>
            <a:solidFill>
              <a:srgbClr val="FFFBCD"/>
            </a:solidFill>
            <a:ln>
              <a:solidFill>
                <a:srgbClr val="FFFBCD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2673A7DC-6582-4D4D-BF33-FEFB03FD4EED}"/>
                    </a:ext>
                  </a:extLst>
                </p:cNvPr>
                <p:cNvSpPr txBox="1"/>
                <p:nvPr/>
              </p:nvSpPr>
              <p:spPr>
                <a:xfrm>
                  <a:off x="1408027" y="2350477"/>
                  <a:ext cx="3334567" cy="11318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Mẫu: 2 cm</a:t>
                  </a:r>
                  <a14:m>
                    <m:oMath xmlns:m="http://schemas.openxmlformats.org/officeDocument/2006/math">
                      <m:r>
                        <a:rPr lang="vi-V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vi-V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</m:oMath>
                  </a14:m>
                  <a:r>
                    <a:rPr lang="vi-VN" sz="2400" dirty="0"/>
                    <a:t>5 = 10 cm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vi-VN" sz="2400" dirty="0"/>
                    <a:t>         10 cm : 5 = 2 cm</a:t>
                  </a: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2673A7DC-6582-4D4D-BF33-FEFB03FD4E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027" y="2350477"/>
                  <a:ext cx="3334567" cy="1131848"/>
                </a:xfrm>
                <a:prstGeom prst="rect">
                  <a:avLst/>
                </a:prstGeom>
                <a:blipFill>
                  <a:blip r:embed="rId6"/>
                  <a:stretch>
                    <a:fillRect l="-2925" r="-1463" b="-12432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5465962-868F-4A86-AE45-E26EEBC3994D}"/>
                  </a:ext>
                </a:extLst>
              </p:cNvPr>
              <p:cNvSpPr txBox="1"/>
              <p:nvPr/>
            </p:nvSpPr>
            <p:spPr>
              <a:xfrm>
                <a:off x="1508734" y="3073982"/>
                <a:ext cx="1669047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/>
                  <a:t>b) 2 kg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3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/>
                  <a:t>    6 kg : 3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5465962-868F-4A86-AE45-E26EEBC39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734" y="3073982"/>
                <a:ext cx="1669047" cy="1131848"/>
              </a:xfrm>
              <a:prstGeom prst="rect">
                <a:avLst/>
              </a:prstGeom>
              <a:blipFill>
                <a:blip r:embed="rId7"/>
                <a:stretch>
                  <a:fillRect l="-5474" r="-5109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C64C628-A326-44D1-B205-72BBEDDAC552}"/>
                  </a:ext>
                </a:extLst>
              </p:cNvPr>
              <p:cNvSpPr txBox="1"/>
              <p:nvPr/>
            </p:nvSpPr>
            <p:spPr>
              <a:xfrm>
                <a:off x="1503309" y="4483967"/>
                <a:ext cx="1417376" cy="1307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/>
                  <a:t>c) 2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    8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dirty="0"/>
                  <a:t> : 4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C64C628-A326-44D1-B205-72BBEDDAC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309" y="4483967"/>
                <a:ext cx="1417376" cy="1307537"/>
              </a:xfrm>
              <a:prstGeom prst="rect">
                <a:avLst/>
              </a:prstGeom>
              <a:blipFill>
                <a:blip r:embed="rId8"/>
                <a:stretch>
                  <a:fillRect l="-6897" r="-6034" b="-126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0CA8A614-AD14-4A5A-B81D-FCEB675B9D34}"/>
              </a:ext>
            </a:extLst>
          </p:cNvPr>
          <p:cNvSpPr txBox="1"/>
          <p:nvPr/>
        </p:nvSpPr>
        <p:spPr>
          <a:xfrm>
            <a:off x="4409002" y="4483966"/>
            <a:ext cx="1726755" cy="1307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2 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dirty="0">
                <a:solidFill>
                  <a:srgbClr val="FF0000"/>
                </a:solidFill>
              </a:rPr>
              <a:t> x 4 = 8 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vi-VN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8 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2400" dirty="0">
                <a:solidFill>
                  <a:srgbClr val="FF0000"/>
                </a:solidFill>
              </a:rPr>
              <a:t> : 4 = 2 </a:t>
            </a:r>
            <a:r>
              <a:rPr lang="vi-V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vi-VN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6A7017C-7EBE-44E7-BF48-B0BB967AC617}"/>
                  </a:ext>
                </a:extLst>
              </p:cNvPr>
              <p:cNvSpPr txBox="1"/>
              <p:nvPr/>
            </p:nvSpPr>
            <p:spPr>
              <a:xfrm>
                <a:off x="4333917" y="3073982"/>
                <a:ext cx="2241319" cy="1131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2 kg </a:t>
                </a:r>
                <a14:m>
                  <m:oMath xmlns:m="http://schemas.openxmlformats.org/officeDocument/2006/math">
                    <m:r>
                      <a:rPr 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</a:rPr>
                  <a:t>3 = 6 kg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400" dirty="0">
                    <a:solidFill>
                      <a:srgbClr val="FF0000"/>
                    </a:solidFill>
                  </a:rPr>
                  <a:t>6 kg : 3 = 2 kg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6A7017C-7EBE-44E7-BF48-B0BB967AC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917" y="3073982"/>
                <a:ext cx="2241319" cy="1131848"/>
              </a:xfrm>
              <a:prstGeom prst="rect">
                <a:avLst/>
              </a:prstGeom>
              <a:blipFill>
                <a:blip r:embed="rId9"/>
                <a:stretch>
                  <a:fillRect l="-4348" r="-3261" b="-11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02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/>
      <p:bldP spid="34" grpId="0"/>
      <p:bldP spid="35" grpId="0"/>
      <p:bldP spid="36" grpId="0" build="p"/>
      <p:bldP spid="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39B98F50-7346-44E8-8504-066027DA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A9B7681-26EB-41A4-968C-86F0284E359F}"/>
              </a:ext>
            </a:extLst>
          </p:cNvPr>
          <p:cNvSpPr/>
          <p:nvPr/>
        </p:nvSpPr>
        <p:spPr>
          <a:xfrm>
            <a:off x="1233817" y="1284824"/>
            <a:ext cx="437322" cy="44715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DB69179-9B2D-4D15-81D3-B97021A57120}"/>
              </a:ext>
            </a:extLst>
          </p:cNvPr>
          <p:cNvGrpSpPr/>
          <p:nvPr/>
        </p:nvGrpSpPr>
        <p:grpSpPr>
          <a:xfrm>
            <a:off x="1851624" y="1304788"/>
            <a:ext cx="1116312" cy="472051"/>
            <a:chOff x="1870518" y="1440653"/>
            <a:chExt cx="1116312" cy="46166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B8C6072-078E-452F-9CD9-DC866AF0FB8F}"/>
                </a:ext>
              </a:extLst>
            </p:cNvPr>
            <p:cNvGrpSpPr/>
            <p:nvPr/>
          </p:nvGrpSpPr>
          <p:grpSpPr>
            <a:xfrm>
              <a:off x="1870518" y="1440654"/>
              <a:ext cx="758382" cy="461665"/>
              <a:chOff x="1870518" y="1440654"/>
              <a:chExt cx="758382" cy="461665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1BC37548-5575-48EA-920C-5E07BA0DF2CC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382154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D211BE-1A5B-4898-8541-6212CF067EA9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Số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3FC5E4F-06FE-4398-86BC-4852F0DD3596}"/>
                </a:ext>
              </a:extLst>
            </p:cNvPr>
            <p:cNvSpPr txBox="1"/>
            <p:nvPr/>
          </p:nvSpPr>
          <p:spPr>
            <a:xfrm>
              <a:off x="2630642" y="14406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D4EF525-2973-443B-B873-E5E9F58D7919}"/>
              </a:ext>
            </a:extLst>
          </p:cNvPr>
          <p:cNvSpPr txBox="1"/>
          <p:nvPr/>
        </p:nvSpPr>
        <p:spPr>
          <a:xfrm>
            <a:off x="867544" y="1844465"/>
            <a:ext cx="432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Sóc Nâu nhặt được 20 hạt dẻ và chia đều cho các bạn.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7AA77C-E9CA-4C17-831F-32FC96E59AB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5540" y="2743088"/>
            <a:ext cx="4324792" cy="32878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BEC5DB-0AAB-4062-A5E3-096A88A38BEB}"/>
              </a:ext>
            </a:extLst>
          </p:cNvPr>
          <p:cNvSpPr txBox="1"/>
          <p:nvPr/>
        </p:nvSpPr>
        <p:spPr>
          <a:xfrm>
            <a:off x="5558609" y="360507"/>
            <a:ext cx="472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a) Chia đều cho 5 bạn.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04D43C-27C2-47E1-9C88-607ED0A5ED0A}"/>
              </a:ext>
            </a:extLst>
          </p:cNvPr>
          <p:cNvGrpSpPr/>
          <p:nvPr/>
        </p:nvGrpSpPr>
        <p:grpSpPr>
          <a:xfrm>
            <a:off x="6016699" y="1004134"/>
            <a:ext cx="2470496" cy="478938"/>
            <a:chOff x="6016699" y="1091218"/>
            <a:chExt cx="2470496" cy="478938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FB83590-8BBA-4044-B327-F60FFCAFCBEF}"/>
                </a:ext>
              </a:extLst>
            </p:cNvPr>
            <p:cNvSpPr/>
            <p:nvPr/>
          </p:nvSpPr>
          <p:spPr>
            <a:xfrm>
              <a:off x="6016699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C513AA-1E5A-4A7A-AE73-F5EB8773551E}"/>
                </a:ext>
              </a:extLst>
            </p:cNvPr>
            <p:cNvSpPr txBox="1"/>
            <p:nvPr/>
          </p:nvSpPr>
          <p:spPr>
            <a:xfrm>
              <a:off x="6706599" y="1091218"/>
              <a:ext cx="12137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:         =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F410FB1C-6FB0-4B82-88E9-2132E81422C8}"/>
                </a:ext>
              </a:extLst>
            </p:cNvPr>
            <p:cNvSpPr/>
            <p:nvPr/>
          </p:nvSpPr>
          <p:spPr>
            <a:xfrm>
              <a:off x="6998871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FD146E0-9E62-4DD8-80BA-6FD60B4EB6E7}"/>
                </a:ext>
              </a:extLst>
            </p:cNvPr>
            <p:cNvSpPr/>
            <p:nvPr/>
          </p:nvSpPr>
          <p:spPr>
            <a:xfrm>
              <a:off x="7981043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83C60-8C43-45B6-BF89-3A53DEB981E9}"/>
              </a:ext>
            </a:extLst>
          </p:cNvPr>
          <p:cNvGrpSpPr/>
          <p:nvPr/>
        </p:nvGrpSpPr>
        <p:grpSpPr>
          <a:xfrm>
            <a:off x="5558609" y="1746085"/>
            <a:ext cx="4064363" cy="478938"/>
            <a:chOff x="5558608" y="1789661"/>
            <a:chExt cx="4064363" cy="47893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4F80923-27BC-4940-9B42-C8508368BE50}"/>
                </a:ext>
              </a:extLst>
            </p:cNvPr>
            <p:cNvSpPr txBox="1"/>
            <p:nvPr/>
          </p:nvSpPr>
          <p:spPr>
            <a:xfrm>
              <a:off x="5558608" y="1798298"/>
              <a:ext cx="4064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dirty="0"/>
                <a:t>Mỗi bạn được         hạt dẻ. 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AE17F80-AF18-4933-AC1E-74624B3A9570}"/>
                </a:ext>
              </a:extLst>
            </p:cNvPr>
            <p:cNvSpPr/>
            <p:nvPr/>
          </p:nvSpPr>
          <p:spPr>
            <a:xfrm>
              <a:off x="7667316" y="178966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31A2AE26-C4CB-4FD7-B8F5-EEB4C140533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07390" y="358278"/>
            <a:ext cx="2432579" cy="166805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55DAE685-7CEF-44CF-B39B-F2AD6BCFB894}"/>
              </a:ext>
            </a:extLst>
          </p:cNvPr>
          <p:cNvSpPr txBox="1"/>
          <p:nvPr/>
        </p:nvSpPr>
        <p:spPr>
          <a:xfrm>
            <a:off x="5558609" y="2383522"/>
            <a:ext cx="472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b) Chia đều cho 4 bạn.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2D98D33-5DD7-4666-9602-951013A418DE}"/>
              </a:ext>
            </a:extLst>
          </p:cNvPr>
          <p:cNvGrpSpPr/>
          <p:nvPr/>
        </p:nvGrpSpPr>
        <p:grpSpPr>
          <a:xfrm>
            <a:off x="6016699" y="3027149"/>
            <a:ext cx="2470496" cy="478938"/>
            <a:chOff x="6016699" y="1091218"/>
            <a:chExt cx="2470496" cy="478938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3A61DD0B-550A-4EA8-8725-CB8F44061FA1}"/>
                </a:ext>
              </a:extLst>
            </p:cNvPr>
            <p:cNvSpPr/>
            <p:nvPr/>
          </p:nvSpPr>
          <p:spPr>
            <a:xfrm>
              <a:off x="6016699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7F99F35-B7DE-4797-A0A4-08D2B9DC65AC}"/>
                </a:ext>
              </a:extLst>
            </p:cNvPr>
            <p:cNvSpPr txBox="1"/>
            <p:nvPr/>
          </p:nvSpPr>
          <p:spPr>
            <a:xfrm>
              <a:off x="6706599" y="1091218"/>
              <a:ext cx="12137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:         =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13AC40F0-43A9-4ECE-B956-2A96A182992E}"/>
                </a:ext>
              </a:extLst>
            </p:cNvPr>
            <p:cNvSpPr/>
            <p:nvPr/>
          </p:nvSpPr>
          <p:spPr>
            <a:xfrm>
              <a:off x="6998871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DA7E937D-70BA-4F8D-8AA7-F5234E8BEA46}"/>
                </a:ext>
              </a:extLst>
            </p:cNvPr>
            <p:cNvSpPr/>
            <p:nvPr/>
          </p:nvSpPr>
          <p:spPr>
            <a:xfrm>
              <a:off x="7981043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25A9455-BE90-4B16-B0FC-ED7DE0F81044}"/>
              </a:ext>
            </a:extLst>
          </p:cNvPr>
          <p:cNvGrpSpPr/>
          <p:nvPr/>
        </p:nvGrpSpPr>
        <p:grpSpPr>
          <a:xfrm>
            <a:off x="5558609" y="3769100"/>
            <a:ext cx="4064363" cy="478938"/>
            <a:chOff x="5558608" y="1789661"/>
            <a:chExt cx="4064363" cy="47893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29525E3-7079-43F6-80DE-F6768D4DD449}"/>
                </a:ext>
              </a:extLst>
            </p:cNvPr>
            <p:cNvSpPr txBox="1"/>
            <p:nvPr/>
          </p:nvSpPr>
          <p:spPr>
            <a:xfrm>
              <a:off x="5558608" y="1798298"/>
              <a:ext cx="4064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dirty="0"/>
                <a:t>Mỗi bạn được         hạt dẻ. 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3A1FEF5D-4C7B-45B5-AB5D-C60408458AE9}"/>
                </a:ext>
              </a:extLst>
            </p:cNvPr>
            <p:cNvSpPr/>
            <p:nvPr/>
          </p:nvSpPr>
          <p:spPr>
            <a:xfrm>
              <a:off x="7667316" y="178966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E883B572-B827-4973-B1CE-0D841452161A}"/>
              </a:ext>
            </a:extLst>
          </p:cNvPr>
          <p:cNvSpPr txBox="1"/>
          <p:nvPr/>
        </p:nvSpPr>
        <p:spPr>
          <a:xfrm>
            <a:off x="5558609" y="4406537"/>
            <a:ext cx="472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c) Chia đều cho 2 bạn.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0F2003-13D8-4C83-9D6F-F9B7796643D2}"/>
              </a:ext>
            </a:extLst>
          </p:cNvPr>
          <p:cNvGrpSpPr/>
          <p:nvPr/>
        </p:nvGrpSpPr>
        <p:grpSpPr>
          <a:xfrm>
            <a:off x="6016699" y="5050164"/>
            <a:ext cx="2470496" cy="478938"/>
            <a:chOff x="6016699" y="1091218"/>
            <a:chExt cx="2470496" cy="478938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F95D261F-C08B-429E-B25B-6BD676850A28}"/>
                </a:ext>
              </a:extLst>
            </p:cNvPr>
            <p:cNvSpPr/>
            <p:nvPr/>
          </p:nvSpPr>
          <p:spPr>
            <a:xfrm>
              <a:off x="6016699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23B3AD0-A76F-42E6-8B79-033EFC625760}"/>
                </a:ext>
              </a:extLst>
            </p:cNvPr>
            <p:cNvSpPr txBox="1"/>
            <p:nvPr/>
          </p:nvSpPr>
          <p:spPr>
            <a:xfrm>
              <a:off x="6706599" y="1091218"/>
              <a:ext cx="12137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:         =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C6D84405-6444-43BC-887A-51655472A59D}"/>
                </a:ext>
              </a:extLst>
            </p:cNvPr>
            <p:cNvSpPr/>
            <p:nvPr/>
          </p:nvSpPr>
          <p:spPr>
            <a:xfrm>
              <a:off x="6998871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80702763-B4AA-47D1-9E54-7A1CC76429AE}"/>
                </a:ext>
              </a:extLst>
            </p:cNvPr>
            <p:cNvSpPr/>
            <p:nvPr/>
          </p:nvSpPr>
          <p:spPr>
            <a:xfrm>
              <a:off x="7981043" y="1091218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D1785E0-50BA-4D90-A9DE-E83BF41B8052}"/>
              </a:ext>
            </a:extLst>
          </p:cNvPr>
          <p:cNvGrpSpPr/>
          <p:nvPr/>
        </p:nvGrpSpPr>
        <p:grpSpPr>
          <a:xfrm>
            <a:off x="5558609" y="5792115"/>
            <a:ext cx="4064363" cy="478938"/>
            <a:chOff x="5558608" y="1789661"/>
            <a:chExt cx="4064363" cy="47893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3A2FA03-BFD8-4F17-A41C-CAD3B1C15996}"/>
                </a:ext>
              </a:extLst>
            </p:cNvPr>
            <p:cNvSpPr txBox="1"/>
            <p:nvPr/>
          </p:nvSpPr>
          <p:spPr>
            <a:xfrm>
              <a:off x="5558608" y="1798298"/>
              <a:ext cx="4064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dirty="0"/>
                <a:t>Mỗi bạn được         hạt dẻ. </a:t>
              </a: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10C42A1F-B9B1-40FD-94B4-0104DECEB12A}"/>
                </a:ext>
              </a:extLst>
            </p:cNvPr>
            <p:cNvSpPr/>
            <p:nvPr/>
          </p:nvSpPr>
          <p:spPr>
            <a:xfrm>
              <a:off x="7667316" y="1789661"/>
              <a:ext cx="506152" cy="47893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BA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5CC5F9C-04A9-4A39-B7E6-DDA5A5023BC5}"/>
              </a:ext>
            </a:extLst>
          </p:cNvPr>
          <p:cNvCxnSpPr/>
          <p:nvPr/>
        </p:nvCxnSpPr>
        <p:spPr>
          <a:xfrm>
            <a:off x="5326743" y="522514"/>
            <a:ext cx="0" cy="55498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>
            <a:extLst>
              <a:ext uri="{FF2B5EF4-FFF2-40B4-BE49-F238E27FC236}">
                <a16:creationId xmlns:a16="http://schemas.microsoft.com/office/drawing/2014/main" id="{D16963F4-603C-462F-9186-72CE434BA7D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17609" y="2323146"/>
            <a:ext cx="2432579" cy="175617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EEBED0C2-2A22-47A9-80FB-9C53362B096A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17609" y="4166916"/>
            <a:ext cx="2250538" cy="1756173"/>
          </a:xfrm>
          <a:prstGeom prst="rect">
            <a:avLst/>
          </a:prstGeom>
        </p:spPr>
      </p:pic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19D80B38-2AE6-4AFB-A9F9-B2C69F46714C}"/>
              </a:ext>
            </a:extLst>
          </p:cNvPr>
          <p:cNvSpPr/>
          <p:nvPr/>
        </p:nvSpPr>
        <p:spPr>
          <a:xfrm>
            <a:off x="5955679" y="980671"/>
            <a:ext cx="679305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5054F1C8-A86A-4926-8DF4-789DC773521B}"/>
              </a:ext>
            </a:extLst>
          </p:cNvPr>
          <p:cNvSpPr/>
          <p:nvPr/>
        </p:nvSpPr>
        <p:spPr>
          <a:xfrm>
            <a:off x="6983014" y="980670"/>
            <a:ext cx="537866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0D3F7112-8D93-4EF0-8A5A-801C6BFA4AD3}"/>
              </a:ext>
            </a:extLst>
          </p:cNvPr>
          <p:cNvSpPr/>
          <p:nvPr/>
        </p:nvSpPr>
        <p:spPr>
          <a:xfrm>
            <a:off x="7949329" y="989307"/>
            <a:ext cx="537866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074D7ED1-CD2D-4338-989A-1D0A32A469EC}"/>
              </a:ext>
            </a:extLst>
          </p:cNvPr>
          <p:cNvSpPr/>
          <p:nvPr/>
        </p:nvSpPr>
        <p:spPr>
          <a:xfrm>
            <a:off x="7652648" y="1715286"/>
            <a:ext cx="537866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3A3E1F49-7609-44D0-807A-A686D0F2355A}"/>
              </a:ext>
            </a:extLst>
          </p:cNvPr>
          <p:cNvSpPr/>
          <p:nvPr/>
        </p:nvSpPr>
        <p:spPr>
          <a:xfrm>
            <a:off x="5949844" y="3000351"/>
            <a:ext cx="679305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6B8EB33-77C8-40AC-969B-966001867D3D}"/>
              </a:ext>
            </a:extLst>
          </p:cNvPr>
          <p:cNvSpPr/>
          <p:nvPr/>
        </p:nvSpPr>
        <p:spPr>
          <a:xfrm>
            <a:off x="6977179" y="3000350"/>
            <a:ext cx="537866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15FDA718-06B7-4A99-BB13-A2BAB968A8C4}"/>
              </a:ext>
            </a:extLst>
          </p:cNvPr>
          <p:cNvSpPr/>
          <p:nvPr/>
        </p:nvSpPr>
        <p:spPr>
          <a:xfrm>
            <a:off x="7943494" y="3008987"/>
            <a:ext cx="537866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F9356C45-0D77-455D-AD82-A9AD7C595FC5}"/>
              </a:ext>
            </a:extLst>
          </p:cNvPr>
          <p:cNvSpPr/>
          <p:nvPr/>
        </p:nvSpPr>
        <p:spPr>
          <a:xfrm>
            <a:off x="7646813" y="3734966"/>
            <a:ext cx="537866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92E2BAB7-67A6-477A-B16B-3FC1C674DCFD}"/>
              </a:ext>
            </a:extLst>
          </p:cNvPr>
          <p:cNvSpPr/>
          <p:nvPr/>
        </p:nvSpPr>
        <p:spPr>
          <a:xfrm>
            <a:off x="5949844" y="5014738"/>
            <a:ext cx="679305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BC9C7B4C-CB03-4B5E-BDF2-5DCD0A23DDED}"/>
              </a:ext>
            </a:extLst>
          </p:cNvPr>
          <p:cNvSpPr/>
          <p:nvPr/>
        </p:nvSpPr>
        <p:spPr>
          <a:xfrm>
            <a:off x="6977179" y="5014737"/>
            <a:ext cx="537866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87A093F7-2587-4BB0-A32E-C99D01CCB035}"/>
              </a:ext>
            </a:extLst>
          </p:cNvPr>
          <p:cNvSpPr/>
          <p:nvPr/>
        </p:nvSpPr>
        <p:spPr>
          <a:xfrm>
            <a:off x="7911743" y="5023374"/>
            <a:ext cx="668767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5BF6ECE6-76D7-4760-8E16-E69CFBB115EB}"/>
              </a:ext>
            </a:extLst>
          </p:cNvPr>
          <p:cNvSpPr/>
          <p:nvPr/>
        </p:nvSpPr>
        <p:spPr>
          <a:xfrm>
            <a:off x="7589662" y="5749353"/>
            <a:ext cx="668755" cy="5324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699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1" grpId="0"/>
      <p:bldP spid="47" grpId="0"/>
      <p:bldP spid="57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UAN\Downloads\Luyện tập 1.png">
            <a:extLst>
              <a:ext uri="{FF2B5EF4-FFF2-40B4-BE49-F238E27FC236}">
                <a16:creationId xmlns:a16="http://schemas.microsoft.com/office/drawing/2014/main" id="{F3DE5360-9723-4820-9CB7-024C72AE7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765243-EEC1-491E-9B25-06818C812C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5656" y="1335129"/>
            <a:ext cx="5550852" cy="400334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6A6096C-A133-44CB-9F53-594A55D2B1A3}"/>
              </a:ext>
            </a:extLst>
          </p:cNvPr>
          <p:cNvSpPr/>
          <p:nvPr/>
        </p:nvSpPr>
        <p:spPr>
          <a:xfrm>
            <a:off x="1084678" y="1475493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2E169-75EC-4D01-AB15-CEC000A726E9}"/>
              </a:ext>
            </a:extLst>
          </p:cNvPr>
          <p:cNvSpPr txBox="1"/>
          <p:nvPr/>
        </p:nvSpPr>
        <p:spPr>
          <a:xfrm>
            <a:off x="1522000" y="1475493"/>
            <a:ext cx="4461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/>
              <a:t>Chia 20 kg gạo vào các túi, mỗi túi 5 kg. Hỏi được bao nhiêu túi gạo như vậy?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55B32-3411-4068-B96C-7A0199F1459F}"/>
              </a:ext>
            </a:extLst>
          </p:cNvPr>
          <p:cNvSpPr txBox="1"/>
          <p:nvPr/>
        </p:nvSpPr>
        <p:spPr>
          <a:xfrm>
            <a:off x="2813875" y="2997980"/>
            <a:ext cx="1551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i="1" dirty="0"/>
              <a:t>Bài giải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83550-B7E3-45F8-BF0B-201B284F4747}"/>
              </a:ext>
            </a:extLst>
          </p:cNvPr>
          <p:cNvSpPr txBox="1"/>
          <p:nvPr/>
        </p:nvSpPr>
        <p:spPr>
          <a:xfrm>
            <a:off x="-267814" y="3521200"/>
            <a:ext cx="7079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Được số túi gạo như vậy là: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D5C098-511C-4C67-89D1-82595E585107}"/>
              </a:ext>
            </a:extLst>
          </p:cNvPr>
          <p:cNvSpPr txBox="1"/>
          <p:nvPr/>
        </p:nvSpPr>
        <p:spPr>
          <a:xfrm>
            <a:off x="612928" y="4048384"/>
            <a:ext cx="506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20 : 5 = 4 (kg)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33E3B0-4E7F-4A97-A0B0-78930C411D63}"/>
              </a:ext>
            </a:extLst>
          </p:cNvPr>
          <p:cNvSpPr txBox="1"/>
          <p:nvPr/>
        </p:nvSpPr>
        <p:spPr>
          <a:xfrm>
            <a:off x="1634821" y="4567640"/>
            <a:ext cx="401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vi-VN" sz="2800" dirty="0">
                <a:solidFill>
                  <a:srgbClr val="FF0000"/>
                </a:solidFill>
              </a:rPr>
              <a:t>Đáp số: 4 kg gạo.</a:t>
            </a:r>
          </a:p>
        </p:txBody>
      </p:sp>
    </p:spTree>
    <p:extLst>
      <p:ext uri="{BB962C8B-B14F-4D97-AF65-F5344CB8AC3E}">
        <p14:creationId xmlns:p14="http://schemas.microsoft.com/office/powerpoint/2010/main" val="219382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2024-01-29T08:04:21Z</dcterms:created>
  <dcterms:modified xsi:type="dcterms:W3CDTF">2024-01-29T08:04:37Z</dcterms:modified>
</cp:coreProperties>
</file>