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312" r:id="rId3"/>
    <p:sldId id="307" r:id="rId4"/>
    <p:sldId id="283" r:id="rId5"/>
    <p:sldId id="294" r:id="rId6"/>
    <p:sldId id="308" r:id="rId7"/>
    <p:sldId id="309" r:id="rId8"/>
    <p:sldId id="285" r:id="rId9"/>
    <p:sldId id="2905" r:id="rId10"/>
    <p:sldId id="314" r:id="rId11"/>
    <p:sldId id="313" r:id="rId12"/>
    <p:sldId id="295" r:id="rId13"/>
    <p:sldId id="296" r:id="rId14"/>
    <p:sldId id="31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000"/>
    <a:srgbClr val="FBE1E4"/>
    <a:srgbClr val="000000"/>
    <a:srgbClr val="50C9F9"/>
    <a:srgbClr val="EF6F90"/>
    <a:srgbClr val="FAEC4E"/>
    <a:srgbClr val="ED3D6C"/>
    <a:srgbClr val="DF3C7E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3606" autoAdjust="0"/>
  </p:normalViewPr>
  <p:slideViewPr>
    <p:cSldViewPr snapToGrid="0">
      <p:cViewPr varScale="1">
        <p:scale>
          <a:sx n="64" d="100"/>
          <a:sy n="64" d="100"/>
        </p:scale>
        <p:origin x="5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Nhận biết được các số tròn trăm.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Biết cách đọc, viết, điền đúng các số tròn trăm vào dãy cho trước.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3200">
              <a:latin typeface="Times New Roman" panose="02020603050405020304" pitchFamily="18" charset="0"/>
              <a:cs typeface="Times New Roman" panose="02020603050405020304" pitchFamily="18" charset="0"/>
            </a:rPr>
            <a:t>Biết ước lượng số lượng đồ vật theo số tròn trăm.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B9CE269A-2733-479E-9B3A-C392DCA0C072}" type="presOf" srcId="{170E7AF1-C29C-412A-95EE-D4D3B92767D7}" destId="{EE4864BC-A637-451B-B5BD-4C3C6EF2EFCA}" srcOrd="0" destOrd="0" presId="urn:microsoft.com/office/officeart/2005/8/layout/chevron2"/>
    <dgm:cxn modelId="{17190981-1279-4CBE-B537-1A1E8D8F8266}" type="presOf" srcId="{3E922588-B0E9-4538-B1CB-1784AF278F7D}" destId="{45DF4543-7EBC-401D-83DA-6F314F061722}" srcOrd="0" destOrd="0" presId="urn:microsoft.com/office/officeart/2005/8/layout/chevron2"/>
    <dgm:cxn modelId="{EC6B43C8-A6B2-4AE8-BDB9-92B38F34AB63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8308395-54D6-4268-B997-7DEC2EB2C014}" type="presParOf" srcId="{45DF4543-7EBC-401D-83DA-6F314F061722}" destId="{B2837108-1A51-4BE5-B7D0-B24CC4A02FA3}" srcOrd="0" destOrd="0" presId="urn:microsoft.com/office/officeart/2005/8/layout/chevron2"/>
    <dgm:cxn modelId="{5FE1C854-4A8A-4834-A924-7661B05D6F2A}" type="presParOf" srcId="{B2837108-1A51-4BE5-B7D0-B24CC4A02FA3}" destId="{EE4864BC-A637-451B-B5BD-4C3C6EF2EFCA}" srcOrd="0" destOrd="0" presId="urn:microsoft.com/office/officeart/2005/8/layout/chevron2"/>
    <dgm:cxn modelId="{B95549ED-E18D-4229-8723-C45F93774781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2182" y="213566"/>
          <a:ext cx="1414553" cy="990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2" y="496477"/>
        <a:ext cx="990187" cy="424366"/>
      </dsp:txXfrm>
    </dsp:sp>
    <dsp:sp modelId="{F97EB1BA-22EF-49EF-A4D2-6FF056CB5200}">
      <dsp:nvSpPr>
        <dsp:cNvPr id="0" name=""/>
        <dsp:cNvSpPr/>
      </dsp:nvSpPr>
      <dsp:spPr>
        <a:xfrm rot="5400000">
          <a:off x="4717243" y="-3725672"/>
          <a:ext cx="919943" cy="8374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Nhận biết được các số tròn trăm.</a:t>
          </a:r>
        </a:p>
      </dsp:txBody>
      <dsp:txXfrm rot="-5400000">
        <a:off x="990187" y="46292"/>
        <a:ext cx="8329147" cy="83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11962" y="213344"/>
          <a:ext cx="1413082" cy="98915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495961"/>
        <a:ext cx="989157" cy="423925"/>
      </dsp:txXfrm>
    </dsp:sp>
    <dsp:sp modelId="{F97EB1BA-22EF-49EF-A4D2-6FF056CB5200}">
      <dsp:nvSpPr>
        <dsp:cNvPr id="0" name=""/>
        <dsp:cNvSpPr/>
      </dsp:nvSpPr>
      <dsp:spPr>
        <a:xfrm rot="5400000">
          <a:off x="4675665" y="-3685125"/>
          <a:ext cx="918986" cy="8292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Biết cách đọc, viết, điền đúng các số tròn trăm vào dãy cho trước.</a:t>
          </a:r>
        </a:p>
      </dsp:txBody>
      <dsp:txXfrm rot="-5400000">
        <a:off x="989158" y="46243"/>
        <a:ext cx="8247140" cy="829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05779" y="207121"/>
          <a:ext cx="1371866" cy="96030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481494"/>
        <a:ext cx="960306" cy="411560"/>
      </dsp:txXfrm>
    </dsp:sp>
    <dsp:sp modelId="{F97EB1BA-22EF-49EF-A4D2-6FF056CB5200}">
      <dsp:nvSpPr>
        <dsp:cNvPr id="0" name=""/>
        <dsp:cNvSpPr/>
      </dsp:nvSpPr>
      <dsp:spPr>
        <a:xfrm rot="5400000">
          <a:off x="4674642" y="-3712993"/>
          <a:ext cx="892182" cy="832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Biết ước lượng số lượng đồ vật theo số tròn trăm.</a:t>
          </a:r>
        </a:p>
      </dsp:txBody>
      <dsp:txXfrm rot="-5400000">
        <a:off x="960307" y="44895"/>
        <a:ext cx="8277300" cy="80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57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2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0.wmf"/><Relationship Id="rId5" Type="http://schemas.openxmlformats.org/officeDocument/2006/relationships/control" Target="../activeX/activeX4.xml"/><Relationship Id="rId15" Type="http://schemas.openxmlformats.org/officeDocument/2006/relationships/image" Target="../media/image14.wmf"/><Relationship Id="rId10" Type="http://schemas.microsoft.com/office/2007/relationships/hdphoto" Target="../media/hdphoto3.wdp"/><Relationship Id="rId4" Type="http://schemas.openxmlformats.org/officeDocument/2006/relationships/control" Target="../activeX/activeX3.xml"/><Relationship Id="rId9" Type="http://schemas.openxmlformats.org/officeDocument/2006/relationships/image" Target="../media/image9.png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559" y="1858535"/>
            <a:ext cx="801578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49</a:t>
            </a:r>
          </a:p>
          <a:p>
            <a:pPr algn="ctr"/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, 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chục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</a:t>
            </a:r>
            <a:r>
              <a:rPr lang="en-US" sz="47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7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28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9368" y="421525"/>
            <a:ext cx="744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8" name="TextBox1" r:id="rId2" imgW="844560" imgH="666720"/>
        </mc:Choice>
        <mc:Fallback>
          <p:control name="TextBox1" r:id="rId2" imgW="844560" imgH="6667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718175" y="2408238"/>
                  <a:ext cx="842963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TextBox2" r:id="rId3" imgW="844560" imgH="666720"/>
        </mc:Choice>
        <mc:Fallback>
          <p:control name="TextBox2" r:id="rId3" imgW="844560" imgH="66672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777038" y="2420938"/>
                  <a:ext cx="842962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name="TextBox3" r:id="rId4" imgW="844560" imgH="666720"/>
        </mc:Choice>
        <mc:Fallback>
          <p:control name="TextBox3" r:id="rId4" imgW="844560" imgH="666720">
            <p:pic>
              <p:nvPicPr>
                <p:cNvPr id="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8967788" y="2420938"/>
                  <a:ext cx="842962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name="TextBox4" r:id="rId5" imgW="844560" imgH="666720"/>
        </mc:Choice>
        <mc:Fallback>
          <p:control name="TextBox4" r:id="rId5" imgW="844560" imgH="666720">
            <p:pic>
              <p:nvPicPr>
                <p:cNvPr id="8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7880350" y="3814763"/>
                  <a:ext cx="842963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name="TextBox5" r:id="rId6" imgW="844560" imgH="666720"/>
        </mc:Choice>
        <mc:Fallback>
          <p:control name="TextBox5" r:id="rId6" imgW="844560" imgH="666720">
            <p:pic>
              <p:nvPicPr>
                <p:cNvPr id="1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552950" y="3827463"/>
                  <a:ext cx="842963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TextBox6" r:id="rId7" imgW="844560" imgH="666720"/>
        </mc:Choice>
        <mc:Fallback>
          <p:control name="TextBox6" r:id="rId7" imgW="844560" imgH="666720">
            <p:pic>
              <p:nvPicPr>
                <p:cNvPr id="11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8982075" y="3843338"/>
                  <a:ext cx="842963" cy="668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307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3240" y="4996838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tròn trăm nhỏ nhất có ba chữ số là: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8727" y="5647348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Số tròn trăm lớn nhất có ba chữ số là: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8547" y="4996838"/>
            <a:ext cx="9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8547" y="5665198"/>
            <a:ext cx="9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481" y="2727312"/>
            <a:ext cx="6755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Tạm</a:t>
            </a:r>
            <a:r>
              <a:rPr kumimoji="0" lang="en-US" sz="60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biệt</a:t>
            </a:r>
            <a:r>
              <a:rPr kumimoji="0" lang="en-US" sz="60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cá</a:t>
            </a:r>
            <a:r>
              <a:rPr lang="en-US" sz="60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 con!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6528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79520" y="350520"/>
            <a:ext cx="4465320" cy="899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6019538"/>
              </p:ext>
            </p:extLst>
          </p:nvPr>
        </p:nvGraphicFramePr>
        <p:xfrm>
          <a:off x="1371599" y="1596262"/>
          <a:ext cx="9364243" cy="141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292415"/>
              </p:ext>
            </p:extLst>
          </p:nvPr>
        </p:nvGraphicFramePr>
        <p:xfrm>
          <a:off x="1371599" y="3130344"/>
          <a:ext cx="9281159" cy="141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30659193"/>
              </p:ext>
            </p:extLst>
          </p:nvPr>
        </p:nvGraphicFramePr>
        <p:xfrm>
          <a:off x="1371599" y="4709899"/>
          <a:ext cx="9281160" cy="137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7947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308" y="451484"/>
            <a:ext cx="496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tròn chục trong phạm vi 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564" y="1692808"/>
            <a:ext cx="975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10       20       30       40       50       60      70       80         90       100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9808" y="2263758"/>
            <a:ext cx="292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số tròn chục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968" y="3591593"/>
            <a:ext cx="103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100     200     300     400     500     600     700      800      900     1000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755" y="4169057"/>
            <a:ext cx="292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64" y="2216028"/>
            <a:ext cx="9564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2108" y="4111001"/>
            <a:ext cx="9564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97944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17314" y="2343617"/>
            <a:ext cx="6097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36367" y="208638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ô vuông</a:t>
            </a:r>
          </a:p>
        </p:txBody>
      </p:sp>
      <p:sp>
        <p:nvSpPr>
          <p:cNvPr id="2" name="Oval 1"/>
          <p:cNvSpPr/>
          <p:nvPr/>
        </p:nvSpPr>
        <p:spPr>
          <a:xfrm>
            <a:off x="885373" y="2755481"/>
            <a:ext cx="1273929" cy="1022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53347" y="29935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ô vuông</a:t>
            </a:r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4" grpId="0"/>
      <p:bldP spid="4" grpId="1"/>
      <p:bldP spid="2" grpId="0" animBg="1"/>
      <p:bldP spid="2" grpId="1" animBg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2800" y="145142"/>
            <a:ext cx="9587932" cy="6498772"/>
            <a:chOff x="841829" y="101600"/>
            <a:chExt cx="9834674" cy="689065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29" y="101600"/>
              <a:ext cx="9834674" cy="3686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29" y="3686627"/>
              <a:ext cx="9834674" cy="3305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400802" y="145141"/>
            <a:ext cx="1756228" cy="64987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1306285" y="3602315"/>
            <a:ext cx="9463315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Các số tròn trăm đều có số chục và số đơn vị là 0.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4326" y="2401519"/>
            <a:ext cx="292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số tròn trăm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968" y="1820850"/>
            <a:ext cx="1030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100     200     300     400     500     600     700      800      900     1000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32106" y="2317626"/>
            <a:ext cx="95649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100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7A6303-F4A9-4808-8237-8FC26F92AEE0}"/>
              </a:ext>
            </a:extLst>
          </p:cNvPr>
          <p:cNvGrpSpPr/>
          <p:nvPr/>
        </p:nvGrpSpPr>
        <p:grpSpPr>
          <a:xfrm>
            <a:off x="542751" y="546266"/>
            <a:ext cx="9877637" cy="760784"/>
            <a:chOff x="672004" y="1358797"/>
            <a:chExt cx="7408228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91B348-E5AE-42A5-899F-9D644A2EAA36}"/>
                </a:ext>
              </a:extLst>
            </p:cNvPr>
            <p:cNvSpPr txBox="1"/>
            <p:nvPr/>
          </p:nvSpPr>
          <p:spPr>
            <a:xfrm>
              <a:off x="1390991" y="1382481"/>
              <a:ext cx="668924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Nêu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các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số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tròn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trăm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từ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100 </a:t>
              </a:r>
              <a:r>
                <a:rPr lang="en-US" sz="3733" dirty="0" err="1">
                  <a:solidFill>
                    <a:prstClr val="black"/>
                  </a:solidFill>
                  <a:cs typeface="Arial"/>
                  <a:sym typeface="Arial"/>
                </a:rPr>
                <a:t>đến</a:t>
              </a:r>
              <a:r>
                <a:rPr lang="en-US" sz="3733" dirty="0">
                  <a:solidFill>
                    <a:prstClr val="black"/>
                  </a:solidFill>
                  <a:cs typeface="Arial"/>
                  <a:sym typeface="Arial"/>
                </a:rPr>
                <a:t> 1000.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6A76C35-C284-49C0-8898-89A4F95CDF8C}"/>
                </a:ext>
              </a:extLst>
            </p:cNvPr>
            <p:cNvSpPr/>
            <p:nvPr/>
          </p:nvSpPr>
          <p:spPr>
            <a:xfrm>
              <a:off x="672004" y="1358797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4800" b="1" dirty="0">
                  <a:solidFill>
                    <a:prstClr val="white"/>
                  </a:solidFill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3AAAA7-466F-4A87-8E2A-41C8BE0B797F}"/>
              </a:ext>
            </a:extLst>
          </p:cNvPr>
          <p:cNvGrpSpPr/>
          <p:nvPr/>
        </p:nvGrpSpPr>
        <p:grpSpPr>
          <a:xfrm>
            <a:off x="1010877" y="1553082"/>
            <a:ext cx="9900033" cy="3751836"/>
            <a:chOff x="832611" y="985760"/>
            <a:chExt cx="7425025" cy="28138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4BC1FA-6D82-4395-AD9A-B21BB338A1E9}"/>
                </a:ext>
              </a:extLst>
            </p:cNvPr>
            <p:cNvGrpSpPr/>
            <p:nvPr/>
          </p:nvGrpSpPr>
          <p:grpSpPr>
            <a:xfrm>
              <a:off x="886364" y="991581"/>
              <a:ext cx="7371272" cy="2808056"/>
              <a:chOff x="631064" y="1"/>
              <a:chExt cx="9828363" cy="3744074"/>
            </a:xfrm>
            <a:solidFill>
              <a:srgbClr val="FFFFFF"/>
            </a:solidFill>
          </p:grpSpPr>
          <p:pic>
            <p:nvPicPr>
              <p:cNvPr id="9" name="Picture 8" descr="E:\DT\Phần mềm\LuyenChuTieuHoc-2.8 (1)\LuyenChuTieuHoc-2.8\LuyenChuTieuHoc\Ảnh dòng kẻ sẵn cho môn toán\Dòng kẻ đen - 11 dòng - 15 ô.png">
                <a:extLst>
                  <a:ext uri="{FF2B5EF4-FFF2-40B4-BE49-F238E27FC236}">
                    <a16:creationId xmlns:a16="http://schemas.microsoft.com/office/drawing/2014/main" id="{A3CF94A3-46B4-48E0-8CED-AE7A29234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006" b="53336"/>
              <a:stretch/>
            </p:blipFill>
            <p:spPr bwMode="auto">
              <a:xfrm>
                <a:off x="631065" y="1"/>
                <a:ext cx="9828362" cy="3744074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E9E8A6C-B934-4FF5-AC6E-CD5DD9127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064" y="1"/>
                <a:ext cx="0" cy="3744073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985E1F-A08D-4DAA-9477-397284BDC936}"/>
                </a:ext>
              </a:extLst>
            </p:cNvPr>
            <p:cNvSpPr txBox="1"/>
            <p:nvPr/>
          </p:nvSpPr>
          <p:spPr>
            <a:xfrm>
              <a:off x="832611" y="1237758"/>
              <a:ext cx="65269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Bài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029F33-7823-4D81-8868-87FBCE45DA94}"/>
                </a:ext>
              </a:extLst>
            </p:cNvPr>
            <p:cNvCxnSpPr/>
            <p:nvPr/>
          </p:nvCxnSpPr>
          <p:spPr>
            <a:xfrm>
              <a:off x="902643" y="985760"/>
              <a:ext cx="0" cy="276225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B83745-0B69-44BA-91EC-A07D298CF173}"/>
              </a:ext>
            </a:extLst>
          </p:cNvPr>
          <p:cNvSpPr txBox="1"/>
          <p:nvPr/>
        </p:nvSpPr>
        <p:spPr>
          <a:xfrm>
            <a:off x="1713460" y="2609394"/>
            <a:ext cx="92191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100, 200, 300, 400, 500, 600, 700, 800,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DBD5A-21FD-4AA0-B4CD-56787A8C6634}"/>
              </a:ext>
            </a:extLst>
          </p:cNvPr>
          <p:cNvSpPr txBox="1"/>
          <p:nvPr/>
        </p:nvSpPr>
        <p:spPr>
          <a:xfrm>
            <a:off x="1010877" y="3342937"/>
            <a:ext cx="92191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900, 1000.</a:t>
            </a:r>
          </a:p>
        </p:txBody>
      </p:sp>
    </p:spTree>
    <p:extLst>
      <p:ext uri="{BB962C8B-B14F-4D97-AF65-F5344CB8AC3E}">
        <p14:creationId xmlns:p14="http://schemas.microsoft.com/office/powerpoint/2010/main" val="365537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368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175</cp:revision>
  <dcterms:created xsi:type="dcterms:W3CDTF">2021-06-02T01:34:28Z</dcterms:created>
  <dcterms:modified xsi:type="dcterms:W3CDTF">2024-02-23T07:43:07Z</dcterms:modified>
</cp:coreProperties>
</file>