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5" r:id="rId2"/>
    <p:sldId id="298" r:id="rId3"/>
    <p:sldId id="316" r:id="rId4"/>
    <p:sldId id="317" r:id="rId5"/>
    <p:sldId id="311" r:id="rId6"/>
    <p:sldId id="312" r:id="rId7"/>
    <p:sldId id="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4" d="100"/>
          <a:sy n="64" d="100"/>
        </p:scale>
        <p:origin x="83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7</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9.emf"/><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err="1">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 </a:t>
            </a:r>
            <a:r>
              <a:rPr lang="en-US" altLang="zh-CN" sz="4800" b="1" dirty="0" smtClean="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23</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smtClean="0">
                <a:solidFill>
                  <a:srgbClr val="FF0000"/>
                </a:solidFill>
                <a:latin typeface="iCiel Cadena" panose="02000503000000020004" pitchFamily="2" charset="0"/>
                <a:ea typeface="思源黑体 CN Bold" panose="020B0800000000000000" pitchFamily="34" charset="-122"/>
              </a:rPr>
              <a:t>KHỦNG LONG</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a:extLst>
              <a:ext uri="{FF2B5EF4-FFF2-40B4-BE49-F238E27FC236}">
                <a16:creationId xmlns:a16="http://schemas.microsoft.com/office/drawing/2014/main" id="{5B0CAB89-445F-470E-840C-54C5DA35E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pic>
        <p:nvPicPr>
          <p:cNvPr id="10" name="Picture 9"/>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sp>
        <p:nvSpPr>
          <p:cNvPr id="2" name="Rectangle 1"/>
          <p:cNvSpPr/>
          <p:nvPr/>
        </p:nvSpPr>
        <p:spPr>
          <a:xfrm>
            <a:off x="3637885" y="312479"/>
            <a:ext cx="6096000" cy="523220"/>
          </a:xfrm>
          <a:prstGeom prst="rect">
            <a:avLst/>
          </a:prstGeom>
        </p:spPr>
        <p:txBody>
          <a:bodyPr>
            <a:spAutoFit/>
          </a:bodyPr>
          <a:lstStyle/>
          <a:p>
            <a:r>
              <a:rPr lang="en-US" sz="2800" dirty="0" smtClean="0">
                <a:solidFill>
                  <a:srgbClr val="000000"/>
                </a:solidFill>
                <a:latin typeface="HP001 4 hàng" panose="020B0603050302020204" pitchFamily="34" charset="0"/>
              </a:rPr>
              <a:t>       </a:t>
            </a:r>
            <a:endParaRPr lang="en-US" sz="2800" dirty="0">
              <a:latin typeface="HP001 4 hàng" panose="020B0603050302020204" pitchFamily="34" charset="0"/>
            </a:endParaRPr>
          </a:p>
        </p:txBody>
      </p:sp>
      <p:sp>
        <p:nvSpPr>
          <p:cNvPr id="3" name="Rectangle 2"/>
          <p:cNvSpPr/>
          <p:nvPr/>
        </p:nvSpPr>
        <p:spPr>
          <a:xfrm>
            <a:off x="1442175" y="1148178"/>
            <a:ext cx="9023730" cy="4401205"/>
          </a:xfrm>
          <a:prstGeom prst="rect">
            <a:avLst/>
          </a:prstGeom>
        </p:spPr>
        <p:txBody>
          <a:bodyPr wrap="square">
            <a:spAutoFit/>
          </a:bodyPr>
          <a:lstStyle/>
          <a:p>
            <a:pPr algn="ctr"/>
            <a:r>
              <a:rPr lang="vi-VN" sz="4000" dirty="0">
                <a:latin typeface="+mj-lt"/>
              </a:rPr>
              <a:t>Khủng long</a:t>
            </a:r>
          </a:p>
          <a:p>
            <a:pPr algn="just"/>
            <a:endParaRPr lang="vi-VN" sz="4000" dirty="0">
              <a:latin typeface="+mj-lt"/>
            </a:endParaRPr>
          </a:p>
          <a:p>
            <a:pPr algn="just"/>
            <a:r>
              <a:rPr lang="en-US" sz="4000" dirty="0" smtClean="0">
                <a:latin typeface="+mj-lt"/>
              </a:rPr>
              <a:t>      </a:t>
            </a:r>
            <a:r>
              <a:rPr lang="vi-VN" sz="4000" dirty="0" smtClean="0">
                <a:latin typeface="+mj-lt"/>
              </a:rPr>
              <a:t>Chân </a:t>
            </a:r>
            <a:r>
              <a:rPr lang="vi-VN" sz="4000" dirty="0">
                <a:latin typeface="+mj-lt"/>
              </a:rPr>
              <a:t>khủng long thẳng và rất khoẻ. Vì thế chúng có thể đi khắp một vùng rộng lớn để kiếm ăn. Khủng long có khả năng săn mồi tốt nhờ có đôi mắt tinh tường cùng cái mũi và đôi tai thính.</a:t>
            </a:r>
            <a:endParaRPr lang="en-US" sz="4000" dirty="0">
              <a:latin typeface="+mj-lt"/>
            </a:endParaRP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700344" y="2476031"/>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dấu chấm, dấu phẩy trong bài.</a:t>
            </a:r>
          </a:p>
        </p:txBody>
      </p:sp>
      <p:sp>
        <p:nvSpPr>
          <p:cNvPr id="8" name="TextBox 7"/>
          <p:cNvSpPr txBox="1"/>
          <p:nvPr/>
        </p:nvSpPr>
        <p:spPr>
          <a:xfrm>
            <a:off x="1694702" y="1485912"/>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hoa tên đầu bài và đầu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mỗi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1724371" y="3438518"/>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khủng</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long,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kiếm</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ăn</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săn</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mồi</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tinh</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err="1" smtClean="0">
                <a:solidFill>
                  <a:srgbClr val="002060"/>
                </a:solidFill>
                <a:latin typeface="HP001 4 hàng" pitchFamily="34" charset="0"/>
                <a:ea typeface="Arial-Rounded" panose="020B0500000000000000" pitchFamily="34" charset="0"/>
                <a:cs typeface="Arial-Rounded" panose="020B0500000000000000" pitchFamily="34" charset="0"/>
              </a:rPr>
              <a:t>tường</a:t>
            </a:r>
            <a:r>
              <a:rPr lang="en-US" sz="3200" b="1" dirty="0" smtClean="0">
                <a:solidFill>
                  <a:srgbClr val="002060"/>
                </a:solidFill>
                <a:latin typeface="HP001 4 hàng" pitchFamily="34" charset="0"/>
                <a:ea typeface="Arial-Rounded" panose="020B0500000000000000" pitchFamily="34" charset="0"/>
                <a:cs typeface="Arial-Rounded" panose="020B0500000000000000" pitchFamily="34" charset="0"/>
              </a:rPr>
              <a:t>...</a:t>
            </a:r>
            <a:endParaRPr lang="en-US" sz="3200" b="1" dirty="0">
              <a:solidFill>
                <a:srgbClr val="002060"/>
              </a:solidFill>
              <a:latin typeface="HP001 4 hàng"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974478" y="1262796"/>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10170035" y="400173"/>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859657" y="1907499"/>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57151" y="5781677"/>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242143" y="21791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898009" y="1483714"/>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903649" y="2376848"/>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903649" y="3389011"/>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4077936" y="462770"/>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accent1">
                  <a:lumMod val="50000"/>
                </a:schemeClr>
              </a:solidFill>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 name="Rectangle 1"/>
          <p:cNvSpPr/>
          <p:nvPr/>
        </p:nvSpPr>
        <p:spPr>
          <a:xfrm>
            <a:off x="725874" y="566798"/>
            <a:ext cx="10614239" cy="4401205"/>
          </a:xfrm>
          <a:prstGeom prst="rect">
            <a:avLst/>
          </a:prstGeom>
        </p:spPr>
        <p:txBody>
          <a:bodyPr wrap="square">
            <a:spAutoFit/>
          </a:bodyPr>
          <a:lstStyle/>
          <a:p>
            <a:pPr algn="r"/>
            <a:endParaRPr lang="en-US" sz="40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vi-VN" sz="4000" b="1" dirty="0">
                <a:solidFill>
                  <a:schemeClr val="accent1">
                    <a:lumMod val="50000"/>
                  </a:schemeClr>
                </a:solidFill>
                <a:latin typeface="Times New Roman" panose="02020603050405020304" pitchFamily="18" charset="0"/>
                <a:cs typeface="Times New Roman" panose="02020603050405020304" pitchFamily="18" charset="0"/>
              </a:rPr>
              <a:t>Câu 2: Chọn uya hoặc uyu thay cho ô vuông.</a:t>
            </a:r>
          </a:p>
          <a:p>
            <a:endParaRPr lang="vi-VN" sz="4000" dirty="0">
              <a:solidFill>
                <a:schemeClr val="accent1">
                  <a:lumMod val="50000"/>
                </a:schemeClr>
              </a:solidFill>
              <a:latin typeface="Times New Roman" panose="02020603050405020304" pitchFamily="18" charset="0"/>
              <a:cs typeface="Times New Roman" panose="02020603050405020304" pitchFamily="18" charset="0"/>
            </a:endParaRPr>
          </a:p>
          <a:p>
            <a:r>
              <a:rPr lang="vi-VN" sz="4000" dirty="0">
                <a:solidFill>
                  <a:schemeClr val="accent1">
                    <a:lumMod val="50000"/>
                  </a:schemeClr>
                </a:solidFill>
                <a:latin typeface="Times New Roman" panose="02020603050405020304" pitchFamily="18" charset="0"/>
                <a:cs typeface="Times New Roman" panose="02020603050405020304" pitchFamily="18" charset="0"/>
              </a:rPr>
              <a:t>a. Đường lên núi quanh co, khúc kh□ʾ.</a:t>
            </a:r>
          </a:p>
          <a:p>
            <a:endParaRPr lang="vi-VN" sz="4000" dirty="0">
              <a:solidFill>
                <a:schemeClr val="accent1">
                  <a:lumMod val="50000"/>
                </a:schemeClr>
              </a:solidFill>
              <a:latin typeface="Times New Roman" panose="02020603050405020304" pitchFamily="18" charset="0"/>
              <a:cs typeface="Times New Roman" panose="02020603050405020304" pitchFamily="18" charset="0"/>
            </a:endParaRPr>
          </a:p>
          <a:p>
            <a:r>
              <a:rPr lang="vi-VN" sz="4000" dirty="0">
                <a:solidFill>
                  <a:schemeClr val="accent1">
                    <a:lumMod val="50000"/>
                  </a:schemeClr>
                </a:solidFill>
                <a:latin typeface="Times New Roman" panose="02020603050405020304" pitchFamily="18" charset="0"/>
                <a:cs typeface="Times New Roman" panose="02020603050405020304" pitchFamily="18" charset="0"/>
              </a:rPr>
              <a:t>b. Mẹ tôi thức kh□ dậy sớm làm mọi việc.</a:t>
            </a:r>
            <a:r>
              <a:rPr lang="vi-VN" sz="4000" dirty="0">
                <a:solidFill>
                  <a:schemeClr val="accent1">
                    <a:lumMod val="50000"/>
                  </a:schemeClr>
                </a:solidFill>
                <a:latin typeface="Times New Roman" panose="02020603050405020304" pitchFamily="18" charset="0"/>
                <a:cs typeface="Times New Roman" panose="02020603050405020304" pitchFamily="18" charset="0"/>
              </a:rPr>
              <a:t/>
            </a:r>
            <a:br>
              <a:rPr lang="vi-VN" sz="4000" dirty="0">
                <a:solidFill>
                  <a:schemeClr val="accent1">
                    <a:lumMod val="50000"/>
                  </a:schemeClr>
                </a:solidFill>
                <a:latin typeface="Times New Roman" panose="02020603050405020304" pitchFamily="18" charset="0"/>
                <a:cs typeface="Times New Roman" panose="02020603050405020304" pitchFamily="18" charset="0"/>
              </a:rPr>
            </a:br>
            <a:endParaRPr lang="vi-VN" sz="40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765" y="370442"/>
            <a:ext cx="10996332" cy="4401140"/>
          </a:xfrm>
          <a:prstGeom prst="rect">
            <a:avLst/>
          </a:prstGeom>
          <a:noFill/>
        </p:spPr>
        <p:txBody>
          <a:bodyPr wrap="square" lIns="121855" tIns="60928" rIns="121855" bIns="60928" rtlCol="0">
            <a:spAutoFit/>
          </a:bodyPr>
          <a:lstStyle/>
          <a:p>
            <a:r>
              <a:rPr lang="vi-VN" sz="3000" b="1" dirty="0" smtClean="0">
                <a:solidFill>
                  <a:srgbClr val="FF0000"/>
                </a:solidFill>
                <a:latin typeface="+mj-lt"/>
                <a:ea typeface="Arial-Rounded" panose="020B0500000000000000" pitchFamily="34" charset="0"/>
                <a:cs typeface="Arial-Rounded" panose="020B0500000000000000" pitchFamily="34" charset="0"/>
              </a:rPr>
              <a:t>Câu</a:t>
            </a:r>
            <a:r>
              <a:rPr lang="en-US" sz="3000" b="1" dirty="0">
                <a:solidFill>
                  <a:srgbClr val="FF0000"/>
                </a:solidFill>
                <a:latin typeface="+mj-lt"/>
                <a:ea typeface="Arial-Rounded" panose="020B0500000000000000" pitchFamily="34" charset="0"/>
                <a:cs typeface="Arial-Rounded" panose="020B0500000000000000" pitchFamily="34" charset="0"/>
              </a:rPr>
              <a:t> </a:t>
            </a:r>
            <a:r>
              <a:rPr lang="en-US" sz="30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vi-VN" sz="3000" b="1" dirty="0" smtClean="0">
                <a:solidFill>
                  <a:srgbClr val="FF0000"/>
                </a:solidFill>
                <a:latin typeface="+mj-lt"/>
                <a:ea typeface="Arial-Rounded" panose="020B0500000000000000" pitchFamily="34" charset="0"/>
                <a:cs typeface="Arial-Rounded" panose="020B0500000000000000" pitchFamily="34" charset="0"/>
              </a:rPr>
              <a:t>a</a:t>
            </a:r>
            <a:r>
              <a:rPr lang="vi-VN" sz="3000" b="1" dirty="0">
                <a:solidFill>
                  <a:srgbClr val="FF0000"/>
                </a:solidFill>
                <a:latin typeface="+mj-lt"/>
                <a:ea typeface="Arial-Rounded" panose="020B0500000000000000" pitchFamily="34" charset="0"/>
                <a:cs typeface="Arial-Rounded" panose="020B0500000000000000" pitchFamily="34" charset="0"/>
              </a:rPr>
              <a:t>. Nhìn hình, tìm từ ngữ chức iêu hoặc ươu để gọi tên loài vật.</a:t>
            </a:r>
          </a:p>
          <a:p>
            <a:endParaRPr lang="vi-VN" sz="3200" b="1" dirty="0">
              <a:solidFill>
                <a:srgbClr val="002060"/>
              </a:solidFill>
              <a:latin typeface="+mj-lt"/>
              <a:ea typeface="Arial-Rounded" panose="020B0500000000000000" pitchFamily="34" charset="0"/>
              <a:cs typeface="Arial-Rounded" panose="020B0500000000000000" pitchFamily="34" charset="0"/>
            </a:endParaRPr>
          </a:p>
          <a:p>
            <a:endParaRPr lang="en-US" sz="3200" b="1" dirty="0" smtClean="0">
              <a:solidFill>
                <a:srgbClr val="002060"/>
              </a:solidFill>
              <a:latin typeface="+mj-lt"/>
              <a:ea typeface="Arial-Rounded" panose="020B0500000000000000" pitchFamily="34" charset="0"/>
              <a:cs typeface="Arial-Rounded" panose="020B0500000000000000" pitchFamily="34" charset="0"/>
            </a:endParaRPr>
          </a:p>
          <a:p>
            <a:endParaRPr lang="en-US" sz="3200" b="1" dirty="0">
              <a:solidFill>
                <a:srgbClr val="002060"/>
              </a:solidFill>
              <a:latin typeface="+mj-lt"/>
              <a:ea typeface="Arial-Rounded" panose="020B0500000000000000" pitchFamily="34" charset="0"/>
              <a:cs typeface="Arial-Rounded" panose="020B0500000000000000" pitchFamily="34" charset="0"/>
            </a:endParaRPr>
          </a:p>
          <a:p>
            <a:endParaRPr lang="en-US" sz="3200" b="1" dirty="0" smtClean="0">
              <a:solidFill>
                <a:srgbClr val="002060"/>
              </a:solidFill>
              <a:latin typeface="+mj-lt"/>
              <a:ea typeface="Arial-Rounded" panose="020B0500000000000000" pitchFamily="34" charset="0"/>
              <a:cs typeface="Arial-Rounded" panose="020B0500000000000000" pitchFamily="34" charset="0"/>
            </a:endParaRPr>
          </a:p>
          <a:p>
            <a:r>
              <a:rPr lang="vi-VN" sz="2800" dirty="0" smtClean="0">
                <a:latin typeface="+mj-lt"/>
                <a:ea typeface="Arial-Rounded" panose="020B0500000000000000" pitchFamily="34" charset="0"/>
                <a:cs typeface="Arial-Rounded" panose="020B0500000000000000" pitchFamily="34" charset="0"/>
              </a:rPr>
              <a:t>M</a:t>
            </a:r>
            <a:r>
              <a:rPr lang="vi-VN" sz="2800" dirty="0">
                <a:latin typeface="+mj-lt"/>
                <a:ea typeface="Arial-Rounded" panose="020B0500000000000000" pitchFamily="34" charset="0"/>
                <a:cs typeface="Arial-Rounded" panose="020B0500000000000000" pitchFamily="34" charset="0"/>
              </a:rPr>
              <a:t>: 1. diều </a:t>
            </a:r>
            <a:r>
              <a:rPr lang="vi-VN" sz="2800" dirty="0" smtClean="0">
                <a:latin typeface="+mj-lt"/>
                <a:ea typeface="Arial-Rounded" panose="020B0500000000000000" pitchFamily="34" charset="0"/>
                <a:cs typeface="Arial-Rounded" panose="020B0500000000000000" pitchFamily="34" charset="0"/>
              </a:rPr>
              <a:t>hâu</a:t>
            </a:r>
            <a:endParaRPr lang="vi-VN" sz="2800" dirty="0">
              <a:latin typeface="+mj-lt"/>
              <a:ea typeface="Arial-Rounded" panose="020B0500000000000000" pitchFamily="34" charset="0"/>
              <a:cs typeface="Arial-Rounded" panose="020B0500000000000000" pitchFamily="34" charset="0"/>
            </a:endParaRPr>
          </a:p>
          <a:p>
            <a:r>
              <a:rPr lang="vi-VN" sz="3000" b="1" dirty="0">
                <a:solidFill>
                  <a:srgbClr val="FF0000"/>
                </a:solidFill>
                <a:latin typeface="+mj-lt"/>
                <a:ea typeface="Arial-Rounded" panose="020B0500000000000000" pitchFamily="34" charset="0"/>
                <a:cs typeface="Arial-Rounded" panose="020B0500000000000000" pitchFamily="34" charset="0"/>
              </a:rPr>
              <a:t>b. Nhìn hình, tìm từ ngữ chức uôc hoặc uôt để gọi tên loài vật.</a:t>
            </a:r>
            <a:endParaRPr lang="vi-VN" sz="3000" dirty="0">
              <a:solidFill>
                <a:srgbClr val="FF0000"/>
              </a:solidFill>
              <a:latin typeface="+mj-lt"/>
              <a:ea typeface="Arial-Rounded" panose="020B0500000000000000" pitchFamily="34" charset="0"/>
              <a:cs typeface="Arial-Rounded" panose="020B0500000000000000" pitchFamily="34" charset="0"/>
            </a:endParaRPr>
          </a:p>
          <a:p>
            <a:endParaRPr lang="vi-VN" sz="3200" dirty="0">
              <a:solidFill>
                <a:srgbClr val="002060"/>
              </a:solidFill>
              <a:latin typeface="+mj-lt"/>
              <a:ea typeface="Arial-Rounded" panose="020B0500000000000000" pitchFamily="34" charset="0"/>
              <a:cs typeface="Arial-Rounded" panose="020B0500000000000000" pitchFamily="34" charset="0"/>
            </a:endParaRP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24158" y="5801110"/>
            <a:ext cx="12211050" cy="1104900"/>
          </a:xfrm>
          <a:prstGeom prst="rect">
            <a:avLst/>
          </a:prstGeom>
        </p:spPr>
      </p:pic>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pic>
        <p:nvPicPr>
          <p:cNvPr id="1026" name="Picture 2" descr="https://img.loigiaihay.com/picture/question_lgh/2021_51/1623837863-hso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722" y="1053549"/>
            <a:ext cx="8765488" cy="2392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loigiaihay.com/picture/question_lgh/2021_51/1623837864-4tt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3321" y="4193858"/>
            <a:ext cx="7663069" cy="21681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923" y="6168894"/>
            <a:ext cx="2574744" cy="523220"/>
          </a:xfrm>
          <a:prstGeom prst="rect">
            <a:avLst/>
          </a:prstGeom>
        </p:spPr>
        <p:txBody>
          <a:bodyPr wrap="none">
            <a:spAutoFit/>
          </a:bodyPr>
          <a:lstStyle/>
          <a:p>
            <a:r>
              <a:rPr lang="en-US" sz="2800" b="1" dirty="0">
                <a:solidFill>
                  <a:srgbClr val="000000"/>
                </a:solidFill>
                <a:latin typeface="Times New Roman" panose="02020603050405020304" pitchFamily="18" charset="0"/>
                <a:cs typeface="Times New Roman" panose="02020603050405020304" pitchFamily="18" charset="0"/>
              </a:rPr>
              <a:t>M: </a:t>
            </a:r>
            <a:r>
              <a:rPr lang="en-US" sz="2800" dirty="0">
                <a:solidFill>
                  <a:srgbClr val="000000"/>
                </a:solidFill>
                <a:latin typeface="Times New Roman" panose="02020603050405020304" pitchFamily="18" charset="0"/>
                <a:cs typeface="Times New Roman" panose="02020603050405020304" pitchFamily="18" charset="0"/>
              </a:rPr>
              <a:t>3. </a:t>
            </a:r>
            <a:r>
              <a:rPr lang="en-US" sz="2800" dirty="0" err="1">
                <a:solidFill>
                  <a:srgbClr val="000000"/>
                </a:solidFill>
                <a:latin typeface="Times New Roman" panose="02020603050405020304" pitchFamily="18" charset="0"/>
                <a:cs typeface="Times New Roman" panose="02020603050405020304" pitchFamily="18" charset="0"/>
              </a:rPr>
              <a:t>chim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 calcmode="lin" valueType="num">
                                      <p:cBhvr additive="base">
                                        <p:cTn id="24"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252</Words>
  <Application>Microsoft Office PowerPoint</Application>
  <PresentationFormat>Widescreen</PresentationFormat>
  <Paragraphs>41</Paragraphs>
  <Slides>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宋体</vt:lpstr>
      <vt:lpstr>Arial</vt:lpstr>
      <vt:lpstr>Arial Rounded MT Bold</vt:lpstr>
      <vt:lpstr>Arial-Rounded</vt:lpstr>
      <vt:lpstr>Calibri</vt:lpstr>
      <vt:lpstr>Calibri Light</vt:lpstr>
      <vt:lpstr>HP001 4 hàng</vt:lpstr>
      <vt:lpstr>iCiel Cadena</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ANH KHOA</cp:lastModifiedBy>
  <cp:revision>161</cp:revision>
  <dcterms:created xsi:type="dcterms:W3CDTF">2021-06-02T14:23:54Z</dcterms:created>
  <dcterms:modified xsi:type="dcterms:W3CDTF">2024-02-22T07:26:29Z</dcterms:modified>
</cp:coreProperties>
</file>