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91" r:id="rId3"/>
    <p:sldId id="292" r:id="rId4"/>
    <p:sldId id="257" r:id="rId5"/>
    <p:sldId id="261" r:id="rId6"/>
    <p:sldId id="263" r:id="rId7"/>
    <p:sldId id="293" r:id="rId8"/>
    <p:sldId id="294" r:id="rId9"/>
    <p:sldId id="287" r:id="rId10"/>
    <p:sldId id="288" r:id="rId11"/>
    <p:sldId id="296" r:id="rId12"/>
    <p:sldId id="286" r:id="rId13"/>
    <p:sldId id="28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1E0"/>
    <a:srgbClr val="FFCCCC"/>
    <a:srgbClr val="9EA8EE"/>
    <a:srgbClr val="69050A"/>
    <a:srgbClr val="F1F2EE"/>
    <a:srgbClr val="F98086"/>
    <a:srgbClr val="F75B62"/>
    <a:srgbClr val="1C1C1C"/>
    <a:srgbClr val="CC99FF"/>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60"/>
  </p:normalViewPr>
  <p:slideViewPr>
    <p:cSldViewPr snapToGrid="0" showGuides="1">
      <p:cViewPr varScale="1">
        <p:scale>
          <a:sx n="65" d="100"/>
          <a:sy n="65" d="100"/>
        </p:scale>
        <p:origin x="636" y="32"/>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739285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241827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3072274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3713986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1191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3504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7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226518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150185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302242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121820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
        <p:nvSpPr>
          <p:cNvPr id="11" name="TextBox 10"/>
          <p:cNvSpPr txBox="1"/>
          <p:nvPr userDrawn="1"/>
        </p:nvSpPr>
        <p:spPr>
          <a:xfrm>
            <a:off x="16537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4149775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423521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79553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37DCBB-C108-4FF8-9195-D22E0E97A456}" type="datetimeFigureOut">
              <a:rPr lang="zh-CN" altLang="en-US" smtClean="0"/>
              <a:t>2024/2/28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CF67FF4-8D6E-4EFE-B3B5-2ED7421CD5E4}" type="slidenum">
              <a:rPr lang="zh-CN" altLang="en-US" smtClean="0"/>
              <a:t>‹#›</a:t>
            </a:fld>
            <a:endParaRPr lang="zh-CN" altLang="en-US"/>
          </a:p>
        </p:txBody>
      </p:sp>
    </p:spTree>
    <p:extLst>
      <p:ext uri="{BB962C8B-B14F-4D97-AF65-F5344CB8AC3E}">
        <p14:creationId xmlns:p14="http://schemas.microsoft.com/office/powerpoint/2010/main" val="159047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097003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049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gif"/><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8.png"/><Relationship Id="rId2" Type="http://schemas.openxmlformats.org/officeDocument/2006/relationships/image" Target="../media/image2.png"/><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5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25.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2699" y="-1152069"/>
            <a:ext cx="13811095" cy="8658313"/>
            <a:chOff x="-682699" y="-1152069"/>
            <a:chExt cx="13811095" cy="8658313"/>
          </a:xfrm>
        </p:grpSpPr>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061" y="1129553"/>
              <a:ext cx="1793434" cy="3940162"/>
            </a:xfrm>
            <a:prstGeom prst="rect">
              <a:avLst/>
            </a:prstGeom>
          </p:spPr>
        </p:pic>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2436"/>
            <a:stretch/>
          </p:blipFill>
          <p:spPr>
            <a:xfrm>
              <a:off x="11195140" y="1159781"/>
              <a:ext cx="1933256" cy="3525282"/>
            </a:xfrm>
            <a:prstGeom prst="rect">
              <a:avLst/>
            </a:prstGeom>
          </p:spPr>
        </p:pic>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1846" y="-472975"/>
              <a:ext cx="3871517" cy="148499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699" y="4815937"/>
              <a:ext cx="3926922" cy="258408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21962" y="4708901"/>
              <a:ext cx="3309507" cy="2213233"/>
            </a:xfrm>
            <a:prstGeom prst="rect">
              <a:avLst/>
            </a:prstGeom>
          </p:spPr>
        </p:pic>
        <p:pic>
          <p:nvPicPr>
            <p:cNvPr id="16" name="图片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V="1">
              <a:off x="5090368" y="5790144"/>
              <a:ext cx="4174718" cy="1609876"/>
            </a:xfrm>
            <a:prstGeom prst="rect">
              <a:avLst/>
            </a:prstGeom>
          </p:spPr>
        </p:pic>
        <p:pic>
          <p:nvPicPr>
            <p:cNvPr id="17" name="图片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flipH="1">
              <a:off x="7531868" y="-3607016"/>
              <a:ext cx="2558520" cy="7468414"/>
            </a:xfrm>
            <a:prstGeom prst="rect">
              <a:avLst/>
            </a:prstGeom>
          </p:spPr>
        </p:pic>
        <p:pic>
          <p:nvPicPr>
            <p:cNvPr id="19" name="图片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flipH="1">
              <a:off x="10565684" y="860572"/>
              <a:ext cx="822060" cy="842083"/>
            </a:xfrm>
            <a:prstGeom prst="rect">
              <a:avLst/>
            </a:prstGeom>
          </p:spPr>
        </p:pic>
        <p:pic>
          <p:nvPicPr>
            <p:cNvPr id="21" name="图片 2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flipV="1">
              <a:off x="3025506" y="5978872"/>
              <a:ext cx="2041118" cy="1527372"/>
            </a:xfrm>
            <a:prstGeom prst="rect">
              <a:avLst/>
            </a:prstGeom>
          </p:spPr>
        </p:pic>
        <p:pic>
          <p:nvPicPr>
            <p:cNvPr id="46" name="图片 45"/>
            <p:cNvPicPr>
              <a:picLocks noChangeAspect="1"/>
            </p:cNvPicPr>
            <p:nvPr/>
          </p:nvPicPr>
          <p:blipFill rotWithShape="1">
            <a:blip r:embed="rId11" cstate="screen">
              <a:extLst>
                <a:ext uri="{28A0092B-C50C-407E-A947-70E740481C1C}">
                  <a14:useLocalDpi xmlns:a14="http://schemas.microsoft.com/office/drawing/2010/main"/>
                </a:ext>
              </a:extLst>
            </a:blip>
            <a:srcRect t="-13049"/>
            <a:stretch/>
          </p:blipFill>
          <p:spPr>
            <a:xfrm>
              <a:off x="-650061" y="-428247"/>
              <a:ext cx="2304280" cy="1792218"/>
            </a:xfrm>
            <a:prstGeom prst="rect">
              <a:avLst/>
            </a:prstGeom>
          </p:spPr>
        </p:pic>
      </p:grpSp>
      <p:pic>
        <p:nvPicPr>
          <p:cNvPr id="7" name="图片 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573981" y="3636609"/>
            <a:ext cx="1159583" cy="491562"/>
          </a:xfrm>
          <a:prstGeom prst="rect">
            <a:avLst/>
          </a:prstGeom>
        </p:spPr>
      </p:pic>
      <p:pic>
        <p:nvPicPr>
          <p:cNvPr id="48" name="图片 4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flipH="1">
            <a:off x="4066442" y="2763000"/>
            <a:ext cx="822060" cy="842083"/>
          </a:xfrm>
          <a:prstGeom prst="rect">
            <a:avLst/>
          </a:prstGeom>
        </p:spPr>
      </p:pic>
      <p:sp>
        <p:nvSpPr>
          <p:cNvPr id="31" name="Google Shape;749;p36"/>
          <p:cNvSpPr txBox="1">
            <a:spLocks noGrp="1"/>
          </p:cNvSpPr>
          <p:nvPr>
            <p:ph type="ctrTitle"/>
          </p:nvPr>
        </p:nvSpPr>
        <p:spPr>
          <a:xfrm>
            <a:off x="2380056" y="2174959"/>
            <a:ext cx="6993969" cy="2078689"/>
          </a:xfrm>
          <a:prstGeom prst="rect">
            <a:avLst/>
          </a:prstGeom>
          <a:noFill/>
          <a:ln>
            <a:noFill/>
          </a:ln>
        </p:spPr>
        <p:txBody>
          <a:bodyPr spcFirstLastPara="1" wrap="square" lIns="91425" tIns="91425" rIns="91425" bIns="91425" anchor="ctr" anchorCtr="0">
            <a:noAutofit/>
          </a:bodyPr>
          <a:lstStyle/>
          <a:p>
            <a:pPr>
              <a:lnSpc>
                <a:spcPct val="150000"/>
              </a:lnSpc>
            </a:pPr>
            <a:r>
              <a:rPr lang="en-US" altLang="zh-CN" sz="3600" b="1">
                <a:solidFill>
                  <a:srgbClr val="002060"/>
                </a:solidFill>
                <a:latin typeface="Times New Roman" panose="02020603050405020304" pitchFamily="18" charset="0"/>
                <a:ea typeface="方正静蕾简体" panose="02000000000000000000" pitchFamily="2" charset="-122"/>
                <a:cs typeface="Times New Roman" panose="02020603050405020304" pitchFamily="18" charset="0"/>
              </a:rPr>
              <a:t>CHÀO MỪNG CÁC EM </a:t>
            </a:r>
            <a:br>
              <a:rPr lang="en-US" altLang="zh-CN" sz="3600" b="1">
                <a:solidFill>
                  <a:srgbClr val="002060"/>
                </a:solidFill>
                <a:latin typeface="Times New Roman" panose="02020603050405020304" pitchFamily="18" charset="0"/>
                <a:ea typeface="方正静蕾简体" panose="02000000000000000000" pitchFamily="2" charset="-122"/>
                <a:cs typeface="Times New Roman" panose="02020603050405020304" pitchFamily="18" charset="0"/>
              </a:rPr>
            </a:br>
            <a:r>
              <a:rPr lang="en-US" altLang="zh-CN" sz="3600" b="1">
                <a:solidFill>
                  <a:srgbClr val="002060"/>
                </a:solidFill>
                <a:latin typeface="Times New Roman" panose="02020603050405020304" pitchFamily="18" charset="0"/>
                <a:ea typeface="方正静蕾简体" panose="02000000000000000000" pitchFamily="2" charset="-122"/>
                <a:cs typeface="Times New Roman" panose="02020603050405020304" pitchFamily="18" charset="0"/>
              </a:rPr>
              <a:t>ĐẾN VỚI TIẾT TIẾNG VIỆT!</a:t>
            </a:r>
            <a:endParaRPr lang="zh-CN" altLang="en-US" sz="3600" b="1" dirty="0">
              <a:solidFill>
                <a:srgbClr val="00206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632709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par>
                                <p:cTn id="21" presetID="47" presetClass="entr" presetSubtype="0" fill="hold"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1" y="4267490"/>
            <a:ext cx="1338428" cy="2590507"/>
          </a:xfrm>
          <a:prstGeom prst="rect">
            <a:avLst/>
          </a:prstGeom>
        </p:spPr>
      </p:pic>
      <p:sp>
        <p:nvSpPr>
          <p:cNvPr id="5" name="Rectangle 4"/>
          <p:cNvSpPr/>
          <p:nvPr/>
        </p:nvSpPr>
        <p:spPr>
          <a:xfrm>
            <a:off x="1220248" y="190500"/>
            <a:ext cx="9588500" cy="3785652"/>
          </a:xfrm>
          <a:prstGeom prst="rect">
            <a:avLst/>
          </a:prstGeom>
        </p:spPr>
        <p:txBody>
          <a:bodyPr wrap="square">
            <a:spAutoFit/>
          </a:bodyPr>
          <a:lstStyle/>
          <a:p>
            <a:pPr algn="just">
              <a:lnSpc>
                <a:spcPct val="150000"/>
              </a:lnSpc>
            </a:pPr>
            <a:r>
              <a:rPr lang="vi-VN" sz="3200" b="1">
                <a:solidFill>
                  <a:srgbClr val="000000"/>
                </a:solidFill>
                <a:latin typeface="Times New Roman" panose="02020603050405020304" pitchFamily="18" charset="0"/>
                <a:cs typeface="Times New Roman" panose="02020603050405020304" pitchFamily="18" charset="0"/>
              </a:rPr>
              <a:t>3</a:t>
            </a:r>
            <a:r>
              <a:rPr lang="en-US" sz="3200" b="1">
                <a:solidFill>
                  <a:srgbClr val="000000"/>
                </a:solidFill>
                <a:latin typeface="Times New Roman" panose="02020603050405020304" pitchFamily="18" charset="0"/>
                <a:cs typeface="Times New Roman" panose="02020603050405020304" pitchFamily="18" charset="0"/>
              </a:rPr>
              <a:t>.</a:t>
            </a:r>
            <a:r>
              <a:rPr lang="vi-VN" sz="3200" b="1">
                <a:solidFill>
                  <a:srgbClr val="000000"/>
                </a:solidFill>
                <a:latin typeface="Times New Roman" panose="02020603050405020304" pitchFamily="18" charset="0"/>
                <a:cs typeface="Times New Roman" panose="02020603050405020304" pitchFamily="18" charset="0"/>
              </a:rPr>
              <a:t> Chọn a hoặc b.</a:t>
            </a:r>
            <a:endParaRPr lang="vi-VN" sz="320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a. Chọn </a:t>
            </a:r>
            <a:r>
              <a:rPr lang="vi-VN" sz="3200" i="1">
                <a:solidFill>
                  <a:srgbClr val="000000"/>
                </a:solidFill>
                <a:latin typeface="Times New Roman" panose="02020603050405020304" pitchFamily="18" charset="0"/>
                <a:cs typeface="Times New Roman" panose="02020603050405020304" pitchFamily="18" charset="0"/>
              </a:rPr>
              <a:t>iu</a:t>
            </a:r>
            <a:r>
              <a:rPr lang="vi-VN" sz="3200">
                <a:solidFill>
                  <a:srgbClr val="000000"/>
                </a:solidFill>
                <a:latin typeface="Times New Roman" panose="02020603050405020304" pitchFamily="18" charset="0"/>
                <a:cs typeface="Times New Roman" panose="02020603050405020304" pitchFamily="18" charset="0"/>
              </a:rPr>
              <a:t> hoặc </a:t>
            </a:r>
            <a:r>
              <a:rPr lang="vi-VN" sz="3200" i="1">
                <a:solidFill>
                  <a:srgbClr val="000000"/>
                </a:solidFill>
                <a:latin typeface="Times New Roman" panose="02020603050405020304" pitchFamily="18" charset="0"/>
                <a:cs typeface="Times New Roman" panose="02020603050405020304" pitchFamily="18" charset="0"/>
              </a:rPr>
              <a:t>ưu</a:t>
            </a:r>
            <a:r>
              <a:rPr lang="vi-VN" sz="3200">
                <a:solidFill>
                  <a:srgbClr val="000000"/>
                </a:solidFill>
                <a:latin typeface="Times New Roman" panose="02020603050405020304" pitchFamily="18" charset="0"/>
                <a:cs typeface="Times New Roman" panose="02020603050405020304" pitchFamily="18" charset="0"/>
              </a:rPr>
              <a:t> thay cho ô vuông.</a:t>
            </a: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 Xe c</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hoả chạy như bay đến nơi có đám cháy.</a:t>
            </a: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 Chim hót r</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rít trong vòm cây.</a:t>
            </a: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 Cây bưởi nhà em quả sai tr</a:t>
            </a:r>
            <a:r>
              <a:rPr lang="th-TH" sz="3200">
                <a:solidFill>
                  <a:srgbClr val="000000"/>
                </a:solidFill>
                <a:latin typeface="Times New Roman" panose="02020603050405020304" pitchFamily="18" charset="0"/>
              </a:rPr>
              <a:t> </a:t>
            </a:r>
            <a:r>
              <a:rPr lang="en-US" sz="3200">
                <a:solidFill>
                  <a:srgbClr val="000000"/>
                </a:solidFill>
                <a:latin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cành.</a:t>
            </a:r>
          </a:p>
        </p:txBody>
      </p:sp>
      <p:sp>
        <p:nvSpPr>
          <p:cNvPr id="2" name="Rectangle 1"/>
          <p:cNvSpPr/>
          <p:nvPr/>
        </p:nvSpPr>
        <p:spPr>
          <a:xfrm>
            <a:off x="2307772" y="1973942"/>
            <a:ext cx="374468" cy="3031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2423888" y="1886856"/>
            <a:ext cx="130629" cy="43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16516" y="2692400"/>
            <a:ext cx="304800" cy="2902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418115" y="2605312"/>
            <a:ext cx="130629" cy="43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948848" y="3443961"/>
            <a:ext cx="304800" cy="2902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5729796" y="3113510"/>
            <a:ext cx="743576" cy="297430"/>
          </a:xfrm>
          <a:prstGeom prst="rect">
            <a:avLst/>
          </a:prstGeom>
        </p:spPr>
      </p:pic>
      <p:pic>
        <p:nvPicPr>
          <p:cNvPr id="6146" name="Picture 2" descr="Giáo Án Thơ Xe Chữa Cháy - Giáo Án Thơ: Xe Chữa Chá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459" y="4271684"/>
            <a:ext cx="4641690" cy="25318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ĂN THƠ NHẠC: Thương biết mấy tiếng hót chim oan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59638" y="-18144"/>
            <a:ext cx="29527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03046" y="3976152"/>
            <a:ext cx="1488954" cy="2881847"/>
          </a:xfrm>
          <a:prstGeom prst="rect">
            <a:avLst/>
          </a:prstGeom>
        </p:spPr>
      </p:pic>
      <p:pic>
        <p:nvPicPr>
          <p:cNvPr id="6150" name="Picture 6" descr="Tả cây bưởi vào mùa quả chí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4735" y="4267491"/>
            <a:ext cx="3762298" cy="25207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41095" y="2583016"/>
            <a:ext cx="463588" cy="523220"/>
          </a:xfrm>
          <a:prstGeom prst="rect">
            <a:avLst/>
          </a:prstGeom>
        </p:spPr>
        <p:txBody>
          <a:bodyPr wrap="square">
            <a:spAutoFit/>
          </a:bodyPr>
          <a:lstStyle/>
          <a:p>
            <a:r>
              <a:rPr lang="vi-VN" sz="2800" i="1">
                <a:solidFill>
                  <a:srgbClr val="FF0000"/>
                </a:solidFill>
                <a:latin typeface="Times New Roman" panose="02020603050405020304" pitchFamily="18" charset="0"/>
                <a:cs typeface="Times New Roman" panose="02020603050405020304" pitchFamily="18" charset="0"/>
              </a:rPr>
              <a:t>iu</a:t>
            </a:r>
            <a:endParaRPr lang="en-US" sz="2800">
              <a:solidFill>
                <a:srgbClr val="FF0000"/>
              </a:solidFill>
            </a:endParaRPr>
          </a:p>
        </p:txBody>
      </p:sp>
      <p:sp>
        <p:nvSpPr>
          <p:cNvPr id="22" name="Rectangle 21"/>
          <p:cNvSpPr/>
          <p:nvPr/>
        </p:nvSpPr>
        <p:spPr>
          <a:xfrm>
            <a:off x="2224557" y="1871616"/>
            <a:ext cx="559769" cy="523220"/>
          </a:xfrm>
          <a:prstGeom prst="rect">
            <a:avLst/>
          </a:prstGeom>
        </p:spPr>
        <p:txBody>
          <a:bodyPr wrap="square">
            <a:spAutoFit/>
          </a:bodyPr>
          <a:lstStyle/>
          <a:p>
            <a:r>
              <a:rPr lang="en-US" sz="2800" i="1">
                <a:solidFill>
                  <a:srgbClr val="FF0000"/>
                </a:solidFill>
                <a:latin typeface="Times New Roman" panose="02020603050405020304" pitchFamily="18" charset="0"/>
                <a:cs typeface="Times New Roman" panose="02020603050405020304" pitchFamily="18" charset="0"/>
              </a:rPr>
              <a:t>ưu</a:t>
            </a:r>
            <a:endParaRPr lang="en-US" sz="2800">
              <a:solidFill>
                <a:srgbClr val="FF0000"/>
              </a:solidFill>
            </a:endParaRPr>
          </a:p>
        </p:txBody>
      </p:sp>
      <p:sp>
        <p:nvSpPr>
          <p:cNvPr id="23" name="Rectangle 22"/>
          <p:cNvSpPr/>
          <p:nvPr/>
        </p:nvSpPr>
        <p:spPr>
          <a:xfrm>
            <a:off x="5869454" y="3322477"/>
            <a:ext cx="463588" cy="523220"/>
          </a:xfrm>
          <a:prstGeom prst="rect">
            <a:avLst/>
          </a:prstGeom>
        </p:spPr>
        <p:txBody>
          <a:bodyPr wrap="none">
            <a:spAutoFit/>
          </a:bodyPr>
          <a:lstStyle/>
          <a:p>
            <a:r>
              <a:rPr lang="vi-VN" sz="2800" i="1">
                <a:solidFill>
                  <a:srgbClr val="FF0000"/>
                </a:solidFill>
                <a:latin typeface="Times New Roman" panose="02020603050405020304" pitchFamily="18" charset="0"/>
                <a:cs typeface="Times New Roman" panose="02020603050405020304" pitchFamily="18" charset="0"/>
              </a:rPr>
              <a:t>iu</a:t>
            </a:r>
            <a:endParaRPr lang="en-US" sz="2800">
              <a:solidFill>
                <a:srgbClr val="FF0000"/>
              </a:solidFill>
            </a:endParaRPr>
          </a:p>
        </p:txBody>
      </p:sp>
    </p:spTree>
    <p:extLst>
      <p:ext uri="{BB962C8B-B14F-4D97-AF65-F5344CB8AC3E}">
        <p14:creationId xmlns:p14="http://schemas.microsoft.com/office/powerpoint/2010/main" val="205774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a:ext>
            </a:extLst>
          </a:blip>
          <a:stretch>
            <a:fillRect/>
          </a:stretch>
        </p:blipFill>
        <p:spPr>
          <a:xfrm rot="19979377">
            <a:off x="10843372" y="476251"/>
            <a:ext cx="1247253" cy="2414039"/>
          </a:xfrm>
          <a:prstGeom prst="rect">
            <a:avLst/>
          </a:prstGeom>
        </p:spPr>
      </p:pic>
      <p:sp>
        <p:nvSpPr>
          <p:cNvPr id="5" name="Rectangle 4"/>
          <p:cNvSpPr/>
          <p:nvPr/>
        </p:nvSpPr>
        <p:spPr>
          <a:xfrm>
            <a:off x="1699090" y="384299"/>
            <a:ext cx="8577943" cy="3785652"/>
          </a:xfrm>
          <a:prstGeom prst="rect">
            <a:avLst/>
          </a:prstGeom>
        </p:spPr>
        <p:txBody>
          <a:bodyPr wrap="square">
            <a:spAutoFit/>
          </a:bodyPr>
          <a:lstStyle/>
          <a:p>
            <a:pPr algn="just">
              <a:lnSpc>
                <a:spcPct val="150000"/>
              </a:lnSpc>
            </a:pPr>
            <a:r>
              <a:rPr lang="vi-VN" sz="3200" b="1">
                <a:solidFill>
                  <a:srgbClr val="000000"/>
                </a:solidFill>
                <a:latin typeface="Times New Roman" panose="02020603050405020304" pitchFamily="18" charset="0"/>
                <a:cs typeface="Times New Roman" panose="02020603050405020304" pitchFamily="18" charset="0"/>
              </a:rPr>
              <a:t>3</a:t>
            </a:r>
            <a:r>
              <a:rPr lang="en-US" sz="3200" b="1">
                <a:solidFill>
                  <a:srgbClr val="000000"/>
                </a:solidFill>
                <a:latin typeface="Times New Roman" panose="02020603050405020304" pitchFamily="18" charset="0"/>
                <a:cs typeface="Times New Roman" panose="02020603050405020304" pitchFamily="18" charset="0"/>
              </a:rPr>
              <a:t>.</a:t>
            </a:r>
            <a:r>
              <a:rPr lang="vi-VN" sz="3200" b="1">
                <a:solidFill>
                  <a:srgbClr val="000000"/>
                </a:solidFill>
                <a:latin typeface="Times New Roman" panose="02020603050405020304" pitchFamily="18" charset="0"/>
                <a:cs typeface="Times New Roman" panose="02020603050405020304" pitchFamily="18" charset="0"/>
              </a:rPr>
              <a:t> Chọn a hoặc b.</a:t>
            </a:r>
            <a:endParaRPr lang="vi-VN" sz="320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b. Chọn </a:t>
            </a:r>
            <a:r>
              <a:rPr lang="vi-VN" sz="3200" i="1">
                <a:solidFill>
                  <a:srgbClr val="000000"/>
                </a:solidFill>
                <a:latin typeface="Times New Roman" panose="02020603050405020304" pitchFamily="18" charset="0"/>
                <a:cs typeface="Times New Roman" panose="02020603050405020304" pitchFamily="18" charset="0"/>
              </a:rPr>
              <a:t>ươc</a:t>
            </a:r>
            <a:r>
              <a:rPr lang="vi-VN" sz="3200">
                <a:solidFill>
                  <a:srgbClr val="000000"/>
                </a:solidFill>
                <a:latin typeface="Times New Roman" panose="02020603050405020304" pitchFamily="18" charset="0"/>
                <a:cs typeface="Times New Roman" panose="02020603050405020304" pitchFamily="18" charset="0"/>
              </a:rPr>
              <a:t> hoặc </a:t>
            </a:r>
            <a:r>
              <a:rPr lang="vi-VN" sz="3200" i="1">
                <a:solidFill>
                  <a:srgbClr val="000000"/>
                </a:solidFill>
                <a:latin typeface="Times New Roman" panose="02020603050405020304" pitchFamily="18" charset="0"/>
                <a:cs typeface="Times New Roman" panose="02020603050405020304" pitchFamily="18" charset="0"/>
              </a:rPr>
              <a:t>ươt</a:t>
            </a:r>
            <a:r>
              <a:rPr lang="vi-VN" sz="3200">
                <a:solidFill>
                  <a:srgbClr val="000000"/>
                </a:solidFill>
                <a:latin typeface="Times New Roman" panose="02020603050405020304" pitchFamily="18" charset="0"/>
                <a:cs typeface="Times New Roman" panose="02020603050405020304" pitchFamily="18" charset="0"/>
              </a:rPr>
              <a:t> thay cho ô vuông.</a:t>
            </a: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 Hoa thược d</a:t>
            </a:r>
            <a:r>
              <a:rPr lang="en-US" sz="3200" b="1">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n</a:t>
            </a:r>
            <a:r>
              <a:rPr lang="vi-VN" sz="3200">
                <a:solidFill>
                  <a:srgbClr val="000000"/>
                </a:solidFill>
                <a:latin typeface="Times New Roman" panose="02020603050405020304" pitchFamily="18" charset="0"/>
                <a:cs typeface="Times New Roman" panose="02020603050405020304" pitchFamily="18" charset="0"/>
              </a:rPr>
              <a:t>ở rực rỡ trong vườn.</a:t>
            </a: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 Những hàng liễu rủ th</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tha bên hồ.</a:t>
            </a:r>
          </a:p>
          <a:p>
            <a:pPr algn="just">
              <a:lnSpc>
                <a:spcPct val="150000"/>
              </a:lnSpc>
            </a:pPr>
            <a:r>
              <a:rPr lang="vi-VN" sz="3200">
                <a:solidFill>
                  <a:srgbClr val="000000"/>
                </a:solidFill>
                <a:latin typeface="Times New Roman" panose="02020603050405020304" pitchFamily="18" charset="0"/>
                <a:cs typeface="Times New Roman" panose="02020603050405020304" pitchFamily="18" charset="0"/>
              </a:rPr>
              <a:t>- N </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ngập mênh mông.</a:t>
            </a:r>
          </a:p>
        </p:txBody>
      </p:sp>
      <p:pic>
        <p:nvPicPr>
          <p:cNvPr id="6" name="Picture 5"/>
          <p:cNvPicPr>
            <a:picLocks noChangeAspect="1"/>
          </p:cNvPicPr>
          <p:nvPr/>
        </p:nvPicPr>
        <p:blipFill>
          <a:blip r:embed="rId3"/>
          <a:stretch>
            <a:fillRect/>
          </a:stretch>
        </p:blipFill>
        <p:spPr>
          <a:xfrm>
            <a:off x="4155391" y="2496683"/>
            <a:ext cx="542925" cy="180975"/>
          </a:xfrm>
          <a:prstGeom prst="rect">
            <a:avLst/>
          </a:prstGeom>
        </p:spPr>
      </p:pic>
      <p:sp>
        <p:nvSpPr>
          <p:cNvPr id="25" name="Rectangle 24"/>
          <p:cNvSpPr/>
          <p:nvPr/>
        </p:nvSpPr>
        <p:spPr>
          <a:xfrm>
            <a:off x="4039278" y="2148113"/>
            <a:ext cx="692379" cy="3096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629514" y="2871023"/>
            <a:ext cx="684201" cy="2951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15011" y="3574967"/>
            <a:ext cx="631390" cy="3386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5988061" y="2743731"/>
            <a:ext cx="93424" cy="135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642517" y="3439658"/>
            <a:ext cx="93424" cy="135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992831" y="2041310"/>
            <a:ext cx="1680225" cy="523220"/>
          </a:xfrm>
          <a:prstGeom prst="rect">
            <a:avLst/>
          </a:prstGeom>
        </p:spPr>
        <p:txBody>
          <a:bodyPr wrap="square">
            <a:spAutoFit/>
          </a:bodyPr>
          <a:lstStyle/>
          <a:p>
            <a:r>
              <a:rPr lang="en-US" sz="2800" i="1">
                <a:solidFill>
                  <a:srgbClr val="FF0000"/>
                </a:solidFill>
                <a:latin typeface="Times New Roman" panose="02020603050405020304" pitchFamily="18" charset="0"/>
                <a:cs typeface="Times New Roman" panose="02020603050405020304" pitchFamily="18" charset="0"/>
              </a:rPr>
              <a:t>ươc</a:t>
            </a:r>
            <a:endParaRPr lang="en-US" sz="2800">
              <a:solidFill>
                <a:srgbClr val="FF0000"/>
              </a:solidFill>
            </a:endParaRPr>
          </a:p>
        </p:txBody>
      </p:sp>
      <p:sp>
        <p:nvSpPr>
          <p:cNvPr id="35" name="Rectangle 34"/>
          <p:cNvSpPr/>
          <p:nvPr/>
        </p:nvSpPr>
        <p:spPr>
          <a:xfrm>
            <a:off x="5585971" y="2780246"/>
            <a:ext cx="1680225" cy="523220"/>
          </a:xfrm>
          <a:prstGeom prst="rect">
            <a:avLst/>
          </a:prstGeom>
        </p:spPr>
        <p:txBody>
          <a:bodyPr wrap="square">
            <a:spAutoFit/>
          </a:bodyPr>
          <a:lstStyle/>
          <a:p>
            <a:r>
              <a:rPr lang="en-US" sz="2800" i="1">
                <a:solidFill>
                  <a:srgbClr val="FF0000"/>
                </a:solidFill>
                <a:latin typeface="Times New Roman" panose="02020603050405020304" pitchFamily="18" charset="0"/>
                <a:cs typeface="Times New Roman" panose="02020603050405020304" pitchFamily="18" charset="0"/>
              </a:rPr>
              <a:t>ươt</a:t>
            </a:r>
            <a:endParaRPr lang="en-US" sz="2800">
              <a:solidFill>
                <a:srgbClr val="FF0000"/>
              </a:solidFill>
            </a:endParaRPr>
          </a:p>
        </p:txBody>
      </p:sp>
      <p:sp>
        <p:nvSpPr>
          <p:cNvPr id="37" name="Rectangle 36"/>
          <p:cNvSpPr/>
          <p:nvPr/>
        </p:nvSpPr>
        <p:spPr>
          <a:xfrm>
            <a:off x="2251428" y="3507312"/>
            <a:ext cx="1680225" cy="523220"/>
          </a:xfrm>
          <a:prstGeom prst="rect">
            <a:avLst/>
          </a:prstGeom>
        </p:spPr>
        <p:txBody>
          <a:bodyPr wrap="square">
            <a:spAutoFit/>
          </a:bodyPr>
          <a:lstStyle/>
          <a:p>
            <a:r>
              <a:rPr lang="en-US" sz="2800" i="1">
                <a:solidFill>
                  <a:srgbClr val="FF0000"/>
                </a:solidFill>
                <a:latin typeface="Times New Roman" panose="02020603050405020304" pitchFamily="18" charset="0"/>
                <a:cs typeface="Times New Roman" panose="02020603050405020304" pitchFamily="18" charset="0"/>
              </a:rPr>
              <a:t>ươc</a:t>
            </a:r>
            <a:endParaRPr lang="en-US" sz="2800">
              <a:solidFill>
                <a:srgbClr val="FF0000"/>
              </a:solidFill>
            </a:endParaRPr>
          </a:p>
        </p:txBody>
      </p:sp>
      <p:pic>
        <p:nvPicPr>
          <p:cNvPr id="7170" name="Picture 2" descr="Hướng Dẫn Cách Gieo Trồng Hoa Thược Dược Từ Hạt Gi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03" y="4142780"/>
            <a:ext cx="3923628" cy="2617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hững loại cây xanh không nên trồng trong nh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116" y="4137964"/>
            <a:ext cx="2477559" cy="26403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Đại Lộc, Quảng Nam: Nhiều khu dân cư ngập sâu trong nước lũ | Tin tức mới  nhất 24h - Đọc Báo Lao Động online - Laodong.v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6931" y="4126983"/>
            <a:ext cx="3540067" cy="2651363"/>
          </a:xfrm>
          <a:prstGeom prst="rect">
            <a:avLst/>
          </a:prstGeom>
          <a:noFill/>
          <a:extLst>
            <a:ext uri="{909E8E84-426E-40DD-AFC4-6F175D3DCCD1}">
              <a14:hiddenFill xmlns:a14="http://schemas.microsoft.com/office/drawing/2010/main">
                <a:solidFill>
                  <a:srgbClr val="FFFFFF"/>
                </a:solidFill>
              </a14:hiddenFill>
            </a:ext>
          </a:extLst>
        </p:spPr>
      </p:pic>
      <p:pic>
        <p:nvPicPr>
          <p:cNvPr id="45" name="图片 4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6100" y="384299"/>
            <a:ext cx="1017492" cy="985696"/>
          </a:xfrm>
          <a:prstGeom prst="rect">
            <a:avLst/>
          </a:prstGeom>
        </p:spPr>
      </p:pic>
    </p:spTree>
    <p:extLst>
      <p:ext uri="{BB962C8B-B14F-4D97-AF65-F5344CB8AC3E}">
        <p14:creationId xmlns:p14="http://schemas.microsoft.com/office/powerpoint/2010/main" val="2735071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82699" y="-1152069"/>
            <a:ext cx="13811095" cy="8658313"/>
            <a:chOff x="-682699" y="-1152069"/>
            <a:chExt cx="13811095" cy="8658313"/>
          </a:xfrm>
        </p:grpSpPr>
        <p:pic>
          <p:nvPicPr>
            <p:cNvPr id="22" name="图片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061" y="1129553"/>
              <a:ext cx="1793434" cy="3940162"/>
            </a:xfrm>
            <a:prstGeom prst="rect">
              <a:avLst/>
            </a:prstGeom>
          </p:spPr>
        </p:pic>
        <p:pic>
          <p:nvPicPr>
            <p:cNvPr id="23" name="图片 22"/>
            <p:cNvPicPr>
              <a:picLocks noChangeAspect="1"/>
            </p:cNvPicPr>
            <p:nvPr/>
          </p:nvPicPr>
          <p:blipFill rotWithShape="1">
            <a:blip r:embed="rId3" cstate="screen">
              <a:extLst>
                <a:ext uri="{28A0092B-C50C-407E-A947-70E740481C1C}">
                  <a14:useLocalDpi xmlns:a14="http://schemas.microsoft.com/office/drawing/2010/main"/>
                </a:ext>
              </a:extLst>
            </a:blip>
            <a:srcRect r="-2436"/>
            <a:stretch/>
          </p:blipFill>
          <p:spPr>
            <a:xfrm>
              <a:off x="11195140" y="1159781"/>
              <a:ext cx="1933256" cy="3525282"/>
            </a:xfrm>
            <a:prstGeom prst="rect">
              <a:avLst/>
            </a:prstGeom>
          </p:spPr>
        </p:pic>
        <p:pic>
          <p:nvPicPr>
            <p:cNvPr id="24" name="图片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1846" y="-472975"/>
              <a:ext cx="3871517" cy="1484999"/>
            </a:xfrm>
            <a:prstGeom prst="rect">
              <a:avLst/>
            </a:prstGeom>
          </p:spPr>
        </p:pic>
        <p:pic>
          <p:nvPicPr>
            <p:cNvPr id="25" name="图片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699" y="4815937"/>
              <a:ext cx="3926922" cy="2584083"/>
            </a:xfrm>
            <a:prstGeom prst="rect">
              <a:avLst/>
            </a:prstGeom>
          </p:spPr>
        </p:pic>
        <p:pic>
          <p:nvPicPr>
            <p:cNvPr id="26" name="图片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21962" y="4708901"/>
              <a:ext cx="3309507" cy="2213233"/>
            </a:xfrm>
            <a:prstGeom prst="rect">
              <a:avLst/>
            </a:prstGeom>
          </p:spPr>
        </p:pic>
        <p:pic>
          <p:nvPicPr>
            <p:cNvPr id="27" name="图片 2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V="1">
              <a:off x="5090368" y="5790144"/>
              <a:ext cx="4174718" cy="1609876"/>
            </a:xfrm>
            <a:prstGeom prst="rect">
              <a:avLst/>
            </a:prstGeom>
          </p:spPr>
        </p:pic>
        <p:pic>
          <p:nvPicPr>
            <p:cNvPr id="28" name="图片 2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flipH="1">
              <a:off x="7531868" y="-3607016"/>
              <a:ext cx="2558520" cy="7468414"/>
            </a:xfrm>
            <a:prstGeom prst="rect">
              <a:avLst/>
            </a:prstGeom>
          </p:spPr>
        </p:pic>
        <p:pic>
          <p:nvPicPr>
            <p:cNvPr id="29" name="图片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flipH="1">
              <a:off x="10565684" y="860572"/>
              <a:ext cx="822060" cy="842083"/>
            </a:xfrm>
            <a:prstGeom prst="rect">
              <a:avLst/>
            </a:prstGeom>
          </p:spPr>
        </p:pic>
        <p:pic>
          <p:nvPicPr>
            <p:cNvPr id="30" name="图片 2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flipV="1">
              <a:off x="3025506" y="5978872"/>
              <a:ext cx="2041118" cy="1527372"/>
            </a:xfrm>
            <a:prstGeom prst="rect">
              <a:avLst/>
            </a:prstGeom>
          </p:spPr>
        </p:pic>
        <p:pic>
          <p:nvPicPr>
            <p:cNvPr id="31" name="图片 30"/>
            <p:cNvPicPr>
              <a:picLocks noChangeAspect="1"/>
            </p:cNvPicPr>
            <p:nvPr/>
          </p:nvPicPr>
          <p:blipFill rotWithShape="1">
            <a:blip r:embed="rId11" cstate="screen">
              <a:extLst>
                <a:ext uri="{28A0092B-C50C-407E-A947-70E740481C1C}">
                  <a14:useLocalDpi xmlns:a14="http://schemas.microsoft.com/office/drawing/2010/main"/>
                </a:ext>
              </a:extLst>
            </a:blip>
            <a:srcRect t="-13049"/>
            <a:stretch/>
          </p:blipFill>
          <p:spPr>
            <a:xfrm>
              <a:off x="-650061" y="-428247"/>
              <a:ext cx="2304280" cy="1792218"/>
            </a:xfrm>
            <a:prstGeom prst="rect">
              <a:avLst/>
            </a:prstGeom>
          </p:spPr>
        </p:pic>
      </p:grpSp>
      <p:sp>
        <p:nvSpPr>
          <p:cNvPr id="32" name="Google Shape;749;p36"/>
          <p:cNvSpPr txBox="1">
            <a:spLocks noGrp="1"/>
          </p:cNvSpPr>
          <p:nvPr>
            <p:ph type="ctrTitle"/>
          </p:nvPr>
        </p:nvSpPr>
        <p:spPr>
          <a:xfrm>
            <a:off x="2613954" y="2201778"/>
            <a:ext cx="6708008" cy="2078689"/>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a:lnSpc>
                <a:spcPct val="150000"/>
              </a:lnSpc>
            </a:pPr>
            <a:r>
              <a:rPr lang="en-US" sz="3600">
                <a:latin typeface="Times New Roman" panose="02020603050405020304" pitchFamily="18" charset="0"/>
                <a:cs typeface="Times New Roman" panose="02020603050405020304" pitchFamily="18" charset="0"/>
              </a:rPr>
              <a:t>Tạm biệt và hẹn gặp lại </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các con vào những tiết học sau!</a:t>
            </a:r>
            <a:endParaRPr lang="en-US" sz="3600" dirty="0">
              <a:latin typeface="Times New Roman" panose="02020603050405020304" pitchFamily="18" charset="0"/>
              <a:cs typeface="Times New Roman" panose="02020603050405020304" pitchFamily="18" charset="0"/>
            </a:endParaRPr>
          </a:p>
        </p:txBody>
      </p:sp>
      <p:pic>
        <p:nvPicPr>
          <p:cNvPr id="43" name="图片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1407" y="4757465"/>
            <a:ext cx="1142262" cy="2100535"/>
          </a:xfrm>
          <a:prstGeom prst="rect">
            <a:avLst/>
          </a:prstGeom>
        </p:spPr>
      </p:pic>
      <p:pic>
        <p:nvPicPr>
          <p:cNvPr id="44" name="图片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48214" y="4491499"/>
            <a:ext cx="786149" cy="744773"/>
          </a:xfrm>
          <a:prstGeom prst="rect">
            <a:avLst/>
          </a:prstGeom>
        </p:spPr>
      </p:pic>
      <p:pic>
        <p:nvPicPr>
          <p:cNvPr id="45" name="图片 3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12018" y="4830898"/>
            <a:ext cx="661152" cy="626354"/>
          </a:xfrm>
          <a:prstGeom prst="rect">
            <a:avLst/>
          </a:prstGeom>
        </p:spPr>
      </p:pic>
      <p:pic>
        <p:nvPicPr>
          <p:cNvPr id="46" name="图片 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90368" y="4757465"/>
            <a:ext cx="1123688" cy="2066379"/>
          </a:xfrm>
          <a:prstGeom prst="rect">
            <a:avLst/>
          </a:prstGeom>
        </p:spPr>
      </p:pic>
      <p:pic>
        <p:nvPicPr>
          <p:cNvPr id="47" name="图片 2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60271" y="5368080"/>
            <a:ext cx="907022" cy="1455116"/>
          </a:xfrm>
          <a:prstGeom prst="rect">
            <a:avLst/>
          </a:prstGeom>
        </p:spPr>
      </p:pic>
      <p:pic>
        <p:nvPicPr>
          <p:cNvPr id="48" name="图片 3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84698" y="4875698"/>
            <a:ext cx="661152" cy="626354"/>
          </a:xfrm>
          <a:prstGeom prst="rect">
            <a:avLst/>
          </a:prstGeom>
        </p:spPr>
      </p:pic>
      <p:pic>
        <p:nvPicPr>
          <p:cNvPr id="49" name="图片 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363048" y="4802265"/>
            <a:ext cx="1123688" cy="2066379"/>
          </a:xfrm>
          <a:prstGeom prst="rect">
            <a:avLst/>
          </a:prstGeom>
        </p:spPr>
      </p:pic>
      <p:pic>
        <p:nvPicPr>
          <p:cNvPr id="50" name="图片 2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832951" y="5412880"/>
            <a:ext cx="907022" cy="1455116"/>
          </a:xfrm>
          <a:prstGeom prst="rect">
            <a:avLst/>
          </a:prstGeom>
        </p:spPr>
      </p:pic>
    </p:spTree>
    <p:extLst>
      <p:ext uri="{BB962C8B-B14F-4D97-AF65-F5344CB8AC3E}">
        <p14:creationId xmlns:p14="http://schemas.microsoft.com/office/powerpoint/2010/main" val="1724811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nghe viết: bờ tre đón khách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430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94F9C584-5870-4D85-958F-7F0AF6C4D938}"/>
              </a:ext>
            </a:extLst>
          </p:cNvPr>
          <p:cNvSpPr/>
          <p:nvPr/>
        </p:nvSpPr>
        <p:spPr>
          <a:xfrm>
            <a:off x="697832" y="831376"/>
            <a:ext cx="11189368" cy="5580258"/>
          </a:xfrm>
          <a:custGeom>
            <a:avLst/>
            <a:gdLst>
              <a:gd name="connsiteX0" fmla="*/ 0 w 17373600"/>
              <a:gd name="connsiteY0" fmla="*/ 0 h 9372600"/>
              <a:gd name="connsiteX1" fmla="*/ 17373600 w 17373600"/>
              <a:gd name="connsiteY1" fmla="*/ 0 h 9372600"/>
              <a:gd name="connsiteX2" fmla="*/ 17373600 w 17373600"/>
              <a:gd name="connsiteY2" fmla="*/ 9372600 h 9372600"/>
              <a:gd name="connsiteX3" fmla="*/ 0 w 17373600"/>
              <a:gd name="connsiteY3" fmla="*/ 9372600 h 9372600"/>
              <a:gd name="connsiteX4" fmla="*/ 0 w 17373600"/>
              <a:gd name="connsiteY4" fmla="*/ 0 h 937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00" h="9372600" fill="none" extrusionOk="0">
                <a:moveTo>
                  <a:pt x="0" y="0"/>
                </a:moveTo>
                <a:cubicBezTo>
                  <a:pt x="4493757" y="-133017"/>
                  <a:pt x="14176658" y="-123057"/>
                  <a:pt x="17373600" y="0"/>
                </a:cubicBezTo>
                <a:cubicBezTo>
                  <a:pt x="17300919" y="1045718"/>
                  <a:pt x="17342823" y="7581950"/>
                  <a:pt x="17373600" y="9372600"/>
                </a:cubicBezTo>
                <a:cubicBezTo>
                  <a:pt x="12922547" y="9370399"/>
                  <a:pt x="7147504" y="9242829"/>
                  <a:pt x="0" y="9372600"/>
                </a:cubicBezTo>
                <a:cubicBezTo>
                  <a:pt x="62819" y="6061844"/>
                  <a:pt x="-160207" y="2131776"/>
                  <a:pt x="0" y="0"/>
                </a:cubicBezTo>
                <a:close/>
              </a:path>
              <a:path w="17373600" h="9372600" stroke="0" extrusionOk="0">
                <a:moveTo>
                  <a:pt x="0" y="0"/>
                </a:moveTo>
                <a:cubicBezTo>
                  <a:pt x="3262731" y="-157587"/>
                  <a:pt x="14861763" y="-63908"/>
                  <a:pt x="17373600" y="0"/>
                </a:cubicBezTo>
                <a:cubicBezTo>
                  <a:pt x="17204191" y="3003259"/>
                  <a:pt x="17205458" y="7964924"/>
                  <a:pt x="17373600" y="9372600"/>
                </a:cubicBezTo>
                <a:cubicBezTo>
                  <a:pt x="9689780" y="9271602"/>
                  <a:pt x="5837478" y="9493656"/>
                  <a:pt x="0" y="9372600"/>
                </a:cubicBezTo>
                <a:cubicBezTo>
                  <a:pt x="-124967" y="5214421"/>
                  <a:pt x="-10970" y="3935450"/>
                  <a:pt x="0" y="0"/>
                </a:cubicBezTo>
                <a:close/>
              </a:path>
            </a:pathLst>
          </a:custGeom>
          <a:solidFill>
            <a:schemeClr val="bg1">
              <a:alpha val="80000"/>
            </a:schemeClr>
          </a:solidFill>
          <a:ln w="28575">
            <a:noFill/>
            <a:extLst>
              <a:ext uri="{C807C97D-BFC1-408E-A445-0C87EB9F89A2}">
                <ask:lineSketchStyleProps xmln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765;p38"/>
          <p:cNvSpPr txBox="1">
            <a:spLocks/>
          </p:cNvSpPr>
          <p:nvPr/>
        </p:nvSpPr>
        <p:spPr>
          <a:xfrm>
            <a:off x="2237874" y="1514337"/>
            <a:ext cx="8986423" cy="1662000"/>
          </a:xfrm>
          <a:prstGeom prst="rect">
            <a:avLst/>
          </a:prstGeom>
        </p:spPr>
        <p:txBody>
          <a:bodyPr spcFirstLastPara="1" wrap="square" lIns="91425" tIns="91425" rIns="91425" bIns="91425" anchor="ctr" anchorCtr="0">
            <a:noAutofit/>
            <a:scene3d>
              <a:camera prst="orthographicFront"/>
              <a:lightRig rig="balanced" dir="t">
                <a:rot lat="0" lon="0" rev="2100000"/>
              </a:lightRig>
            </a:scene3d>
            <a:sp3d extrusionH="57150" prstMaterial="metal">
              <a:bevelT w="38100" h="25400"/>
              <a:contourClr>
                <a:schemeClr val="bg2"/>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6000" b="1">
                <a:ln w="50800"/>
                <a:solidFill>
                  <a:srgbClr val="002060"/>
                </a:solidFill>
                <a:latin typeface="Times New Roman" pitchFamily="18" charset="0"/>
                <a:cs typeface="Times New Roman" pitchFamily="18" charset="0"/>
              </a:rPr>
              <a:t>Bài 12: Bờ tre đón khách</a:t>
            </a:r>
          </a:p>
        </p:txBody>
      </p:sp>
      <p:sp>
        <p:nvSpPr>
          <p:cNvPr id="17" name="Google Shape;766;p38"/>
          <p:cNvSpPr txBox="1">
            <a:spLocks/>
          </p:cNvSpPr>
          <p:nvPr/>
        </p:nvSpPr>
        <p:spPr>
          <a:xfrm>
            <a:off x="3717758" y="3176337"/>
            <a:ext cx="4756484" cy="986588"/>
          </a:xfrm>
          <a:prstGeom prst="rect">
            <a:avLst/>
          </a:prstGeom>
          <a:solidFill>
            <a:schemeClr val="accent1">
              <a:lumMod val="20000"/>
              <a:lumOff val="80000"/>
            </a:schemeClr>
          </a:solidFill>
        </p:spPr>
        <p:txBody>
          <a:bodyPr spcFirstLastPara="1" wrap="square" lIns="182875" tIns="91425" rIns="18287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5400" b="1">
                <a:solidFill>
                  <a:srgbClr val="FF0000"/>
                </a:solidFill>
                <a:latin typeface="Times New Roman" pitchFamily="18" charset="0"/>
                <a:cs typeface="Times New Roman" pitchFamily="18" charset="0"/>
              </a:rPr>
              <a:t>Tiết 3: Viết</a:t>
            </a:r>
          </a:p>
        </p:txBody>
      </p:sp>
    </p:spTree>
    <p:extLst>
      <p:ext uri="{BB962C8B-B14F-4D97-AF65-F5344CB8AC3E}">
        <p14:creationId xmlns:p14="http://schemas.microsoft.com/office/powerpoint/2010/main" val="331573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barn(inVertical)">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547" y="1825338"/>
            <a:ext cx="732295" cy="736318"/>
          </a:xfrm>
          <a:prstGeom prst="rect">
            <a:avLst/>
          </a:prstGeom>
        </p:spPr>
      </p:pic>
      <p:pic>
        <p:nvPicPr>
          <p:cNvPr id="75" name="图片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635" y="3360856"/>
            <a:ext cx="756360" cy="776529"/>
          </a:xfrm>
          <a:prstGeom prst="rect">
            <a:avLst/>
          </a:prstGeom>
        </p:spPr>
      </p:pic>
      <p:pic>
        <p:nvPicPr>
          <p:cNvPr id="77" name="图片 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4502" y="5040896"/>
            <a:ext cx="765883" cy="727237"/>
          </a:xfrm>
          <a:prstGeom prst="rect">
            <a:avLst/>
          </a:prstGeom>
        </p:spPr>
      </p:pic>
      <p:pic>
        <p:nvPicPr>
          <p:cNvPr id="64" name="图片 6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92846" y="-542547"/>
            <a:ext cx="2150887" cy="2049070"/>
          </a:xfrm>
          <a:prstGeom prst="rect">
            <a:avLst/>
          </a:prstGeom>
        </p:spPr>
      </p:pic>
      <p:grpSp>
        <p:nvGrpSpPr>
          <p:cNvPr id="2" name="组合 1"/>
          <p:cNvGrpSpPr/>
          <p:nvPr/>
        </p:nvGrpSpPr>
        <p:grpSpPr>
          <a:xfrm rot="16200000">
            <a:off x="4464688" y="-2314395"/>
            <a:ext cx="2206204" cy="6834995"/>
            <a:chOff x="1487984" y="1395016"/>
            <a:chExt cx="1032394" cy="3548031"/>
          </a:xfrm>
        </p:grpSpPr>
        <p:sp>
          <p:nvSpPr>
            <p:cNvPr id="33" name="流程图: 终止 32"/>
            <p:cNvSpPr/>
            <p:nvPr/>
          </p:nvSpPr>
          <p:spPr>
            <a:xfrm>
              <a:off x="1728150" y="2103411"/>
              <a:ext cx="792228" cy="25395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2532"/>
                <a:gd name="connsiteX1" fmla="*/ 18125 w 21600"/>
                <a:gd name="connsiteY1" fmla="*/ 0 h 22532"/>
                <a:gd name="connsiteX2" fmla="*/ 21600 w 21600"/>
                <a:gd name="connsiteY2" fmla="*/ 10800 h 22532"/>
                <a:gd name="connsiteX3" fmla="*/ 18125 w 21600"/>
                <a:gd name="connsiteY3" fmla="*/ 21600 h 22532"/>
                <a:gd name="connsiteX4" fmla="*/ 3475 w 21600"/>
                <a:gd name="connsiteY4" fmla="*/ 21600 h 22532"/>
                <a:gd name="connsiteX5" fmla="*/ 0 w 21600"/>
                <a:gd name="connsiteY5" fmla="*/ 10800 h 22532"/>
                <a:gd name="connsiteX6" fmla="*/ 3475 w 21600"/>
                <a:gd name="connsiteY6" fmla="*/ 0 h 22532"/>
                <a:gd name="connsiteX0" fmla="*/ 3475 w 21600"/>
                <a:gd name="connsiteY0" fmla="*/ 0 h 23222"/>
                <a:gd name="connsiteX1" fmla="*/ 18125 w 21600"/>
                <a:gd name="connsiteY1" fmla="*/ 0 h 23222"/>
                <a:gd name="connsiteX2" fmla="*/ 21600 w 21600"/>
                <a:gd name="connsiteY2" fmla="*/ 10800 h 23222"/>
                <a:gd name="connsiteX3" fmla="*/ 18125 w 21600"/>
                <a:gd name="connsiteY3" fmla="*/ 21600 h 23222"/>
                <a:gd name="connsiteX4" fmla="*/ 3475 w 21600"/>
                <a:gd name="connsiteY4" fmla="*/ 21600 h 23222"/>
                <a:gd name="connsiteX5" fmla="*/ 0 w 21600"/>
                <a:gd name="connsiteY5" fmla="*/ 10800 h 23222"/>
                <a:gd name="connsiteX6" fmla="*/ 3475 w 21600"/>
                <a:gd name="connsiteY6" fmla="*/ 0 h 23222"/>
                <a:gd name="connsiteX0" fmla="*/ 3475 w 21600"/>
                <a:gd name="connsiteY0" fmla="*/ 1282 h 24504"/>
                <a:gd name="connsiteX1" fmla="*/ 18125 w 21600"/>
                <a:gd name="connsiteY1" fmla="*/ 1282 h 24504"/>
                <a:gd name="connsiteX2" fmla="*/ 21600 w 21600"/>
                <a:gd name="connsiteY2" fmla="*/ 12082 h 24504"/>
                <a:gd name="connsiteX3" fmla="*/ 18125 w 21600"/>
                <a:gd name="connsiteY3" fmla="*/ 22882 h 24504"/>
                <a:gd name="connsiteX4" fmla="*/ 3475 w 21600"/>
                <a:gd name="connsiteY4" fmla="*/ 22882 h 24504"/>
                <a:gd name="connsiteX5" fmla="*/ 0 w 21600"/>
                <a:gd name="connsiteY5" fmla="*/ 12082 h 24504"/>
                <a:gd name="connsiteX6" fmla="*/ 3475 w 21600"/>
                <a:gd name="connsiteY6" fmla="*/ 1282 h 24504"/>
                <a:gd name="connsiteX0" fmla="*/ 3475 w 21600"/>
                <a:gd name="connsiteY0" fmla="*/ 1791 h 25013"/>
                <a:gd name="connsiteX1" fmla="*/ 18125 w 21600"/>
                <a:gd name="connsiteY1" fmla="*/ 1791 h 25013"/>
                <a:gd name="connsiteX2" fmla="*/ 21600 w 21600"/>
                <a:gd name="connsiteY2" fmla="*/ 12591 h 25013"/>
                <a:gd name="connsiteX3" fmla="*/ 18125 w 21600"/>
                <a:gd name="connsiteY3" fmla="*/ 23391 h 25013"/>
                <a:gd name="connsiteX4" fmla="*/ 3475 w 21600"/>
                <a:gd name="connsiteY4" fmla="*/ 23391 h 25013"/>
                <a:gd name="connsiteX5" fmla="*/ 0 w 21600"/>
                <a:gd name="connsiteY5" fmla="*/ 12591 h 25013"/>
                <a:gd name="connsiteX6" fmla="*/ 3475 w 21600"/>
                <a:gd name="connsiteY6" fmla="*/ 1791 h 25013"/>
                <a:gd name="connsiteX0" fmla="*/ 3475 w 21600"/>
                <a:gd name="connsiteY0" fmla="*/ 1791 h 25013"/>
                <a:gd name="connsiteX1" fmla="*/ 18125 w 21600"/>
                <a:gd name="connsiteY1" fmla="*/ 1791 h 25013"/>
                <a:gd name="connsiteX2" fmla="*/ 21600 w 21600"/>
                <a:gd name="connsiteY2" fmla="*/ 12591 h 25013"/>
                <a:gd name="connsiteX3" fmla="*/ 18125 w 21600"/>
                <a:gd name="connsiteY3" fmla="*/ 23391 h 25013"/>
                <a:gd name="connsiteX4" fmla="*/ 3475 w 21600"/>
                <a:gd name="connsiteY4" fmla="*/ 23391 h 25013"/>
                <a:gd name="connsiteX5" fmla="*/ 0 w 21600"/>
                <a:gd name="connsiteY5" fmla="*/ 12591 h 25013"/>
                <a:gd name="connsiteX6" fmla="*/ 3475 w 21600"/>
                <a:gd name="connsiteY6" fmla="*/ 1791 h 25013"/>
                <a:gd name="connsiteX0" fmla="*/ 3475 w 21600"/>
                <a:gd name="connsiteY0" fmla="*/ 1791 h 25013"/>
                <a:gd name="connsiteX1" fmla="*/ 18125 w 21600"/>
                <a:gd name="connsiteY1" fmla="*/ 1791 h 25013"/>
                <a:gd name="connsiteX2" fmla="*/ 21600 w 21600"/>
                <a:gd name="connsiteY2" fmla="*/ 12591 h 25013"/>
                <a:gd name="connsiteX3" fmla="*/ 18125 w 21600"/>
                <a:gd name="connsiteY3" fmla="*/ 23391 h 25013"/>
                <a:gd name="connsiteX4" fmla="*/ 3475 w 21600"/>
                <a:gd name="connsiteY4" fmla="*/ 23391 h 25013"/>
                <a:gd name="connsiteX5" fmla="*/ 0 w 21600"/>
                <a:gd name="connsiteY5" fmla="*/ 12591 h 25013"/>
                <a:gd name="connsiteX6" fmla="*/ 3475 w 21600"/>
                <a:gd name="connsiteY6" fmla="*/ 1791 h 25013"/>
                <a:gd name="connsiteX0" fmla="*/ 3475 w 21600"/>
                <a:gd name="connsiteY0" fmla="*/ 1533 h 24755"/>
                <a:gd name="connsiteX1" fmla="*/ 18125 w 21600"/>
                <a:gd name="connsiteY1" fmla="*/ 1533 h 24755"/>
                <a:gd name="connsiteX2" fmla="*/ 21600 w 21600"/>
                <a:gd name="connsiteY2" fmla="*/ 12333 h 24755"/>
                <a:gd name="connsiteX3" fmla="*/ 18125 w 21600"/>
                <a:gd name="connsiteY3" fmla="*/ 23133 h 24755"/>
                <a:gd name="connsiteX4" fmla="*/ 3475 w 21600"/>
                <a:gd name="connsiteY4" fmla="*/ 23133 h 24755"/>
                <a:gd name="connsiteX5" fmla="*/ 0 w 21600"/>
                <a:gd name="connsiteY5" fmla="*/ 12333 h 24755"/>
                <a:gd name="connsiteX6" fmla="*/ 3475 w 21600"/>
                <a:gd name="connsiteY6" fmla="*/ 1533 h 24755"/>
                <a:gd name="connsiteX0" fmla="*/ 3475 w 21600"/>
                <a:gd name="connsiteY0" fmla="*/ 1533 h 24755"/>
                <a:gd name="connsiteX1" fmla="*/ 18125 w 21600"/>
                <a:gd name="connsiteY1" fmla="*/ 1533 h 24755"/>
                <a:gd name="connsiteX2" fmla="*/ 21600 w 21600"/>
                <a:gd name="connsiteY2" fmla="*/ 12333 h 24755"/>
                <a:gd name="connsiteX3" fmla="*/ 18125 w 21600"/>
                <a:gd name="connsiteY3" fmla="*/ 23133 h 24755"/>
                <a:gd name="connsiteX4" fmla="*/ 3475 w 21600"/>
                <a:gd name="connsiteY4" fmla="*/ 23133 h 24755"/>
                <a:gd name="connsiteX5" fmla="*/ 0 w 21600"/>
                <a:gd name="connsiteY5" fmla="*/ 12333 h 24755"/>
                <a:gd name="connsiteX6" fmla="*/ 3475 w 21600"/>
                <a:gd name="connsiteY6" fmla="*/ 1533 h 24755"/>
                <a:gd name="connsiteX0" fmla="*/ 3475 w 21600"/>
                <a:gd name="connsiteY0" fmla="*/ 1533 h 24755"/>
                <a:gd name="connsiteX1" fmla="*/ 18125 w 21600"/>
                <a:gd name="connsiteY1" fmla="*/ 1533 h 24755"/>
                <a:gd name="connsiteX2" fmla="*/ 21600 w 21600"/>
                <a:gd name="connsiteY2" fmla="*/ 12333 h 24755"/>
                <a:gd name="connsiteX3" fmla="*/ 18125 w 21600"/>
                <a:gd name="connsiteY3" fmla="*/ 23133 h 24755"/>
                <a:gd name="connsiteX4" fmla="*/ 3475 w 21600"/>
                <a:gd name="connsiteY4" fmla="*/ 23133 h 24755"/>
                <a:gd name="connsiteX5" fmla="*/ 0 w 21600"/>
                <a:gd name="connsiteY5" fmla="*/ 12333 h 24755"/>
                <a:gd name="connsiteX6" fmla="*/ 3475 w 21600"/>
                <a:gd name="connsiteY6" fmla="*/ 1533 h 24755"/>
                <a:gd name="connsiteX0" fmla="*/ 3475 w 21600"/>
                <a:gd name="connsiteY0" fmla="*/ 1533 h 24755"/>
                <a:gd name="connsiteX1" fmla="*/ 18125 w 21600"/>
                <a:gd name="connsiteY1" fmla="*/ 1533 h 24755"/>
                <a:gd name="connsiteX2" fmla="*/ 21600 w 21600"/>
                <a:gd name="connsiteY2" fmla="*/ 12333 h 24755"/>
                <a:gd name="connsiteX3" fmla="*/ 18125 w 21600"/>
                <a:gd name="connsiteY3" fmla="*/ 23133 h 24755"/>
                <a:gd name="connsiteX4" fmla="*/ 3475 w 21600"/>
                <a:gd name="connsiteY4" fmla="*/ 23133 h 24755"/>
                <a:gd name="connsiteX5" fmla="*/ 0 w 21600"/>
                <a:gd name="connsiteY5" fmla="*/ 12333 h 24755"/>
                <a:gd name="connsiteX6" fmla="*/ 3475 w 21600"/>
                <a:gd name="connsiteY6" fmla="*/ 1533 h 24755"/>
                <a:gd name="connsiteX0" fmla="*/ 3475 w 21600"/>
                <a:gd name="connsiteY0" fmla="*/ 1533 h 24520"/>
                <a:gd name="connsiteX1" fmla="*/ 18125 w 21600"/>
                <a:gd name="connsiteY1" fmla="*/ 1533 h 24520"/>
                <a:gd name="connsiteX2" fmla="*/ 21600 w 21600"/>
                <a:gd name="connsiteY2" fmla="*/ 12333 h 24520"/>
                <a:gd name="connsiteX3" fmla="*/ 18125 w 21600"/>
                <a:gd name="connsiteY3" fmla="*/ 23133 h 24520"/>
                <a:gd name="connsiteX4" fmla="*/ 3475 w 21600"/>
                <a:gd name="connsiteY4" fmla="*/ 23133 h 24520"/>
                <a:gd name="connsiteX5" fmla="*/ 0 w 21600"/>
                <a:gd name="connsiteY5" fmla="*/ 12333 h 24520"/>
                <a:gd name="connsiteX6" fmla="*/ 3475 w 21600"/>
                <a:gd name="connsiteY6" fmla="*/ 1533 h 24520"/>
                <a:gd name="connsiteX0" fmla="*/ 3475 w 21600"/>
                <a:gd name="connsiteY0" fmla="*/ 1533 h 24520"/>
                <a:gd name="connsiteX1" fmla="*/ 18125 w 21600"/>
                <a:gd name="connsiteY1" fmla="*/ 1533 h 24520"/>
                <a:gd name="connsiteX2" fmla="*/ 21600 w 21600"/>
                <a:gd name="connsiteY2" fmla="*/ 12333 h 24520"/>
                <a:gd name="connsiteX3" fmla="*/ 17936 w 21600"/>
                <a:gd name="connsiteY3" fmla="*/ 23133 h 24520"/>
                <a:gd name="connsiteX4" fmla="*/ 3475 w 21600"/>
                <a:gd name="connsiteY4" fmla="*/ 23133 h 24520"/>
                <a:gd name="connsiteX5" fmla="*/ 0 w 21600"/>
                <a:gd name="connsiteY5" fmla="*/ 12333 h 24520"/>
                <a:gd name="connsiteX6" fmla="*/ 3475 w 21600"/>
                <a:gd name="connsiteY6" fmla="*/ 1533 h 24520"/>
                <a:gd name="connsiteX0" fmla="*/ 3475 w 21600"/>
                <a:gd name="connsiteY0" fmla="*/ 1533 h 24520"/>
                <a:gd name="connsiteX1" fmla="*/ 18125 w 21600"/>
                <a:gd name="connsiteY1" fmla="*/ 1533 h 24520"/>
                <a:gd name="connsiteX2" fmla="*/ 21600 w 21600"/>
                <a:gd name="connsiteY2" fmla="*/ 12333 h 24520"/>
                <a:gd name="connsiteX3" fmla="*/ 17936 w 21600"/>
                <a:gd name="connsiteY3" fmla="*/ 23133 h 24520"/>
                <a:gd name="connsiteX4" fmla="*/ 3475 w 21600"/>
                <a:gd name="connsiteY4" fmla="*/ 23133 h 24520"/>
                <a:gd name="connsiteX5" fmla="*/ 0 w 21600"/>
                <a:gd name="connsiteY5" fmla="*/ 12333 h 24520"/>
                <a:gd name="connsiteX6" fmla="*/ 3475 w 21600"/>
                <a:gd name="connsiteY6" fmla="*/ 1533 h 24520"/>
                <a:gd name="connsiteX0" fmla="*/ 3475 w 21600"/>
                <a:gd name="connsiteY0" fmla="*/ 1533 h 24491"/>
                <a:gd name="connsiteX1" fmla="*/ 18125 w 21600"/>
                <a:gd name="connsiteY1" fmla="*/ 1533 h 24491"/>
                <a:gd name="connsiteX2" fmla="*/ 21600 w 21600"/>
                <a:gd name="connsiteY2" fmla="*/ 12333 h 24491"/>
                <a:gd name="connsiteX3" fmla="*/ 17936 w 21600"/>
                <a:gd name="connsiteY3" fmla="*/ 23133 h 24491"/>
                <a:gd name="connsiteX4" fmla="*/ 3475 w 21600"/>
                <a:gd name="connsiteY4" fmla="*/ 23133 h 24491"/>
                <a:gd name="connsiteX5" fmla="*/ 0 w 21600"/>
                <a:gd name="connsiteY5" fmla="*/ 12333 h 24491"/>
                <a:gd name="connsiteX6" fmla="*/ 3475 w 21600"/>
                <a:gd name="connsiteY6" fmla="*/ 1533 h 24491"/>
                <a:gd name="connsiteX0" fmla="*/ 3475 w 21600"/>
                <a:gd name="connsiteY0" fmla="*/ 1533 h 24491"/>
                <a:gd name="connsiteX1" fmla="*/ 18125 w 21600"/>
                <a:gd name="connsiteY1" fmla="*/ 1533 h 24491"/>
                <a:gd name="connsiteX2" fmla="*/ 21600 w 21600"/>
                <a:gd name="connsiteY2" fmla="*/ 12333 h 24491"/>
                <a:gd name="connsiteX3" fmla="*/ 17936 w 21600"/>
                <a:gd name="connsiteY3" fmla="*/ 23133 h 24491"/>
                <a:gd name="connsiteX4" fmla="*/ 3475 w 21600"/>
                <a:gd name="connsiteY4" fmla="*/ 23133 h 24491"/>
                <a:gd name="connsiteX5" fmla="*/ 0 w 21600"/>
                <a:gd name="connsiteY5" fmla="*/ 12333 h 24491"/>
                <a:gd name="connsiteX6" fmla="*/ 3475 w 21600"/>
                <a:gd name="connsiteY6" fmla="*/ 1533 h 24491"/>
                <a:gd name="connsiteX0" fmla="*/ 3475 w 21600"/>
                <a:gd name="connsiteY0" fmla="*/ 1533 h 24379"/>
                <a:gd name="connsiteX1" fmla="*/ 18125 w 21600"/>
                <a:gd name="connsiteY1" fmla="*/ 1533 h 24379"/>
                <a:gd name="connsiteX2" fmla="*/ 21600 w 21600"/>
                <a:gd name="connsiteY2" fmla="*/ 12333 h 24379"/>
                <a:gd name="connsiteX3" fmla="*/ 17936 w 21600"/>
                <a:gd name="connsiteY3" fmla="*/ 23133 h 24379"/>
                <a:gd name="connsiteX4" fmla="*/ 3475 w 21600"/>
                <a:gd name="connsiteY4" fmla="*/ 23133 h 24379"/>
                <a:gd name="connsiteX5" fmla="*/ 0 w 21600"/>
                <a:gd name="connsiteY5" fmla="*/ 12333 h 24379"/>
                <a:gd name="connsiteX6" fmla="*/ 3475 w 21600"/>
                <a:gd name="connsiteY6" fmla="*/ 1533 h 24379"/>
                <a:gd name="connsiteX0" fmla="*/ 3286 w 21600"/>
                <a:gd name="connsiteY0" fmla="*/ 1601 h 24304"/>
                <a:gd name="connsiteX1" fmla="*/ 18125 w 21600"/>
                <a:gd name="connsiteY1" fmla="*/ 1458 h 24304"/>
                <a:gd name="connsiteX2" fmla="*/ 21600 w 21600"/>
                <a:gd name="connsiteY2" fmla="*/ 12258 h 24304"/>
                <a:gd name="connsiteX3" fmla="*/ 17936 w 21600"/>
                <a:gd name="connsiteY3" fmla="*/ 23058 h 24304"/>
                <a:gd name="connsiteX4" fmla="*/ 3475 w 21600"/>
                <a:gd name="connsiteY4" fmla="*/ 23058 h 24304"/>
                <a:gd name="connsiteX5" fmla="*/ 0 w 21600"/>
                <a:gd name="connsiteY5" fmla="*/ 12258 h 24304"/>
                <a:gd name="connsiteX6" fmla="*/ 3286 w 21600"/>
                <a:gd name="connsiteY6" fmla="*/ 1601 h 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4304">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45" name="矩形 44"/>
            <p:cNvSpPr/>
            <p:nvPr/>
          </p:nvSpPr>
          <p:spPr>
            <a:xfrm rot="3274">
              <a:off x="1941775" y="1395016"/>
              <a:ext cx="316853" cy="3547865"/>
            </a:xfrm>
            <a:prstGeom prst="rect">
              <a:avLst/>
            </a:prstGeom>
          </p:spPr>
          <p:txBody>
            <a:bodyPr vert="eaVert" wrap="square">
              <a:spAutoFit/>
            </a:bodyPr>
            <a:lstStyle/>
            <a:p>
              <a:pPr algn="ctr"/>
              <a:r>
                <a:rPr lang="en-US" altLang="zh-CN" sz="3200" b="1">
                  <a:solidFill>
                    <a:srgbClr val="002060"/>
                  </a:solidFill>
                  <a:latin typeface="Times New Roman" panose="02020603050405020304" pitchFamily="18" charset="0"/>
                  <a:cs typeface="Times New Roman" panose="02020603050405020304" pitchFamily="18" charset="0"/>
                  <a:sym typeface="+mn-lt"/>
                </a:rPr>
                <a:t>YÊU CẦU CẦN ĐẠT</a:t>
              </a:r>
              <a:endParaRPr lang="zh-CN" altLang="en-US" sz="3200" b="1" dirty="0">
                <a:solidFill>
                  <a:srgbClr val="002060"/>
                </a:solidFill>
                <a:latin typeface="Times New Roman" panose="02020603050405020304" pitchFamily="18" charset="0"/>
                <a:cs typeface="Times New Roman" panose="02020603050405020304" pitchFamily="18" charset="0"/>
                <a:sym typeface="+mn-lt"/>
              </a:endParaRPr>
            </a:p>
          </p:txBody>
        </p:sp>
        <p:pic>
          <p:nvPicPr>
            <p:cNvPr id="22" name="图片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7984" y="4021726"/>
              <a:ext cx="813833" cy="921321"/>
            </a:xfrm>
            <a:prstGeom prst="rect">
              <a:avLst/>
            </a:prstGeom>
          </p:spPr>
        </p:pic>
      </p:grpSp>
      <p:sp>
        <p:nvSpPr>
          <p:cNvPr id="23" name="Title 1">
            <a:extLst>
              <a:ext uri="{FF2B5EF4-FFF2-40B4-BE49-F238E27FC236}">
                <a16:creationId xmlns:a16="http://schemas.microsoft.com/office/drawing/2014/main" id="{E1CE383E-3D3C-4EB1-93CE-32B16CCF4DA9}"/>
              </a:ext>
            </a:extLst>
          </p:cNvPr>
          <p:cNvSpPr txBox="1">
            <a:spLocks/>
          </p:cNvSpPr>
          <p:nvPr/>
        </p:nvSpPr>
        <p:spPr>
          <a:xfrm>
            <a:off x="1880385" y="1883059"/>
            <a:ext cx="9255790"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Bungee"/>
              <a:buNone/>
              <a:defRPr sz="10400" b="1" i="0" u="none" strike="noStrike" cap="none">
                <a:solidFill>
                  <a:schemeClr val="dk1"/>
                </a:solidFill>
                <a:latin typeface="Bungee"/>
                <a:ea typeface="Bungee"/>
                <a:cs typeface="Bungee"/>
                <a:sym typeface="Bungee"/>
              </a:defRPr>
            </a:lvl1pPr>
            <a:lvl2pPr marR="0" lvl="1"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9pPr>
          </a:lstStyle>
          <a:p>
            <a:r>
              <a:rPr lang="en-US" sz="2800" b="0">
                <a:solidFill>
                  <a:schemeClr val="accent5">
                    <a:lumMod val="10000"/>
                  </a:schemeClr>
                </a:solidFill>
                <a:latin typeface="Times New Roman" pitchFamily="18" charset="0"/>
                <a:cs typeface="Times New Roman" pitchFamily="18" charset="0"/>
              </a:rPr>
              <a:t>Nghe – viết đúng chính tả 2 khổ thơ trong bài Bờ tre đón khách</a:t>
            </a:r>
          </a:p>
        </p:txBody>
      </p:sp>
      <p:sp>
        <p:nvSpPr>
          <p:cNvPr id="24" name="Title 1">
            <a:extLst>
              <a:ext uri="{FF2B5EF4-FFF2-40B4-BE49-F238E27FC236}">
                <a16:creationId xmlns:a16="http://schemas.microsoft.com/office/drawing/2014/main" id="{E1CE383E-3D3C-4EB1-93CE-32B16CCF4DA9}"/>
              </a:ext>
            </a:extLst>
          </p:cNvPr>
          <p:cNvSpPr txBox="1">
            <a:spLocks/>
          </p:cNvSpPr>
          <p:nvPr/>
        </p:nvSpPr>
        <p:spPr>
          <a:xfrm>
            <a:off x="1897112" y="3339173"/>
            <a:ext cx="10646621"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Bungee"/>
              <a:buNone/>
              <a:defRPr sz="10400" b="1" i="0" u="none" strike="noStrike" cap="none">
                <a:solidFill>
                  <a:schemeClr val="dk1"/>
                </a:solidFill>
                <a:latin typeface="Bungee"/>
                <a:ea typeface="Bungee"/>
                <a:cs typeface="Bungee"/>
                <a:sym typeface="Bungee"/>
              </a:defRPr>
            </a:lvl1pPr>
            <a:lvl2pPr marR="0" lvl="1"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9pPr>
          </a:lstStyle>
          <a:p>
            <a:r>
              <a:rPr lang="en-US" sz="2800" b="0">
                <a:solidFill>
                  <a:schemeClr val="accent5">
                    <a:lumMod val="10000"/>
                  </a:schemeClr>
                </a:solidFill>
                <a:latin typeface="Times New Roman" pitchFamily="18" charset="0"/>
                <a:cs typeface="Times New Roman" pitchFamily="18" charset="0"/>
              </a:rPr>
              <a:t>Trình bày đúng khổ thơ, biết viết hoa các chữ cái đầu mỗi câu thơ.</a:t>
            </a:r>
          </a:p>
        </p:txBody>
      </p:sp>
      <p:sp>
        <p:nvSpPr>
          <p:cNvPr id="25" name="Title 1">
            <a:extLst>
              <a:ext uri="{FF2B5EF4-FFF2-40B4-BE49-F238E27FC236}">
                <a16:creationId xmlns:a16="http://schemas.microsoft.com/office/drawing/2014/main" id="{E1CE383E-3D3C-4EB1-93CE-32B16CCF4DA9}"/>
              </a:ext>
            </a:extLst>
          </p:cNvPr>
          <p:cNvSpPr txBox="1">
            <a:spLocks/>
          </p:cNvSpPr>
          <p:nvPr/>
        </p:nvSpPr>
        <p:spPr>
          <a:xfrm>
            <a:off x="1987434" y="5071642"/>
            <a:ext cx="10119074"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Bungee"/>
              <a:buNone/>
              <a:defRPr sz="10400" b="1" i="0" u="none" strike="noStrike" cap="none">
                <a:solidFill>
                  <a:schemeClr val="dk1"/>
                </a:solidFill>
                <a:latin typeface="Bungee"/>
                <a:ea typeface="Bungee"/>
                <a:cs typeface="Bungee"/>
                <a:sym typeface="Bungee"/>
              </a:defRPr>
            </a:lvl1pPr>
            <a:lvl2pPr marR="0" lvl="1"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200"/>
              <a:buFont typeface="Bebas Neue"/>
              <a:buNone/>
              <a:defRPr sz="3200" b="1" i="0" u="none" strike="noStrike" cap="none">
                <a:solidFill>
                  <a:schemeClr val="dk1"/>
                </a:solidFill>
                <a:latin typeface="Bebas Neue"/>
                <a:ea typeface="Bebas Neue"/>
                <a:cs typeface="Bebas Neue"/>
                <a:sym typeface="Bebas Neue"/>
              </a:defRPr>
            </a:lvl9pPr>
          </a:lstStyle>
          <a:p>
            <a:r>
              <a:rPr lang="en-US" sz="2800" b="0">
                <a:solidFill>
                  <a:schemeClr val="accent5">
                    <a:lumMod val="10000"/>
                  </a:schemeClr>
                </a:solidFill>
                <a:latin typeface="Times New Roman" pitchFamily="18" charset="0"/>
                <a:cs typeface="Times New Roman" pitchFamily="18" charset="0"/>
              </a:rPr>
              <a:t>Làm đúng các bài tập chính tả phân biệt </a:t>
            </a:r>
            <a:r>
              <a:rPr lang="en-US" sz="2800" b="0" i="1">
                <a:solidFill>
                  <a:schemeClr val="accent5">
                    <a:lumMod val="10000"/>
                  </a:schemeClr>
                </a:solidFill>
                <a:latin typeface="Times New Roman" pitchFamily="18" charset="0"/>
                <a:cs typeface="Times New Roman" pitchFamily="18" charset="0"/>
              </a:rPr>
              <a:t>d/gi; iu/ưu; ươc/ươt.</a:t>
            </a:r>
            <a:endParaRPr lang="en-US" sz="2800" b="0">
              <a:solidFill>
                <a:schemeClr val="accent5">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8482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00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par>
                                <p:cTn id="18" presetID="22" presetClass="entr" presetSubtype="8" fill="hold" nodeType="withEffect">
                                  <p:stCondLst>
                                    <p:cond delay="2500"/>
                                  </p:stCondLst>
                                  <p:childTnLst>
                                    <p:set>
                                      <p:cBhvr>
                                        <p:cTn id="19" dur="1" fill="hold">
                                          <p:stCondLst>
                                            <p:cond delay="0"/>
                                          </p:stCondLst>
                                        </p:cTn>
                                        <p:tgtEl>
                                          <p:spTgt spid="75"/>
                                        </p:tgtEl>
                                        <p:attrNameLst>
                                          <p:attrName>style.visibility</p:attrName>
                                        </p:attrNameLst>
                                      </p:cBhvr>
                                      <p:to>
                                        <p:strVal val="visible"/>
                                      </p:to>
                                    </p:set>
                                    <p:animEffect transition="in" filter="wipe(left)">
                                      <p:cBhvr>
                                        <p:cTn id="20" dur="500"/>
                                        <p:tgtEl>
                                          <p:spTgt spid="75"/>
                                        </p:tgtEl>
                                      </p:cBhvr>
                                    </p:animEffect>
                                  </p:childTnLst>
                                </p:cTn>
                              </p:par>
                              <p:par>
                                <p:cTn id="21" presetID="22" presetClass="entr" presetSubtype="8" fill="hold" nodeType="withEffect">
                                  <p:stCondLst>
                                    <p:cond delay="4000"/>
                                  </p:stCondLst>
                                  <p:childTnLst>
                                    <p:set>
                                      <p:cBhvr>
                                        <p:cTn id="22" dur="1" fill="hold">
                                          <p:stCondLst>
                                            <p:cond delay="0"/>
                                          </p:stCondLst>
                                        </p:cTn>
                                        <p:tgtEl>
                                          <p:spTgt spid="77"/>
                                        </p:tgtEl>
                                        <p:attrNameLst>
                                          <p:attrName>style.visibility</p:attrName>
                                        </p:attrNameLst>
                                      </p:cBhvr>
                                      <p:to>
                                        <p:strVal val="visible"/>
                                      </p:to>
                                    </p:set>
                                    <p:animEffect transition="in" filter="wipe(left)">
                                      <p:cBhvr>
                                        <p:cTn id="2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821" y="1606806"/>
            <a:ext cx="819918" cy="468524"/>
          </a:xfrm>
          <a:prstGeom prst="rect">
            <a:avLst/>
          </a:prstGeom>
        </p:spPr>
      </p:pic>
      <p:sp>
        <p:nvSpPr>
          <p:cNvPr id="24" name="Rectangle: Rounded Corners 6">
            <a:extLst>
              <a:ext uri="{FF2B5EF4-FFF2-40B4-BE49-F238E27FC236}">
                <a16:creationId xmlns:a16="http://schemas.microsoft.com/office/drawing/2014/main" id="{7BA50045-DB5F-49E2-BB0A-E7E1BEC7CF1F}"/>
              </a:ext>
            </a:extLst>
          </p:cNvPr>
          <p:cNvSpPr/>
          <p:nvPr/>
        </p:nvSpPr>
        <p:spPr>
          <a:xfrm>
            <a:off x="1688933" y="600923"/>
            <a:ext cx="9347257" cy="61044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0"/>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Bờ</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khách</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286000"/>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286000"/>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Bờ tre quanh hồ</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Suốt ngày đón khách</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Một đàn cò bạch</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Hạ cánh reo mừng</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Tre chợt tưng bừng</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Nở đầy hoa trắng.</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286000"/>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Đến chơi im lặng</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Có bác bồ nông</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Đứng nhìn mênh mông</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Im như tượng đá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Một chủ bói cá</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Đỗ xuống cành mềm</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Chú vụt bay lên</a:t>
            </a:r>
            <a:br>
              <a:rPr lang="vi-VN" sz="2400" dirty="0">
                <a:solidFill>
                  <a:schemeClr val="tx1">
                    <a:lumMod val="95000"/>
                    <a:lumOff val="5000"/>
                  </a:schemeClr>
                </a:solidFill>
                <a:latin typeface="Times New Roman" panose="02020603050405020304" pitchFamily="18" charset="0"/>
                <a:cs typeface="Times New Roman" panose="02020603050405020304" pitchFamily="18" charset="0"/>
              </a:rPr>
            </a:b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Đậu vào chỗ cũ.</a:t>
            </a:r>
            <a:endParaRPr lang="en-US" sz="2400" dirty="0">
              <a:solidFill>
                <a:schemeClr val="tx1">
                  <a:lumMod val="95000"/>
                  <a:lumOff val="5000"/>
                </a:schemeClr>
              </a:solidFill>
              <a:latin typeface="Times New Roman" pitchFamily="18" charset="0"/>
              <a:cs typeface="Times New Roman" pitchFamily="18" charset="0"/>
            </a:endParaRPr>
          </a:p>
        </p:txBody>
      </p:sp>
      <p:sp>
        <p:nvSpPr>
          <p:cNvPr id="25" name="Google Shape;879;p39"/>
          <p:cNvSpPr txBox="1">
            <a:spLocks/>
          </p:cNvSpPr>
          <p:nvPr/>
        </p:nvSpPr>
        <p:spPr>
          <a:xfrm>
            <a:off x="312821" y="-21800"/>
            <a:ext cx="11685636" cy="77532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dirty="0">
                <a:solidFill>
                  <a:srgbClr val="FF0000"/>
                </a:solidFill>
                <a:latin typeface="Times New Roman" pitchFamily="18" charset="0"/>
                <a:cs typeface="Times New Roman" pitchFamily="18" charset="0"/>
              </a:rPr>
              <a:t>1</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Nghe</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viết</a:t>
            </a:r>
            <a:r>
              <a:rPr lang="en-US" sz="3000" dirty="0">
                <a:latin typeface="Times New Roman" pitchFamily="18" charset="0"/>
                <a:cs typeface="Times New Roman" pitchFamily="18" charset="0"/>
              </a:rPr>
              <a:t>: </a:t>
            </a:r>
            <a:r>
              <a:rPr lang="en-US" sz="3000" i="1" dirty="0" err="1">
                <a:latin typeface="Times New Roman" pitchFamily="18" charset="0"/>
                <a:cs typeface="Times New Roman" pitchFamily="18" charset="0"/>
              </a:rPr>
              <a:t>Bờ</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tre</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đón</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khách</a:t>
            </a:r>
            <a:r>
              <a:rPr lang="en-US" sz="3000" i="1" dirty="0">
                <a:latin typeface="Times New Roman" pitchFamily="18" charset="0"/>
                <a:cs typeface="Times New Roman" pitchFamily="18" charset="0"/>
              </a:rPr>
              <a:t> </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i="1" dirty="0" err="1">
                <a:latin typeface="Times New Roman" pitchFamily="18" charset="0"/>
                <a:cs typeface="Times New Roman" pitchFamily="18" charset="0"/>
              </a:rPr>
              <a:t>Bờ</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tre</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quanh</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hồ</a:t>
            </a:r>
            <a:r>
              <a:rPr lang="en-US" sz="3000" i="1"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Đậu</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vào</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chỗ</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cũ</a:t>
            </a:r>
            <a:r>
              <a:rPr lang="en-US" sz="3000" dirty="0">
                <a:latin typeface="Times New Roman" pitchFamily="18" charset="0"/>
                <a:cs typeface="Times New Roman" pitchFamily="18" charset="0"/>
              </a:rPr>
              <a:t>).</a:t>
            </a:r>
          </a:p>
        </p:txBody>
      </p:sp>
      <p:pic>
        <p:nvPicPr>
          <p:cNvPr id="32" name="图片 20"/>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4965" y="2963404"/>
            <a:ext cx="2012206" cy="3894594"/>
          </a:xfrm>
          <a:prstGeom prst="rect">
            <a:avLst/>
          </a:prstGeom>
        </p:spPr>
      </p:pic>
      <p:pic>
        <p:nvPicPr>
          <p:cNvPr id="33" name="图片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14950" y="2791325"/>
            <a:ext cx="2101113" cy="4066673"/>
          </a:xfrm>
          <a:prstGeom prst="rect">
            <a:avLst/>
          </a:prstGeom>
        </p:spPr>
      </p:pic>
      <p:sp>
        <p:nvSpPr>
          <p:cNvPr id="7" name="Cloud 6"/>
          <p:cNvSpPr/>
          <p:nvPr/>
        </p:nvSpPr>
        <p:spPr>
          <a:xfrm>
            <a:off x="7973821" y="2022301"/>
            <a:ext cx="3248526" cy="1522800"/>
          </a:xfrm>
          <a:prstGeom prst="cloud">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r>
              <a:rPr lang="en-US" sz="2400">
                <a:solidFill>
                  <a:schemeClr val="tx1">
                    <a:lumMod val="95000"/>
                    <a:lumOff val="5000"/>
                  </a:schemeClr>
                </a:solidFill>
                <a:latin typeface="Times New Roman" pitchFamily="18" charset="0"/>
                <a:cs typeface="Times New Roman" pitchFamily="18" charset="0"/>
              </a:rPr>
              <a:t>Từ khó, dễ viết sai chính tả</a:t>
            </a:r>
          </a:p>
        </p:txBody>
      </p:sp>
      <p:pic>
        <p:nvPicPr>
          <p:cNvPr id="8" name="Picture 2" descr="Hình dấu hỏi chấm đẹp | VFO.V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70" l="0" r="100000">
                        <a14:foregroundMark x1="32359" y1="18620" x2="69311" y2="13021"/>
                        <a14:foregroundMark x1="32985" y1="15625" x2="71399" y2="9115"/>
                        <a14:foregroundMark x1="59916" y1="7422" x2="59916" y2="21615"/>
                        <a14:foregroundMark x1="27766" y1="11719" x2="53653" y2="20964"/>
                        <a14:foregroundMark x1="31942" y1="6120" x2="27766" y2="7161"/>
                        <a14:foregroundMark x1="62004" y1="1563" x2="66806" y2="2474"/>
                        <a14:foregroundMark x1="45720" y1="81510" x2="45720" y2="96224"/>
                        <a14:foregroundMark x1="29854" y1="16016" x2="37161" y2="24609"/>
                        <a14:foregroundMark x1="30898" y1="14063" x2="57829" y2="9375"/>
                      </a14:backgroundRemoval>
                    </a14:imgEffect>
                  </a14:imgLayer>
                </a14:imgProps>
              </a:ext>
              <a:ext uri="{28A0092B-C50C-407E-A947-70E740481C1C}">
                <a14:useLocalDpi xmlns:a14="http://schemas.microsoft.com/office/drawing/2010/main" val="0"/>
              </a:ext>
            </a:extLst>
          </a:blip>
          <a:srcRect/>
          <a:stretch>
            <a:fillRect/>
          </a:stretch>
        </p:blipFill>
        <p:spPr bwMode="auto">
          <a:xfrm>
            <a:off x="8422804" y="3545101"/>
            <a:ext cx="1971069" cy="316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94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07461" y="275202"/>
            <a:ext cx="4299430" cy="1014499"/>
            <a:chOff x="3812366" y="777208"/>
            <a:chExt cx="4299430" cy="1014499"/>
          </a:xfrm>
        </p:grpSpPr>
        <p:grpSp>
          <p:nvGrpSpPr>
            <p:cNvPr id="2" name="组合 1"/>
            <p:cNvGrpSpPr/>
            <p:nvPr/>
          </p:nvGrpSpPr>
          <p:grpSpPr>
            <a:xfrm>
              <a:off x="3812366" y="777208"/>
              <a:ext cx="4299430" cy="1014499"/>
              <a:chOff x="4435823" y="1594954"/>
              <a:chExt cx="3697250" cy="1229748"/>
            </a:xfrm>
          </p:grpSpPr>
          <p:pic>
            <p:nvPicPr>
              <p:cNvPr id="40" name="图片 3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53278">
                <a:off x="5786628" y="1623211"/>
                <a:ext cx="2346445" cy="1201491"/>
              </a:xfrm>
              <a:prstGeom prst="rect">
                <a:avLst/>
              </a:prstGeom>
            </p:spPr>
          </p:pic>
          <p:pic>
            <p:nvPicPr>
              <p:cNvPr id="41" name="图片 4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4435823" y="1594954"/>
                <a:ext cx="2346445" cy="1201491"/>
              </a:xfrm>
              <a:prstGeom prst="rect">
                <a:avLst/>
              </a:prstGeom>
            </p:spPr>
          </p:pic>
        </p:grpSp>
        <p:sp>
          <p:nvSpPr>
            <p:cNvPr id="22" name="矩形 21"/>
            <p:cNvSpPr/>
            <p:nvPr/>
          </p:nvSpPr>
          <p:spPr>
            <a:xfrm rot="3274">
              <a:off x="4460864" y="960619"/>
              <a:ext cx="3366253" cy="584775"/>
            </a:xfrm>
            <a:prstGeom prst="rect">
              <a:avLst/>
            </a:prstGeom>
          </p:spPr>
          <p:txBody>
            <a:bodyPr wrap="square">
              <a:spAutoFit/>
            </a:bodyPr>
            <a:lstStyle/>
            <a:p>
              <a:r>
                <a:rPr lang="en-US" altLang="zh-CN" sz="3200" b="1">
                  <a:latin typeface="Times New Roman" panose="02020603050405020304" pitchFamily="18" charset="0"/>
                  <a:cs typeface="Times New Roman" panose="02020603050405020304" pitchFamily="18" charset="0"/>
                  <a:sym typeface="+mn-lt"/>
                </a:rPr>
                <a:t>VIẾT TỪ KHÓ</a:t>
              </a:r>
              <a:endParaRPr lang="zh-CN" altLang="en-US" sz="3200" b="1" dirty="0">
                <a:latin typeface="Times New Roman" panose="02020603050405020304" pitchFamily="18" charset="0"/>
                <a:cs typeface="Times New Roman" panose="02020603050405020304" pitchFamily="18" charset="0"/>
                <a:sym typeface="+mn-lt"/>
              </a:endParaRPr>
            </a:p>
          </p:txBody>
        </p:sp>
      </p:grpSp>
      <p:pic>
        <p:nvPicPr>
          <p:cNvPr id="2050" name="Picture 2" descr="caytre - Công ty TNHH Trúc Xan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6564" y="0"/>
            <a:ext cx="6845436" cy="68454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aytre - Công ty TNHH Trúc Xan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2642" y="13246"/>
            <a:ext cx="6474899" cy="681894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7"/>
          <p:cNvGrpSpPr/>
          <p:nvPr/>
        </p:nvGrpSpPr>
        <p:grpSpPr>
          <a:xfrm>
            <a:off x="3624472" y="4415025"/>
            <a:ext cx="2266742" cy="1374940"/>
            <a:chOff x="1452265" y="4637683"/>
            <a:chExt cx="1537888" cy="1289588"/>
          </a:xfrm>
        </p:grpSpPr>
        <p:sp>
          <p:nvSpPr>
            <p:cNvPr id="32" name="椭圆 25"/>
            <p:cNvSpPr/>
            <p:nvPr/>
          </p:nvSpPr>
          <p:spPr>
            <a:xfrm>
              <a:off x="1576415" y="4637683"/>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Times New Roman" panose="02020603050405020304" pitchFamily="18" charset="0"/>
                <a:cs typeface="Times New Roman" panose="02020603050405020304" pitchFamily="18" charset="0"/>
                <a:sym typeface="+mn-lt"/>
              </a:endParaRPr>
            </a:p>
          </p:txBody>
        </p:sp>
        <p:sp>
          <p:nvSpPr>
            <p:cNvPr id="33" name="矩形 42"/>
            <p:cNvSpPr/>
            <p:nvPr/>
          </p:nvSpPr>
          <p:spPr>
            <a:xfrm rot="3274">
              <a:off x="1452265" y="4936958"/>
              <a:ext cx="1537888" cy="548474"/>
            </a:xfrm>
            <a:prstGeom prst="rect">
              <a:avLst/>
            </a:prstGeom>
          </p:spPr>
          <p:txBody>
            <a:bodyPr wrap="square">
              <a:spAutoFit/>
            </a:bodyPr>
            <a:lstStyle/>
            <a:p>
              <a:pPr algn="ctr"/>
              <a:r>
                <a:rPr lang="en-US" altLang="zh-CN" sz="3200" b="1">
                  <a:solidFill>
                    <a:srgbClr val="FFFF00"/>
                  </a:solidFill>
                  <a:latin typeface="Times New Roman" panose="02020603050405020304" pitchFamily="18" charset="0"/>
                  <a:cs typeface="Times New Roman" panose="02020603050405020304" pitchFamily="18" charset="0"/>
                  <a:sym typeface="+mn-lt"/>
                </a:rPr>
                <a:t>r</a:t>
              </a:r>
              <a:r>
                <a:rPr lang="en-US" altLang="zh-CN" sz="3200" b="1">
                  <a:solidFill>
                    <a:schemeClr val="bg1"/>
                  </a:solidFill>
                  <a:latin typeface="Times New Roman" panose="02020603050405020304" pitchFamily="18" charset="0"/>
                  <a:cs typeface="Times New Roman" panose="02020603050405020304" pitchFamily="18" charset="0"/>
                  <a:sym typeface="+mn-lt"/>
                </a:rPr>
                <a:t>eo mừng</a:t>
              </a:r>
              <a:endParaRPr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4" name="组合 6"/>
          <p:cNvGrpSpPr/>
          <p:nvPr/>
        </p:nvGrpSpPr>
        <p:grpSpPr>
          <a:xfrm>
            <a:off x="6851207" y="4419758"/>
            <a:ext cx="1900764" cy="1374941"/>
            <a:chOff x="5508606" y="4637683"/>
            <a:chExt cx="1289588" cy="1289588"/>
          </a:xfrm>
        </p:grpSpPr>
        <p:sp>
          <p:nvSpPr>
            <p:cNvPr id="35" name="椭圆 28"/>
            <p:cNvSpPr/>
            <p:nvPr/>
          </p:nvSpPr>
          <p:spPr>
            <a:xfrm>
              <a:off x="5508606" y="4637683"/>
              <a:ext cx="1289588" cy="1289588"/>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Times New Roman" panose="02020603050405020304" pitchFamily="18" charset="0"/>
                <a:cs typeface="Times New Roman" panose="02020603050405020304" pitchFamily="18" charset="0"/>
                <a:sym typeface="+mn-lt"/>
              </a:endParaRPr>
            </a:p>
          </p:txBody>
        </p:sp>
        <p:sp>
          <p:nvSpPr>
            <p:cNvPr id="37" name="矩形 43"/>
            <p:cNvSpPr/>
            <p:nvPr/>
          </p:nvSpPr>
          <p:spPr>
            <a:xfrm rot="3274">
              <a:off x="5558780" y="4932731"/>
              <a:ext cx="1217600" cy="548474"/>
            </a:xfrm>
            <a:prstGeom prst="rect">
              <a:avLst/>
            </a:prstGeom>
          </p:spPr>
          <p:txBody>
            <a:bodyPr wrap="square">
              <a:spAutoFit/>
            </a:bodyPr>
            <a:lstStyle/>
            <a:p>
              <a:pPr algn="ctr"/>
              <a:r>
                <a:rPr lang="en-US" altLang="zh-CN" sz="3200" b="1">
                  <a:solidFill>
                    <a:schemeClr val="bg1"/>
                  </a:solidFill>
                  <a:latin typeface="Times New Roman" panose="02020603050405020304" pitchFamily="18" charset="0"/>
                  <a:cs typeface="Times New Roman" panose="02020603050405020304" pitchFamily="18" charset="0"/>
                  <a:sym typeface="+mn-lt"/>
                </a:rPr>
                <a:t>im </a:t>
              </a:r>
              <a:r>
                <a:rPr lang="en-US" altLang="zh-CN" sz="3200" b="1">
                  <a:solidFill>
                    <a:srgbClr val="FF0000"/>
                  </a:solidFill>
                  <a:latin typeface="Times New Roman" panose="02020603050405020304" pitchFamily="18" charset="0"/>
                  <a:cs typeface="Times New Roman" panose="02020603050405020304" pitchFamily="18" charset="0"/>
                  <a:sym typeface="+mn-lt"/>
                </a:rPr>
                <a:t>l</a:t>
              </a:r>
              <a:r>
                <a:rPr lang="en-US" altLang="zh-CN" sz="3200" b="1">
                  <a:solidFill>
                    <a:schemeClr val="bg1"/>
                  </a:solidFill>
                  <a:latin typeface="Times New Roman" panose="02020603050405020304" pitchFamily="18" charset="0"/>
                  <a:cs typeface="Times New Roman" panose="02020603050405020304" pitchFamily="18" charset="0"/>
                  <a:sym typeface="+mn-lt"/>
                </a:rPr>
                <a:t>ặng</a:t>
              </a:r>
              <a:endParaRPr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9" name="组合 10"/>
          <p:cNvGrpSpPr/>
          <p:nvPr/>
        </p:nvGrpSpPr>
        <p:grpSpPr>
          <a:xfrm>
            <a:off x="3734164" y="2283625"/>
            <a:ext cx="1706912" cy="1487589"/>
            <a:chOff x="3493678" y="2449286"/>
            <a:chExt cx="1310735" cy="1289588"/>
          </a:xfrm>
        </p:grpSpPr>
        <p:sp>
          <p:nvSpPr>
            <p:cNvPr id="42" name="椭圆 20"/>
            <p:cNvSpPr/>
            <p:nvPr/>
          </p:nvSpPr>
          <p:spPr>
            <a:xfrm>
              <a:off x="3514825" y="2449286"/>
              <a:ext cx="1289588" cy="1289588"/>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7" name="矩形 45"/>
            <p:cNvSpPr/>
            <p:nvPr/>
          </p:nvSpPr>
          <p:spPr>
            <a:xfrm rot="3274">
              <a:off x="3493678" y="2870652"/>
              <a:ext cx="1294446" cy="506940"/>
            </a:xfrm>
            <a:prstGeom prst="rect">
              <a:avLst/>
            </a:prstGeom>
          </p:spPr>
          <p:txBody>
            <a:bodyPr wrap="square">
              <a:spAutoFit/>
            </a:bodyPr>
            <a:lstStyle/>
            <a:p>
              <a:pPr algn="ctr"/>
              <a:r>
                <a:rPr lang="en-US" altLang="zh-CN" sz="3200" b="1">
                  <a:solidFill>
                    <a:schemeClr val="bg1"/>
                  </a:solidFill>
                  <a:latin typeface="Times New Roman" panose="02020603050405020304" pitchFamily="18" charset="0"/>
                  <a:cs typeface="Times New Roman" panose="02020603050405020304" pitchFamily="18" charset="0"/>
                  <a:sym typeface="+mn-lt"/>
                </a:rPr>
                <a:t>bờ </a:t>
              </a:r>
              <a:r>
                <a:rPr lang="en-US" altLang="zh-CN" sz="3200" b="1">
                  <a:solidFill>
                    <a:srgbClr val="FFFF00"/>
                  </a:solidFill>
                  <a:latin typeface="Times New Roman" panose="02020603050405020304" pitchFamily="18" charset="0"/>
                  <a:cs typeface="Times New Roman" panose="02020603050405020304" pitchFamily="18" charset="0"/>
                  <a:sym typeface="+mn-lt"/>
                </a:rPr>
                <a:t>tr</a:t>
              </a:r>
              <a:r>
                <a:rPr lang="en-US" altLang="zh-CN" sz="3200" b="1">
                  <a:solidFill>
                    <a:schemeClr val="bg1"/>
                  </a:solidFill>
                  <a:latin typeface="Times New Roman" panose="02020603050405020304" pitchFamily="18" charset="0"/>
                  <a:cs typeface="Times New Roman" panose="02020603050405020304" pitchFamily="18" charset="0"/>
                  <a:sym typeface="+mn-lt"/>
                </a:rPr>
                <a:t>e</a:t>
              </a:r>
              <a:endParaRPr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48" name="组合 9"/>
          <p:cNvGrpSpPr/>
          <p:nvPr/>
        </p:nvGrpSpPr>
        <p:grpSpPr>
          <a:xfrm>
            <a:off x="6805137" y="2307924"/>
            <a:ext cx="1768949" cy="1469650"/>
            <a:chOff x="7221612" y="2449286"/>
            <a:chExt cx="1289588" cy="1289588"/>
          </a:xfrm>
        </p:grpSpPr>
        <p:sp>
          <p:nvSpPr>
            <p:cNvPr id="49" name="椭圆 32"/>
            <p:cNvSpPr/>
            <p:nvPr/>
          </p:nvSpPr>
          <p:spPr>
            <a:xfrm>
              <a:off x="7221612" y="2449286"/>
              <a:ext cx="1289588" cy="1289588"/>
            </a:xfrm>
            <a:prstGeom prst="ellipse">
              <a:avLst/>
            </a:prstGeom>
            <a:solidFill>
              <a:srgbClr val="0070C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1" name="矩形 33"/>
            <p:cNvSpPr/>
            <p:nvPr/>
          </p:nvSpPr>
          <p:spPr>
            <a:xfrm rot="3274">
              <a:off x="7255400" y="2824064"/>
              <a:ext cx="1181714" cy="513128"/>
            </a:xfrm>
            <a:prstGeom prst="rect">
              <a:avLst/>
            </a:prstGeom>
          </p:spPr>
          <p:txBody>
            <a:bodyPr wrap="square">
              <a:spAutoFit/>
            </a:bodyPr>
            <a:lstStyle/>
            <a:p>
              <a:pPr algn="ctr"/>
              <a:r>
                <a:rPr lang="en-US" altLang="zh-CN" sz="3200" b="1">
                  <a:solidFill>
                    <a:srgbClr val="FFFF00"/>
                  </a:solidFill>
                  <a:latin typeface="Times New Roman" panose="02020603050405020304" pitchFamily="18" charset="0"/>
                  <a:cs typeface="Times New Roman" panose="02020603050405020304" pitchFamily="18" charset="0"/>
                  <a:sym typeface="+mn-lt"/>
                </a:rPr>
                <a:t>qu</a:t>
              </a:r>
              <a:r>
                <a:rPr lang="en-US" altLang="zh-CN" sz="3200" b="1">
                  <a:solidFill>
                    <a:schemeClr val="bg1"/>
                  </a:solidFill>
                  <a:latin typeface="Times New Roman" panose="02020603050405020304" pitchFamily="18" charset="0"/>
                  <a:cs typeface="Times New Roman" panose="02020603050405020304" pitchFamily="18" charset="0"/>
                  <a:sym typeface="+mn-lt"/>
                </a:rPr>
                <a:t>anh</a:t>
              </a:r>
              <a:endParaRPr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grpSp>
      <p:pic>
        <p:nvPicPr>
          <p:cNvPr id="2054" name="Picture 6" descr="Bảng Học Sinh Thiên Long B-01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3334" y="892387"/>
            <a:ext cx="1798745" cy="179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9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75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7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p:cNvSpPr/>
          <p:nvPr/>
        </p:nvSpPr>
        <p:spPr>
          <a:xfrm>
            <a:off x="-1" y="1223890"/>
            <a:ext cx="3689551" cy="1958915"/>
          </a:xfrm>
          <a:prstGeom prst="cloud">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r>
              <a:rPr lang="en-US" sz="2400">
                <a:solidFill>
                  <a:schemeClr val="tx1">
                    <a:lumMod val="95000"/>
                    <a:lumOff val="5000"/>
                  </a:schemeClr>
                </a:solidFill>
                <a:latin typeface="Times New Roman" pitchFamily="18" charset="0"/>
                <a:cs typeface="Times New Roman" pitchFamily="18" charset="0"/>
              </a:rPr>
              <a:t>Khi trình bày đoạn thơ, cần cách lề mấy ô li?</a:t>
            </a:r>
          </a:p>
        </p:txBody>
      </p:sp>
      <p:pic>
        <p:nvPicPr>
          <p:cNvPr id="1026" name="Picture 2" descr="Hình dấu hỏi chấm đẹp | VFO.V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870" l="0" r="100000">
                        <a14:foregroundMark x1="32359" y1="18620" x2="69311" y2="13021"/>
                        <a14:foregroundMark x1="32985" y1="15625" x2="71399" y2="9115"/>
                        <a14:foregroundMark x1="59916" y1="7422" x2="59916" y2="21615"/>
                        <a14:foregroundMark x1="27766" y1="11719" x2="53653" y2="20964"/>
                        <a14:foregroundMark x1="31942" y1="6120" x2="27766" y2="7161"/>
                        <a14:foregroundMark x1="62004" y1="1563" x2="66806" y2="2474"/>
                        <a14:foregroundMark x1="45720" y1="81510" x2="45720" y2="96224"/>
                        <a14:foregroundMark x1="29854" y1="16016" x2="37161" y2="24609"/>
                        <a14:foregroundMark x1="30898" y1="14063" x2="57829" y2="9375"/>
                      </a14:backgroundRemoval>
                    </a14:imgEffect>
                  </a14:imgLayer>
                </a14:imgProps>
              </a:ext>
              <a:ext uri="{28A0092B-C50C-407E-A947-70E740481C1C}">
                <a14:useLocalDpi xmlns:a14="http://schemas.microsoft.com/office/drawing/2010/main" val="0"/>
              </a:ext>
            </a:extLst>
          </a:blip>
          <a:srcRect/>
          <a:stretch>
            <a:fillRect/>
          </a:stretch>
        </p:blipFill>
        <p:spPr bwMode="auto">
          <a:xfrm>
            <a:off x="717703" y="3182805"/>
            <a:ext cx="1971069" cy="316029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538458" y="2582613"/>
            <a:ext cx="8446757" cy="35623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lề</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rPr>
              <a:t>2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ô li</a:t>
            </a:r>
          </a:p>
          <a:p>
            <a:pPr marL="285750" indent="-285750" algn="just">
              <a:buFontTx/>
              <a:buChar cha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xuống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lgn="just">
              <a:buFontTx/>
              <a:buChar cha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14" name="图片 4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957" y="34807"/>
            <a:ext cx="1017492" cy="985696"/>
          </a:xfrm>
          <a:prstGeom prst="rect">
            <a:avLst/>
          </a:prstGeom>
        </p:spPr>
      </p:pic>
      <p:pic>
        <p:nvPicPr>
          <p:cNvPr id="15" name="图片 4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67723" y="0"/>
            <a:ext cx="1017492" cy="985696"/>
          </a:xfrm>
          <a:prstGeom prst="rect">
            <a:avLst/>
          </a:prstGeom>
        </p:spPr>
      </p:pic>
      <p:sp>
        <p:nvSpPr>
          <p:cNvPr id="16" name="Cloud 15"/>
          <p:cNvSpPr/>
          <p:nvPr/>
        </p:nvSpPr>
        <p:spPr>
          <a:xfrm>
            <a:off x="11041" y="1223890"/>
            <a:ext cx="3689551" cy="1958915"/>
          </a:xfrm>
          <a:prstGeom prst="cloud">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r>
              <a:rPr lang="en-US" sz="2400">
                <a:solidFill>
                  <a:schemeClr val="tx1">
                    <a:lumMod val="95000"/>
                    <a:lumOff val="5000"/>
                  </a:schemeClr>
                </a:solidFill>
                <a:latin typeface="Times New Roman" pitchFamily="18" charset="0"/>
                <a:cs typeface="Times New Roman" pitchFamily="18" charset="0"/>
              </a:rPr>
              <a:t>Đoạn thơ cần viết hoa những chữ nào?</a:t>
            </a:r>
          </a:p>
        </p:txBody>
      </p:sp>
      <p:sp>
        <p:nvSpPr>
          <p:cNvPr id="17" name="Cloud 16"/>
          <p:cNvSpPr/>
          <p:nvPr/>
        </p:nvSpPr>
        <p:spPr>
          <a:xfrm>
            <a:off x="11040" y="1230891"/>
            <a:ext cx="4639617" cy="1958915"/>
          </a:xfrm>
          <a:prstGeom prst="cloud">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spcCol="0" rtlCol="0" anchor="ctr"/>
          <a:lstStyle/>
          <a:p>
            <a:pPr algn="ctr"/>
            <a:r>
              <a:rPr lang="en-US" sz="2800" dirty="0" err="1">
                <a:solidFill>
                  <a:schemeClr val="tx1">
                    <a:lumMod val="95000"/>
                    <a:lumOff val="5000"/>
                  </a:schemeClr>
                </a:solidFill>
                <a:latin typeface="Times New Roman" pitchFamily="18" charset="0"/>
                <a:cs typeface="Times New Roman" pitchFamily="18" charset="0"/>
              </a:rPr>
              <a:t>Nhận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xét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giữa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hai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khổ</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thơ</a:t>
            </a:r>
            <a:r>
              <a:rPr lang="en-US" sz="2800" dirty="0">
                <a:solidFill>
                  <a:schemeClr val="tx1">
                    <a:lumMod val="95000"/>
                    <a:lumOff val="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4196120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barn(inVertic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barn(inVertical)">
                                      <p:cBhvr>
                                        <p:cTn id="5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16" grpId="0" animBg="1"/>
      <p:bldP spid="16"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Cá heo định vị bút cầm tay cho bé - 👉 👉👉 5 nguyên tắc khi hướng dẫn trẻ  tập viết. ♥ Nguyên tắc 1: Cầm bút đúng cách - Cầm bút"/>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4108" name="Picture 12" descr="Cách cầm bút, tư thế ngồi viết đúng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617" r="1234"/>
          <a:stretch/>
        </p:blipFill>
        <p:spPr bwMode="auto">
          <a:xfrm>
            <a:off x="14515" y="14211"/>
            <a:ext cx="12177485" cy="687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7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75089" y="703009"/>
            <a:ext cx="5064867" cy="5426175"/>
            <a:chOff x="4074354" y="1238281"/>
            <a:chExt cx="4008728" cy="4257276"/>
          </a:xfrm>
        </p:grpSpPr>
        <p:pic>
          <p:nvPicPr>
            <p:cNvPr id="23" name="图片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flipH="1">
              <a:off x="4331264" y="1963559"/>
              <a:ext cx="758256" cy="776724"/>
            </a:xfrm>
            <a:prstGeom prst="rect">
              <a:avLst/>
            </a:prstGeom>
          </p:spPr>
        </p:pic>
        <p:pic>
          <p:nvPicPr>
            <p:cNvPr id="36" name="图片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4354" y="3419364"/>
              <a:ext cx="949347" cy="1299551"/>
            </a:xfrm>
            <a:prstGeom prst="rect">
              <a:avLst/>
            </a:prstGeom>
          </p:spPr>
        </p:pic>
        <p:pic>
          <p:nvPicPr>
            <p:cNvPr id="38" name="图片 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6891" y="2731049"/>
              <a:ext cx="632899" cy="649776"/>
            </a:xfrm>
            <a:prstGeom prst="rect">
              <a:avLst/>
            </a:prstGeom>
          </p:spPr>
        </p:pic>
        <p:pic>
          <p:nvPicPr>
            <p:cNvPr id="40" name="图片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3717" y="3127713"/>
              <a:ext cx="529365" cy="542435"/>
            </a:xfrm>
            <a:prstGeom prst="rect">
              <a:avLst/>
            </a:prstGeom>
          </p:spPr>
        </p:pic>
        <p:pic>
          <p:nvPicPr>
            <p:cNvPr id="41" name="图片 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4258" y="4661154"/>
              <a:ext cx="1048683" cy="671737"/>
            </a:xfrm>
            <a:prstGeom prst="rect">
              <a:avLst/>
            </a:pr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68242" y="1650434"/>
              <a:ext cx="630631" cy="630631"/>
            </a:xfrm>
            <a:prstGeom prst="rect">
              <a:avLst/>
            </a:prstGeom>
          </p:spPr>
        </p:pic>
        <p:pic>
          <p:nvPicPr>
            <p:cNvPr id="43" name="图片 4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38404" y="2414722"/>
              <a:ext cx="623199" cy="591753"/>
            </a:xfrm>
            <a:prstGeom prst="rect">
              <a:avLst/>
            </a:prstGeom>
          </p:spPr>
        </p:pic>
        <p:pic>
          <p:nvPicPr>
            <p:cNvPr id="44" name="图片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a:extLst>
              <a:ext uri="{28A0092B-C50C-407E-A947-70E740481C1C}">
                <a14:useLocalDpi xmlns:a14="http://schemas.microsoft.com/office/drawing/2010/main"/>
              </a:ext>
            </a:extLst>
          </a:blip>
          <a:stretch>
            <a:fillRect/>
          </a:stretch>
        </p:blipFill>
        <p:spPr>
          <a:xfrm flipH="1">
            <a:off x="0" y="3151609"/>
            <a:ext cx="1914967" cy="3706389"/>
          </a:xfrm>
          <a:prstGeom prst="rect">
            <a:avLst/>
          </a:prstGeom>
        </p:spPr>
      </p:pic>
      <p:grpSp>
        <p:nvGrpSpPr>
          <p:cNvPr id="4" name="组合 3"/>
          <p:cNvGrpSpPr/>
          <p:nvPr/>
        </p:nvGrpSpPr>
        <p:grpSpPr>
          <a:xfrm>
            <a:off x="4279060" y="1984557"/>
            <a:ext cx="4463415" cy="3081783"/>
            <a:chOff x="4517652" y="1690153"/>
            <a:chExt cx="3186835"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rot="3274">
              <a:off x="4517652" y="2470154"/>
              <a:ext cx="3186835" cy="769441"/>
            </a:xfrm>
            <a:prstGeom prst="rect">
              <a:avLst/>
            </a:prstGeom>
          </p:spPr>
          <p:txBody>
            <a:bodyPr wrap="square">
              <a:spAutoFit/>
            </a:bodyPr>
            <a:lstStyle/>
            <a:p>
              <a:pPr algn="ctr"/>
              <a:r>
                <a:rPr lang="en-US" altLang="zh-CN" sz="4400" b="1">
                  <a:solidFill>
                    <a:schemeClr val="tx1">
                      <a:lumMod val="95000"/>
                      <a:lumOff val="5000"/>
                    </a:schemeClr>
                  </a:solidFill>
                  <a:latin typeface="Times New Roman" panose="02020603050405020304" pitchFamily="18" charset="0"/>
                  <a:cs typeface="Times New Roman" panose="02020603050405020304" pitchFamily="18" charset="0"/>
                  <a:sym typeface="+mn-lt"/>
                </a:rPr>
                <a:t>Nghe – viết</a:t>
              </a:r>
              <a:endParaRPr lang="zh-CN" altLang="en-US" sz="4400" b="1"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grpSp>
      <p:pic>
        <p:nvPicPr>
          <p:cNvPr id="55" name="图片 5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74211" y="3924789"/>
            <a:ext cx="819918" cy="468524"/>
          </a:xfrm>
          <a:prstGeom prst="rect">
            <a:avLst/>
          </a:prstGeom>
        </p:spPr>
      </p:pic>
      <p:sp>
        <p:nvSpPr>
          <p:cNvPr id="25" name="TextBox 24"/>
          <p:cNvSpPr txBox="1"/>
          <p:nvPr/>
        </p:nvSpPr>
        <p:spPr>
          <a:xfrm>
            <a:off x="10334416" y="100469"/>
            <a:ext cx="1800200" cy="123111"/>
          </a:xfrm>
          <a:prstGeom prst="rect">
            <a:avLst/>
          </a:prstGeom>
          <a:noFill/>
        </p:spPr>
        <p:txBody>
          <a:bodyPr wrap="square" rtlCol="0">
            <a:spAutoFit/>
          </a:bodyPr>
          <a:lstStyle/>
          <a:p>
            <a:pPr>
              <a:lnSpc>
                <a:spcPct val="200000"/>
              </a:lnSpc>
            </a:pPr>
            <a:r>
              <a:rPr lang="en-US" altLang="zh-CN" sz="100" dirty="0">
                <a:solidFill>
                  <a:schemeClr val="bg1"/>
                </a:solidFill>
                <a:ea typeface="微软雅黑" panose="020B0503020204020204" pitchFamily="34" charset="-122"/>
              </a:rPr>
              <a:t>PPT</a:t>
            </a:r>
            <a:r>
              <a:rPr lang="zh-CN" altLang="en-US" sz="100" dirty="0">
                <a:solidFill>
                  <a:schemeClr val="bg1"/>
                </a:solidFill>
                <a:ea typeface="微软雅黑" panose="020B0503020204020204" pitchFamily="34" charset="-122"/>
              </a:rPr>
              <a:t>template </a:t>
            </a:r>
            <a:r>
              <a:rPr lang="en-US" altLang="zh-CN" sz="100" dirty="0">
                <a:solidFill>
                  <a:schemeClr val="bg1"/>
                </a:solidFill>
                <a:ea typeface="微软雅黑" panose="020B0503020204020204" pitchFamily="34" charset="-122"/>
              </a:rPr>
              <a:t>http://www.1ppt.com/moban/</a:t>
            </a:r>
            <a:r>
              <a:rPr lang="zh-CN" altLang="en-US" sz="100" dirty="0">
                <a:solidFill>
                  <a:schemeClr val="bg1"/>
                </a:solidFill>
                <a:ea typeface="微软雅黑" panose="020B0503020204020204" pitchFamily="34" charset="-122"/>
              </a:rPr>
              <a:t> </a:t>
            </a:r>
            <a:endParaRPr lang="en-US" altLang="zh-CN" sz="100"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499698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695321" cy="7086600"/>
          </a:xfrm>
          <a:prstGeom prst="rect">
            <a:avLst/>
          </a:prstGeom>
        </p:spPr>
      </p:pic>
      <p:sp>
        <p:nvSpPr>
          <p:cNvPr id="24" name="Google Shape;879;p39"/>
          <p:cNvSpPr txBox="1">
            <a:spLocks/>
          </p:cNvSpPr>
          <p:nvPr/>
        </p:nvSpPr>
        <p:spPr>
          <a:xfrm>
            <a:off x="369971" y="845138"/>
            <a:ext cx="11685636" cy="77532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b="1">
                <a:solidFill>
                  <a:srgbClr val="FF0000"/>
                </a:solidFill>
                <a:latin typeface="Times New Roman" pitchFamily="18" charset="0"/>
                <a:cs typeface="Times New Roman" pitchFamily="18" charset="0"/>
              </a:rPr>
              <a:t>2</a:t>
            </a:r>
            <a:r>
              <a:rPr lang="en-US" sz="3600" b="1">
                <a:latin typeface="Times New Roman" pitchFamily="18" charset="0"/>
                <a:cs typeface="Times New Roman" pitchFamily="18" charset="0"/>
              </a:rPr>
              <a:t>. Chọn </a:t>
            </a:r>
            <a:r>
              <a:rPr lang="en-US" sz="3600" b="1" i="1">
                <a:latin typeface="Times New Roman" pitchFamily="18" charset="0"/>
                <a:cs typeface="Times New Roman" pitchFamily="18" charset="0"/>
              </a:rPr>
              <a:t>d</a:t>
            </a:r>
            <a:r>
              <a:rPr lang="en-US" sz="3600" b="1">
                <a:latin typeface="Times New Roman" pitchFamily="18" charset="0"/>
                <a:cs typeface="Times New Roman" pitchFamily="18" charset="0"/>
              </a:rPr>
              <a:t> hoặc </a:t>
            </a:r>
            <a:r>
              <a:rPr lang="en-US" sz="3600" b="1" i="1">
                <a:latin typeface="Times New Roman" pitchFamily="18" charset="0"/>
                <a:cs typeface="Times New Roman" pitchFamily="18" charset="0"/>
              </a:rPr>
              <a:t>gi </a:t>
            </a:r>
            <a:r>
              <a:rPr lang="en-US" sz="3600" b="1">
                <a:latin typeface="Times New Roman" pitchFamily="18" charset="0"/>
                <a:cs typeface="Times New Roman" pitchFamily="18" charset="0"/>
              </a:rPr>
              <a:t>thay cho ô vuông.</a:t>
            </a:r>
          </a:p>
        </p:txBody>
      </p:sp>
      <p:sp>
        <p:nvSpPr>
          <p:cNvPr id="26" name="Google Shape;879;p39"/>
          <p:cNvSpPr txBox="1">
            <a:spLocks/>
          </p:cNvSpPr>
          <p:nvPr/>
        </p:nvSpPr>
        <p:spPr>
          <a:xfrm>
            <a:off x="1100907" y="3240926"/>
            <a:ext cx="8081193" cy="77532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0"/>
              </a:spcBef>
            </a:pPr>
            <a:r>
              <a:rPr lang="en-US" sz="3600" b="1">
                <a:latin typeface="Times New Roman" pitchFamily="18" charset="0"/>
                <a:cs typeface="Times New Roman" pitchFamily="18" charset="0"/>
              </a:rPr>
              <a:t>       Cây  </a:t>
            </a:r>
            <a:r>
              <a:rPr lang="en-US" sz="3600" b="1">
                <a:solidFill>
                  <a:srgbClr val="FF0000"/>
                </a:solidFill>
                <a:latin typeface="Times New Roman" pitchFamily="18" charset="0"/>
                <a:cs typeface="Times New Roman" pitchFamily="18" charset="0"/>
              </a:rPr>
              <a:t>d</a:t>
            </a:r>
            <a:r>
              <a:rPr lang="en-US" sz="3600" b="1">
                <a:latin typeface="Times New Roman" pitchFamily="18" charset="0"/>
                <a:cs typeface="Times New Roman" pitchFamily="18" charset="0"/>
              </a:rPr>
              <a:t>ừa  xanh  toả  nhiều  tàu</a:t>
            </a:r>
          </a:p>
          <a:p>
            <a:pPr algn="just">
              <a:lnSpc>
                <a:spcPct val="150000"/>
              </a:lnSpc>
              <a:spcBef>
                <a:spcPts val="0"/>
              </a:spcBef>
            </a:pPr>
            <a:r>
              <a:rPr lang="en-US" sz="3600" b="1">
                <a:solidFill>
                  <a:srgbClr val="FF0000"/>
                </a:solidFill>
                <a:latin typeface="Times New Roman" pitchFamily="18" charset="0"/>
                <a:cs typeface="Times New Roman" pitchFamily="18" charset="0"/>
              </a:rPr>
              <a:t>D</a:t>
            </a:r>
            <a:r>
              <a:rPr lang="en-US" sz="3600" b="1">
                <a:latin typeface="Times New Roman" pitchFamily="18" charset="0"/>
                <a:cs typeface="Times New Roman" pitchFamily="18" charset="0"/>
              </a:rPr>
              <a:t>ang  tay  đón  </a:t>
            </a:r>
            <a:r>
              <a:rPr lang="en-US" sz="3600" b="1">
                <a:solidFill>
                  <a:srgbClr val="FF0000"/>
                </a:solidFill>
                <a:latin typeface="Times New Roman" pitchFamily="18" charset="0"/>
                <a:cs typeface="Times New Roman" pitchFamily="18" charset="0"/>
              </a:rPr>
              <a:t>gi</a:t>
            </a:r>
            <a:r>
              <a:rPr lang="en-US" sz="3600" b="1">
                <a:latin typeface="Times New Roman" pitchFamily="18" charset="0"/>
                <a:cs typeface="Times New Roman" pitchFamily="18" charset="0"/>
              </a:rPr>
              <a:t>ó,  gật  đầu  gọi  trăng.</a:t>
            </a:r>
          </a:p>
          <a:p>
            <a:pPr algn="r">
              <a:lnSpc>
                <a:spcPct val="150000"/>
              </a:lnSpc>
              <a:spcBef>
                <a:spcPts val="0"/>
              </a:spcBef>
            </a:pPr>
            <a:r>
              <a:rPr lang="en-US" sz="3200" b="1">
                <a:latin typeface="Times New Roman" pitchFamily="18" charset="0"/>
                <a:cs typeface="Times New Roman" pitchFamily="18" charset="0"/>
              </a:rPr>
              <a:t>(</a:t>
            </a:r>
            <a:r>
              <a:rPr lang="en-US" sz="3200" b="1" i="1">
                <a:latin typeface="Times New Roman" pitchFamily="18" charset="0"/>
                <a:cs typeface="Times New Roman" pitchFamily="18" charset="0"/>
              </a:rPr>
              <a:t>Theo</a:t>
            </a:r>
            <a:r>
              <a:rPr lang="en-US" sz="3200" b="1">
                <a:latin typeface="Times New Roman" pitchFamily="18" charset="0"/>
                <a:cs typeface="Times New Roman" pitchFamily="18" charset="0"/>
              </a:rPr>
              <a:t> Trần Đăng Khoa)</a:t>
            </a:r>
          </a:p>
        </p:txBody>
      </p:sp>
      <p:pic>
        <p:nvPicPr>
          <p:cNvPr id="3074" name="Picture 2" descr="Tải file Đồ họa miễn phí: Cây Dừa và Quả Dừa file Vecto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37089" y="2573238"/>
            <a:ext cx="582399" cy="5823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ình ảnh Phim Hoạt Hình Dễ Thương Nhân Loại Thời Tiết Gió, đáng Yêu, Biểu  Hiện Phóng đại, Phong Cách Hoạt Hình miễn phí tải tập tin PNG PSDComment và  Vector"/>
          <p:cNvPicPr>
            <a:picLocks noChangeAspect="1" noChangeArrowheads="1"/>
          </p:cNvPicPr>
          <p:nvPr/>
        </p:nvPicPr>
        <p:blipFill>
          <a:blip r:embed="rId4" cstate="print">
            <a:clrChange>
              <a:clrFrom>
                <a:srgbClr val="F5F5F5"/>
              </a:clrFrom>
              <a:clrTo>
                <a:srgbClr val="F5F5F5">
                  <a:alpha val="0"/>
                </a:srgbClr>
              </a:clrTo>
            </a:clrChange>
            <a:extLst>
              <a:ext uri="{BEBA8EAE-BF5A-486C-A8C5-ECC9F3942E4B}">
                <a14:imgProps xmlns:a14="http://schemas.microsoft.com/office/drawing/2010/main">
                  <a14:imgLayer r:embed="rId5">
                    <a14:imgEffect>
                      <a14:backgroundRemoval t="10000" b="95469" l="10000" r="90000">
                        <a14:foregroundMark x1="22188" y1="72969" x2="44063" y2="64219"/>
                        <a14:foregroundMark x1="20313" y1="88594" x2="43125" y2="66094"/>
                        <a14:foregroundMark x1="50000" y1="66719" x2="44375" y2="86094"/>
                        <a14:foregroundMark x1="46563" y1="71406" x2="35313" y2="83594"/>
                        <a14:foregroundMark x1="46250" y1="69531" x2="32188" y2="84844"/>
                        <a14:foregroundMark x1="54063" y1="75781" x2="62500" y2="72344"/>
                        <a14:foregroundMark x1="65313" y1="74531" x2="66875" y2="80156"/>
                        <a14:foregroundMark x1="66875" y1="80156" x2="61875" y2="87031"/>
                        <a14:foregroundMark x1="61875" y1="87031" x2="51250" y2="89531"/>
                        <a14:foregroundMark x1="15625" y1="59531" x2="21875" y2="57656"/>
                        <a14:foregroundMark x1="15625" y1="60469" x2="10938" y2="66719"/>
                        <a14:foregroundMark x1="10938" y1="66719" x2="20625" y2="7234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932936" y="3342526"/>
            <a:ext cx="891379" cy="10643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ừa Con Con - Home | Facebook"/>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96889" l="2667" r="89778"/>
                    </a14:imgEffect>
                  </a14:imgLayer>
                </a14:imgProps>
              </a:ext>
              <a:ext uri="{28A0092B-C50C-407E-A947-70E740481C1C}">
                <a14:useLocalDpi xmlns:a14="http://schemas.microsoft.com/office/drawing/2010/main" val="0"/>
              </a:ext>
            </a:extLst>
          </a:blip>
          <a:srcRect/>
          <a:stretch>
            <a:fillRect/>
          </a:stretch>
        </p:blipFill>
        <p:spPr bwMode="auto">
          <a:xfrm>
            <a:off x="818456" y="3240926"/>
            <a:ext cx="845244" cy="84524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70100" y="1422400"/>
            <a:ext cx="266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67100" y="140970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77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078"/>
                                        </p:tgtEl>
                                      </p:cBhvr>
                                    </p:animEffect>
                                    <p:set>
                                      <p:cBhvr>
                                        <p:cTn id="20" dur="1" fill="hold">
                                          <p:stCondLst>
                                            <p:cond delay="499"/>
                                          </p:stCondLst>
                                        </p:cTn>
                                        <p:tgtEl>
                                          <p:spTgt spid="307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3076"/>
                                        </p:tgtEl>
                                      </p:cBhvr>
                                    </p:animEffect>
                                    <p:set>
                                      <p:cBhvr>
                                        <p:cTn id="25"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wxb0cgq">
      <a:majorFont>
        <a:latin typeface="微软雅黑" panose="020F0302020204030204"/>
        <a:ea typeface="方正卡通简体"/>
        <a:cs typeface=""/>
      </a:majorFont>
      <a:minorFont>
        <a:latin typeface="微软雅黑" panose="020F0502020204030204"/>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262</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微软雅黑</vt:lpstr>
      <vt:lpstr>宋体</vt:lpstr>
      <vt:lpstr>Arial</vt:lpstr>
      <vt:lpstr>Bungee</vt:lpstr>
      <vt:lpstr>Calibri</vt:lpstr>
      <vt:lpstr>Times New Roman</vt:lpstr>
      <vt:lpstr>方正卡通简体</vt:lpstr>
      <vt:lpstr>方正静蕾简体</vt:lpstr>
      <vt:lpstr>www.freeppt7.com</vt:lpstr>
      <vt:lpstr>1-www.freeppt7.com</vt:lpstr>
      <vt:lpstr>CHÀO MỪNG CÁC EM  ĐẾN VỚI TIẾT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  các con vào những tiết học sau!</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ANH KHOA</cp:lastModifiedBy>
  <cp:revision>152</cp:revision>
  <dcterms:created xsi:type="dcterms:W3CDTF">2018-06-03T06:40:39Z</dcterms:created>
  <dcterms:modified xsi:type="dcterms:W3CDTF">2024-02-28T15:30:37Z</dcterms:modified>
</cp:coreProperties>
</file>