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Lst>
  <p:sldIdLst>
    <p:sldId id="259" r:id="rId3"/>
    <p:sldId id="286" r:id="rId4"/>
    <p:sldId id="272" r:id="rId5"/>
    <p:sldId id="283" r:id="rId6"/>
    <p:sldId id="287" r:id="rId7"/>
    <p:sldId id="264" r:id="rId8"/>
    <p:sldId id="284" r:id="rId9"/>
    <p:sldId id="265" r:id="rId10"/>
    <p:sldId id="288" r:id="rId11"/>
    <p:sldId id="270" r:id="rId12"/>
    <p:sldId id="271"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12" autoAdjust="0"/>
    <p:restoredTop sz="94660"/>
  </p:normalViewPr>
  <p:slideViewPr>
    <p:cSldViewPr snapToGrid="0">
      <p:cViewPr varScale="1">
        <p:scale>
          <a:sx n="73" d="100"/>
          <a:sy n="73" d="100"/>
        </p:scale>
        <p:origin x="4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5" Type="http://schemas.microsoft.com/office/2007/relationships/hdphoto" Target="../media/hdphoto16.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8.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93CC7-4AA3-4263-86BF-82B2BF7B45D0}"/>
              </a:ext>
            </a:extLst>
          </p:cNvPr>
          <p:cNvSpPr txBox="1"/>
          <p:nvPr/>
        </p:nvSpPr>
        <p:spPr>
          <a:xfrm>
            <a:off x="217714" y="0"/>
            <a:ext cx="2255746" cy="923330"/>
          </a:xfrm>
          <a:prstGeom prst="rect">
            <a:avLst/>
          </a:prstGeom>
          <a:noFill/>
        </p:spPr>
        <p:txBody>
          <a:bodyPr wrap="none" rtlCol="0">
            <a:spAutoFit/>
          </a:bodyPr>
          <a:lstStyle/>
          <a:p>
            <a:r>
              <a:rPr lang="vi-VN" sz="5400" dirty="0">
                <a:solidFill>
                  <a:schemeClr val="accent2"/>
                </a:solidFill>
                <a:latin typeface="+mj-lt"/>
              </a:rPr>
              <a:t>BÀI 14</a:t>
            </a:r>
          </a:p>
        </p:txBody>
      </p:sp>
      <p:sp>
        <p:nvSpPr>
          <p:cNvPr id="3" name="TextBox 2">
            <a:extLst>
              <a:ext uri="{FF2B5EF4-FFF2-40B4-BE49-F238E27FC236}">
                <a16:creationId xmlns:a16="http://schemas.microsoft.com/office/drawing/2014/main" id="{2E5910A4-4648-45A7-A1E5-287DDCC00F12}"/>
              </a:ext>
            </a:extLst>
          </p:cNvPr>
          <p:cNvSpPr txBox="1"/>
          <p:nvPr/>
        </p:nvSpPr>
        <p:spPr>
          <a:xfrm>
            <a:off x="217714" y="1234169"/>
            <a:ext cx="6075364" cy="2862322"/>
          </a:xfrm>
          <a:prstGeom prst="rect">
            <a:avLst/>
          </a:prstGeom>
          <a:noFill/>
        </p:spPr>
        <p:txBody>
          <a:bodyPr wrap="square" rtlCol="0">
            <a:spAutoFit/>
          </a:bodyPr>
          <a:lstStyle/>
          <a:p>
            <a:pPr algn="ctr"/>
            <a:r>
              <a:rPr lang="vi-VN" sz="6000" dirty="0">
                <a:solidFill>
                  <a:srgbClr val="002060"/>
                </a:solidFill>
                <a:latin typeface="+mj-lt"/>
              </a:rPr>
              <a:t>TÌM HIỂU </a:t>
            </a:r>
          </a:p>
          <a:p>
            <a:pPr algn="ctr"/>
            <a:r>
              <a:rPr lang="vi-VN" sz="6000" dirty="0">
                <a:solidFill>
                  <a:srgbClr val="002060"/>
                </a:solidFill>
                <a:latin typeface="+mj-lt"/>
              </a:rPr>
              <a:t>QUY ĐỊNH </a:t>
            </a:r>
          </a:p>
          <a:p>
            <a:pPr algn="ctr"/>
            <a:r>
              <a:rPr lang="vi-VN" sz="6000" dirty="0">
                <a:solidFill>
                  <a:srgbClr val="002060"/>
                </a:solidFill>
                <a:latin typeface="+mj-lt"/>
              </a:rPr>
              <a:t>NƠI CÔNG CỘNG</a:t>
            </a:r>
          </a:p>
        </p:txBody>
      </p:sp>
    </p:spTree>
    <p:extLst>
      <p:ext uri="{BB962C8B-B14F-4D97-AF65-F5344CB8AC3E}">
        <p14:creationId xmlns:p14="http://schemas.microsoft.com/office/powerpoint/2010/main" val="142688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id="{914F83CF-2475-CC43-A670-4B855B5684FD}"/>
              </a:ext>
            </a:extLst>
          </p:cNvPr>
          <p:cNvSpPr txBox="1"/>
          <p:nvPr/>
        </p:nvSpPr>
        <p:spPr>
          <a:xfrm>
            <a:off x="731043" y="1534173"/>
            <a:ext cx="10729913" cy="115429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en-VN" sz="2800" dirty="0"/>
              <a:t> </a:t>
            </a:r>
            <a:r>
              <a:rPr lang="en-VN" sz="2800" dirty="0">
                <a:solidFill>
                  <a:srgbClr val="002060"/>
                </a:solidFill>
              </a:rPr>
              <a:t>Chia sẻ với các bạn về những quy định ở nơi gia đình em đang sinh sống.</a:t>
            </a:r>
          </a:p>
        </p:txBody>
      </p:sp>
      <p:pic>
        <p:nvPicPr>
          <p:cNvPr id="7" name="Giữ Trật Tự Nơi Công Cộng.mp4" descr="Giữ Trật Tự Nơi Công Cộng.mp4">
            <a:hlinkClick r:id="" action="ppaction://media"/>
            <a:extLst>
              <a:ext uri="{FF2B5EF4-FFF2-40B4-BE49-F238E27FC236}">
                <a16:creationId xmlns:a16="http://schemas.microsoft.com/office/drawing/2014/main"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algn="just">
              <a:lnSpc>
                <a:spcPct val="150000"/>
              </a:lnSpc>
            </a:pPr>
            <a:r>
              <a:rPr lang="vi-VN" sz="3200" dirty="0">
                <a:solidFill>
                  <a:srgbClr val="000000"/>
                </a:solidFill>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rPr>
              <a:t>Bệnh viện</a:t>
            </a: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899157"/>
          </a:xfrm>
          <a:prstGeom prst="rect">
            <a:avLst/>
          </a:prstGeom>
          <a:noFill/>
        </p:spPr>
        <p:txBody>
          <a:bodyPr wrap="square" rtlCol="0">
            <a:spAutoFit/>
          </a:bodyPr>
          <a:lstStyle/>
          <a:p>
            <a:pPr algn="just">
              <a:lnSpc>
                <a:spcPct val="114000"/>
              </a:lnSpc>
            </a:pPr>
            <a:r>
              <a:rPr lang="vi-VN" sz="2400" b="1" dirty="0">
                <a:solidFill>
                  <a:srgbClr val="00B050"/>
                </a:solidFill>
              </a:rPr>
              <a:t>Một số quy định nơi công cộng:</a:t>
            </a:r>
          </a:p>
          <a:p>
            <a:pPr algn="just">
              <a:lnSpc>
                <a:spcPct val="114000"/>
              </a:lnSpc>
            </a:pPr>
            <a:r>
              <a:rPr lang="vi-VN" sz="2400" dirty="0">
                <a:solidFill>
                  <a:srgbClr val="002060"/>
                </a:solidFill>
              </a:rPr>
              <a:t>Em hãy nêu một số quy định nơi công cộng theo các hình sau:</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ounded Rectangle 18">
                  <a:extLst>
                    <a:ext uri="{FF2B5EF4-FFF2-40B4-BE49-F238E27FC236}">
                      <a16:creationId xmlns:a16="http://schemas.microsoft.com/office/drawing/2014/main"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L-Shape 7">
                  <a:extLst>
                    <a:ext uri="{FF2B5EF4-FFF2-40B4-BE49-F238E27FC236}">
                      <a16:creationId xmlns:a16="http://schemas.microsoft.com/office/drawing/2014/main"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L-Shape 21">
                  <a:extLst>
                    <a:ext uri="{FF2B5EF4-FFF2-40B4-BE49-F238E27FC236}">
                      <a16:creationId xmlns:a16="http://schemas.microsoft.com/office/drawing/2014/main"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L-Shape 22">
                  <a:extLst>
                    <a:ext uri="{FF2B5EF4-FFF2-40B4-BE49-F238E27FC236}">
                      <a16:creationId xmlns:a16="http://schemas.microsoft.com/office/drawing/2014/main"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L-Shape 23">
                  <a:extLst>
                    <a:ext uri="{FF2B5EF4-FFF2-40B4-BE49-F238E27FC236}">
                      <a16:creationId xmlns:a16="http://schemas.microsoft.com/office/drawing/2014/main"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ight Triangle 8">
                  <a:extLst>
                    <a:ext uri="{FF2B5EF4-FFF2-40B4-BE49-F238E27FC236}">
                      <a16:creationId xmlns:a16="http://schemas.microsoft.com/office/drawing/2014/main"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Right Triangle 25">
                  <a:extLst>
                    <a:ext uri="{FF2B5EF4-FFF2-40B4-BE49-F238E27FC236}">
                      <a16:creationId xmlns:a16="http://schemas.microsoft.com/office/drawing/2014/main"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Right Triangle 26">
                  <a:extLst>
                    <a:ext uri="{FF2B5EF4-FFF2-40B4-BE49-F238E27FC236}">
                      <a16:creationId xmlns:a16="http://schemas.microsoft.com/office/drawing/2014/main"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ight Triangle 27">
                  <a:extLst>
                    <a:ext uri="{FF2B5EF4-FFF2-40B4-BE49-F238E27FC236}">
                      <a16:creationId xmlns:a16="http://schemas.microsoft.com/office/drawing/2014/main"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1" name="TextBox 10">
                <a:extLst>
                  <a:ext uri="{FF2B5EF4-FFF2-40B4-BE49-F238E27FC236}">
                    <a16:creationId xmlns:a16="http://schemas.microsoft.com/office/drawing/2014/main"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en-VN"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Đi học đều, đúng giờ.</a:t>
              </a:r>
            </a:p>
            <a:p>
              <a:pPr marL="342900" indent="-342900">
                <a:lnSpc>
                  <a:spcPct val="150000"/>
                </a:lnSpc>
                <a:buAutoNum type="arabicPeriod"/>
              </a:pPr>
              <a:r>
                <a:rPr lang="en-VN" sz="2400" dirty="0">
                  <a:solidFill>
                    <a:srgbClr val="002060"/>
                  </a:solidFill>
                </a:rPr>
                <a:t>Trang phục gọn gàng, phù hợp.</a:t>
              </a:r>
            </a:p>
            <a:p>
              <a:pPr marL="342900" indent="-342900">
                <a:lnSpc>
                  <a:spcPct val="150000"/>
                </a:lnSpc>
                <a:buAutoNum type="arabicPeriod"/>
              </a:pPr>
              <a:r>
                <a:rPr lang="en-VN" sz="2400" dirty="0">
                  <a:solidFill>
                    <a:srgbClr val="002060"/>
                  </a:solidFill>
                </a:rPr>
                <a:t>Họp tập chăm chỉ.</a:t>
              </a:r>
            </a:p>
            <a:p>
              <a:pPr marL="342900" indent="-342900">
                <a:lnSpc>
                  <a:spcPct val="150000"/>
                </a:lnSpc>
                <a:buAutoNum type="arabicPeriod"/>
              </a:pPr>
              <a:r>
                <a:rPr lang="en-VN" sz="2400" dirty="0">
                  <a:solidFill>
                    <a:srgbClr val="002060"/>
                  </a:solidFill>
                </a:rPr>
                <a:t>Có ý thức giữ gìn và bảo vệ </a:t>
              </a:r>
            </a:p>
            <a:p>
              <a:pPr>
                <a:lnSpc>
                  <a:spcPct val="150000"/>
                </a:lnSpc>
              </a:pPr>
              <a:r>
                <a:rPr lang="en-VN"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Rounded Rectangle 46">
                  <a:extLst>
                    <a:ext uri="{FF2B5EF4-FFF2-40B4-BE49-F238E27FC236}">
                      <a16:creationId xmlns:a16="http://schemas.microsoft.com/office/drawing/2014/main"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8" name="L-Shape 47">
                  <a:extLst>
                    <a:ext uri="{FF2B5EF4-FFF2-40B4-BE49-F238E27FC236}">
                      <a16:creationId xmlns:a16="http://schemas.microsoft.com/office/drawing/2014/main"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9" name="L-Shape 48">
                  <a:extLst>
                    <a:ext uri="{FF2B5EF4-FFF2-40B4-BE49-F238E27FC236}">
                      <a16:creationId xmlns:a16="http://schemas.microsoft.com/office/drawing/2014/main"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L-Shape 49">
                  <a:extLst>
                    <a:ext uri="{FF2B5EF4-FFF2-40B4-BE49-F238E27FC236}">
                      <a16:creationId xmlns:a16="http://schemas.microsoft.com/office/drawing/2014/main"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1" name="L-Shape 50">
                  <a:extLst>
                    <a:ext uri="{FF2B5EF4-FFF2-40B4-BE49-F238E27FC236}">
                      <a16:creationId xmlns:a16="http://schemas.microsoft.com/office/drawing/2014/main"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Right Triangle 51">
                  <a:extLst>
                    <a:ext uri="{FF2B5EF4-FFF2-40B4-BE49-F238E27FC236}">
                      <a16:creationId xmlns:a16="http://schemas.microsoft.com/office/drawing/2014/main"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ight Triangle 52">
                  <a:extLst>
                    <a:ext uri="{FF2B5EF4-FFF2-40B4-BE49-F238E27FC236}">
                      <a16:creationId xmlns:a16="http://schemas.microsoft.com/office/drawing/2014/main"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4" name="Right Triangle 53">
                  <a:extLst>
                    <a:ext uri="{FF2B5EF4-FFF2-40B4-BE49-F238E27FC236}">
                      <a16:creationId xmlns:a16="http://schemas.microsoft.com/office/drawing/2014/main"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5" name="Right Triangle 54">
                  <a:extLst>
                    <a:ext uri="{FF2B5EF4-FFF2-40B4-BE49-F238E27FC236}">
                      <a16:creationId xmlns:a16="http://schemas.microsoft.com/office/drawing/2014/main"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45" name="TextBox 44">
                <a:extLst>
                  <a:ext uri="{FF2B5EF4-FFF2-40B4-BE49-F238E27FC236}">
                    <a16:creationId xmlns:a16="http://schemas.microsoft.com/office/drawing/2014/main"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en-VN" sz="2600" b="1" dirty="0"/>
                  <a:t>NỘI QUY THƯ VIỆN</a:t>
                </a:r>
              </a:p>
            </p:txBody>
          </p:sp>
        </p:grpSp>
        <p:sp>
          <p:nvSpPr>
            <p:cNvPr id="56" name="TextBox 55">
              <a:extLst>
                <a:ext uri="{FF2B5EF4-FFF2-40B4-BE49-F238E27FC236}">
                  <a16:creationId xmlns:a16="http://schemas.microsoft.com/office/drawing/2014/main"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Giữ trật tự.</a:t>
              </a:r>
            </a:p>
            <a:p>
              <a:pPr marL="342900" indent="-342900">
                <a:lnSpc>
                  <a:spcPct val="150000"/>
                </a:lnSpc>
                <a:buAutoNum type="arabicPeriod"/>
              </a:pPr>
              <a:r>
                <a:rPr lang="en-VN" sz="2400" dirty="0">
                  <a:solidFill>
                    <a:srgbClr val="002060"/>
                  </a:solidFill>
                </a:rPr>
                <a:t>Giữ vệ sinh.</a:t>
              </a:r>
            </a:p>
            <a:p>
              <a:pPr marL="342900" indent="-342900">
                <a:lnSpc>
                  <a:spcPct val="150000"/>
                </a:lnSpc>
                <a:buAutoNum type="arabicPeriod"/>
              </a:pPr>
              <a:r>
                <a:rPr lang="en-VN"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id="{C2D7BD20-A28A-AD45-B79A-BA26033BB264}"/>
                </a:ext>
              </a:extLst>
            </p:cNvPr>
            <p:cNvPicPr>
              <a:picLocks noChangeAspect="1" noChangeArrowheads="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400" b="1" dirty="0">
                  <a:solidFill>
                    <a:srgbClr val="7030A0"/>
                  </a:solidFill>
                  <a:latin typeface="+mj-lt"/>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id="{3DA279CA-ED36-47E4-8ECF-02E877EFCB85}"/>
              </a:ext>
            </a:extLst>
          </p:cNvPr>
          <p:cNvSpPr txBox="1"/>
          <p:nvPr/>
        </p:nvSpPr>
        <p:spPr>
          <a:xfrm>
            <a:off x="3728833" y="443089"/>
            <a:ext cx="7829401" cy="954107"/>
          </a:xfrm>
          <a:prstGeom prst="rect">
            <a:avLst/>
          </a:prstGeom>
          <a:noFill/>
        </p:spPr>
        <p:txBody>
          <a:bodyPr wrap="square" rtlCol="0">
            <a:spAutoFit/>
          </a:bodyPr>
          <a:lstStyle/>
          <a:p>
            <a:pPr algn="just"/>
            <a:r>
              <a:rPr lang="vi-VN" sz="2800" b="1" dirty="0">
                <a:solidFill>
                  <a:srgbClr val="00B050"/>
                </a:solidFill>
              </a:rPr>
              <a:t>Nêu những quy định cần tuân thủ ở các địa điểm sau:</a:t>
            </a:r>
          </a:p>
        </p:txBody>
      </p:sp>
      <p:pic>
        <p:nvPicPr>
          <p:cNvPr id="29" name="Picture 28">
            <a:extLst>
              <a:ext uri="{FF2B5EF4-FFF2-40B4-BE49-F238E27FC236}">
                <a16:creationId xmlns:a16="http://schemas.microsoft.com/office/drawing/2014/main"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id="{345D49AD-4951-5547-91E9-F69C9519B9DF}"/>
              </a:ext>
            </a:extLst>
          </p:cNvPr>
          <p:cNvSpPr txBox="1"/>
          <p:nvPr/>
        </p:nvSpPr>
        <p:spPr>
          <a:xfrm>
            <a:off x="1500006" y="5394571"/>
            <a:ext cx="8913017" cy="1200329"/>
          </a:xfrm>
          <a:prstGeom prst="rect">
            <a:avLst/>
          </a:prstGeom>
          <a:noFill/>
        </p:spPr>
        <p:txBody>
          <a:bodyPr wrap="none" rtlCol="0">
            <a:spAutoFit/>
          </a:bodyPr>
          <a:lstStyle/>
          <a:p>
            <a:pPr algn="ctr"/>
            <a:r>
              <a:rPr lang="en-VN" sz="2400" dirty="0">
                <a:solidFill>
                  <a:srgbClr val="002060"/>
                </a:solidFill>
              </a:rPr>
              <a:t>Khi đến chùa, khu di tích, … chúng ta cần giữ gìn vệ sinh chung</a:t>
            </a:r>
          </a:p>
          <a:p>
            <a:pPr algn="ctr"/>
            <a:r>
              <a:rPr lang="en-VN" sz="2400" dirty="0">
                <a:solidFill>
                  <a:srgbClr val="002060"/>
                </a:solidFill>
              </a:rPr>
              <a:t>Không gây ồn ào, chen lấn, xô đẩy.</a:t>
            </a:r>
          </a:p>
          <a:p>
            <a:pPr algn="ctr"/>
            <a:r>
              <a:rPr lang="en-VN" sz="2400" dirty="0">
                <a:solidFill>
                  <a:srgbClr val="002060"/>
                </a:solidFill>
              </a:rPr>
              <a:t>T</a:t>
            </a:r>
            <a:r>
              <a:rPr lang="en-US" sz="2400" dirty="0">
                <a:solidFill>
                  <a:srgbClr val="002060"/>
                </a:solidFill>
              </a:rPr>
              <a:t>r</a:t>
            </a:r>
            <a:r>
              <a:rPr lang="en-VN" sz="2400" dirty="0">
                <a:solidFill>
                  <a:srgbClr val="002060"/>
                </a:solidFill>
              </a:rPr>
              <a:t>ang phục nhã nhặn, lịch sự.</a:t>
            </a:r>
          </a:p>
        </p:txBody>
      </p:sp>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id="{79702922-01A7-7641-A6B0-B3C4F966BFA8}"/>
              </a:ext>
            </a:extLst>
          </p:cNvPr>
          <p:cNvSpPr txBox="1"/>
          <p:nvPr/>
        </p:nvSpPr>
        <p:spPr>
          <a:xfrm>
            <a:off x="1256374" y="4669549"/>
            <a:ext cx="9679252" cy="1685846"/>
          </a:xfrm>
          <a:prstGeom prst="rect">
            <a:avLst/>
          </a:prstGeom>
          <a:noFill/>
        </p:spPr>
        <p:txBody>
          <a:bodyPr wrap="none" rtlCol="0">
            <a:spAutoFit/>
          </a:bodyPr>
          <a:lstStyle/>
          <a:p>
            <a:pPr algn="ctr">
              <a:lnSpc>
                <a:spcPct val="150000"/>
              </a:lnSpc>
            </a:pPr>
            <a:r>
              <a:rPr lang="en-VN" sz="2400" dirty="0">
                <a:solidFill>
                  <a:srgbClr val="002060"/>
                </a:solidFill>
              </a:rPr>
              <a:t>Khi đến </a:t>
            </a:r>
            <a:r>
              <a:rPr lang="vi-VN" sz="2400" dirty="0">
                <a:solidFill>
                  <a:srgbClr val="002060"/>
                </a:solidFill>
              </a:rPr>
              <a:t>siêu thị, khu vui chơi, rạp hát, … cần xếp hàng theo quy định.</a:t>
            </a:r>
          </a:p>
          <a:p>
            <a:pPr algn="ctr">
              <a:lnSpc>
                <a:spcPct val="150000"/>
              </a:lnSpc>
            </a:pPr>
            <a:r>
              <a:rPr lang="vi-VN" sz="2400" dirty="0">
                <a:solidFill>
                  <a:srgbClr val="002060"/>
                </a:solidFill>
              </a:rPr>
              <a:t>Không gây ồn ào, chen lấn, xô đẩy.</a:t>
            </a:r>
          </a:p>
          <a:p>
            <a:pPr algn="ctr">
              <a:lnSpc>
                <a:spcPct val="150000"/>
              </a:lnSpc>
            </a:pPr>
            <a:r>
              <a:rPr lang="vi-VN" sz="2400" dirty="0">
                <a:solidFill>
                  <a:srgbClr val="002060"/>
                </a:solidFill>
              </a:rPr>
              <a:t>Giữ vệ sinh chung.</a:t>
            </a:r>
            <a:endParaRPr lang="en-VN" sz="2400" dirty="0">
              <a:solidFill>
                <a:srgbClr val="002060"/>
              </a:solidFill>
            </a:endParaRPr>
          </a:p>
        </p:txBody>
      </p:sp>
      <p:pic>
        <p:nvPicPr>
          <p:cNvPr id="29" name="Picture 28">
            <a:extLst>
              <a:ext uri="{FF2B5EF4-FFF2-40B4-BE49-F238E27FC236}">
                <a16:creationId xmlns:a16="http://schemas.microsoft.com/office/drawing/2014/main"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Tree>
    <p:extLst>
      <p:ext uri="{BB962C8B-B14F-4D97-AF65-F5344CB8AC3E}">
        <p14:creationId xmlns:p14="http://schemas.microsoft.com/office/powerpoint/2010/main" val="2239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id="{3FDD1F78-E1C5-1042-8F64-E26A95D49BE9}"/>
              </a:ext>
            </a:extLst>
          </p:cNvPr>
          <p:cNvSpPr txBox="1"/>
          <p:nvPr/>
        </p:nvSpPr>
        <p:spPr>
          <a:xfrm>
            <a:off x="6638442" y="1587797"/>
            <a:ext cx="4711484" cy="3890424"/>
          </a:xfrm>
          <a:prstGeom prst="rect">
            <a:avLst/>
          </a:prstGeom>
          <a:noFill/>
        </p:spPr>
        <p:txBody>
          <a:bodyPr wrap="square" rtlCol="0">
            <a:spAutoFit/>
          </a:bodyPr>
          <a:lstStyle/>
          <a:p>
            <a:pPr>
              <a:lnSpc>
                <a:spcPct val="150000"/>
              </a:lnSpc>
            </a:pPr>
            <a:r>
              <a:rPr lang="en-VN" sz="2800" dirty="0">
                <a:solidFill>
                  <a:srgbClr val="002060"/>
                </a:solidFill>
              </a:rPr>
              <a:t>Khi </a:t>
            </a:r>
            <a:r>
              <a:rPr lang="vi-VN" sz="2800" dirty="0">
                <a:solidFill>
                  <a:srgbClr val="002060"/>
                </a:solidFill>
              </a:rPr>
              <a:t>đến thư viện: </a:t>
            </a:r>
          </a:p>
          <a:p>
            <a:pPr marL="342900" indent="-342900">
              <a:lnSpc>
                <a:spcPct val="150000"/>
              </a:lnSpc>
              <a:buFontTx/>
              <a:buChar char="-"/>
            </a:pPr>
            <a:r>
              <a:rPr lang="vi-VN" sz="2800" dirty="0">
                <a:solidFill>
                  <a:srgbClr val="002060"/>
                </a:solidFill>
              </a:rPr>
              <a:t>Xếp hàng theo quy định.</a:t>
            </a:r>
          </a:p>
          <a:p>
            <a:pPr marL="342900" indent="-342900">
              <a:lnSpc>
                <a:spcPct val="150000"/>
              </a:lnSpc>
              <a:buFontTx/>
              <a:buChar char="-"/>
            </a:pPr>
            <a:r>
              <a:rPr lang="vi-VN" sz="2800" dirty="0">
                <a:solidFill>
                  <a:srgbClr val="002060"/>
                </a:solidFill>
              </a:rPr>
              <a:t>Giữ trật tự.</a:t>
            </a:r>
          </a:p>
          <a:p>
            <a:pPr marL="342900" indent="-342900">
              <a:lnSpc>
                <a:spcPct val="150000"/>
              </a:lnSpc>
              <a:buFontTx/>
              <a:buChar char="-"/>
            </a:pPr>
            <a:r>
              <a:rPr lang="vi-VN" sz="2800" dirty="0">
                <a:solidFill>
                  <a:srgbClr val="002060"/>
                </a:solidFill>
              </a:rPr>
              <a:t>Sắp xếp sách, tài liệu ngay ngắn, đúng vị trí.</a:t>
            </a:r>
          </a:p>
          <a:p>
            <a:pPr marL="342900" indent="-342900">
              <a:lnSpc>
                <a:spcPct val="150000"/>
              </a:lnSpc>
              <a:buFontTx/>
              <a:buChar char="-"/>
            </a:pPr>
            <a:r>
              <a:rPr lang="vi-VN" sz="2800" dirty="0">
                <a:solidFill>
                  <a:srgbClr val="002060"/>
                </a:solidFill>
              </a:rPr>
              <a:t>Giữ vệ sinh chung.</a:t>
            </a:r>
            <a:endParaRPr lang="en-VN" sz="2800" dirty="0">
              <a:solidFill>
                <a:srgbClr val="002060"/>
              </a:solidFill>
            </a:endParaRPr>
          </a:p>
        </p:txBody>
      </p:sp>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1153912" y="888459"/>
            <a:ext cx="4725113" cy="5081081"/>
          </a:xfrm>
          <a:prstGeom prst="rect">
            <a:avLst/>
          </a:prstGeom>
        </p:spPr>
      </p:pic>
      <p:sp>
        <p:nvSpPr>
          <p:cNvPr id="5" name="TextBox 4">
            <a:extLst>
              <a:ext uri="{FF2B5EF4-FFF2-40B4-BE49-F238E27FC236}">
                <a16:creationId xmlns:a16="http://schemas.microsoft.com/office/drawing/2014/main" id="{9E267F48-83BB-5E40-A27D-8564CA2F616D}"/>
              </a:ext>
            </a:extLst>
          </p:cNvPr>
          <p:cNvSpPr txBox="1"/>
          <p:nvPr/>
        </p:nvSpPr>
        <p:spPr>
          <a:xfrm>
            <a:off x="6096000" y="2549301"/>
            <a:ext cx="5512230" cy="1951432"/>
          </a:xfrm>
          <a:prstGeom prst="rect">
            <a:avLst/>
          </a:prstGeom>
          <a:noFill/>
        </p:spPr>
        <p:txBody>
          <a:bodyPr wrap="square" rtlCol="0">
            <a:spAutoFit/>
          </a:bodyPr>
          <a:lstStyle/>
          <a:p>
            <a:pPr algn="ctr">
              <a:lnSpc>
                <a:spcPct val="150000"/>
              </a:lnSpc>
            </a:pPr>
            <a:r>
              <a:rPr lang="en-VN" sz="2800" dirty="0">
                <a:solidFill>
                  <a:srgbClr val="002060"/>
                </a:solidFill>
              </a:rPr>
              <a:t>Khi </a:t>
            </a:r>
            <a:r>
              <a:rPr lang="vi-VN" sz="2800" dirty="0">
                <a:solidFill>
                  <a:srgbClr val="002060"/>
                </a:solidFill>
              </a:rPr>
              <a:t>đến bãi biển: Giữ gìn vệ sinh chung, mặc áo phao khi đi bơi, đi cùng người lớn.</a:t>
            </a:r>
          </a:p>
        </p:txBody>
      </p:sp>
    </p:spTree>
    <p:extLst>
      <p:ext uri="{BB962C8B-B14F-4D97-AF65-F5344CB8AC3E}">
        <p14:creationId xmlns:p14="http://schemas.microsoft.com/office/powerpoint/2010/main" val="30043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1964</TotalTime>
  <Words>394</Words>
  <Application>Microsoft Office PowerPoint</Application>
  <PresentationFormat>Widescreen</PresentationFormat>
  <Paragraphs>58</Paragraphs>
  <Slides>11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UTM Avo</vt:lpstr>
      <vt:lpstr>UTM Cookies</vt:lpstr>
      <vt:lpstr>UTM Cooper Black</vt:lpstr>
      <vt:lpstr>Cute Sticker by Slidesgo</vt:lpstr>
      <vt:lpstr>1_Cute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MyPC</cp:lastModifiedBy>
  <cp:revision>143</cp:revision>
  <dcterms:created xsi:type="dcterms:W3CDTF">2021-06-11T02:39:36Z</dcterms:created>
  <dcterms:modified xsi:type="dcterms:W3CDTF">2024-04-26T14:43:51Z</dcterms:modified>
</cp:coreProperties>
</file>