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9" r:id="rId3"/>
  </p:sldMasterIdLst>
  <p:notesMasterIdLst>
    <p:notesMasterId r:id="rId29"/>
  </p:notesMasterIdLst>
  <p:sldIdLst>
    <p:sldId id="257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61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60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B297"/>
    <a:srgbClr val="0000FF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727" autoAdjust="0"/>
  </p:normalViewPr>
  <p:slideViewPr>
    <p:cSldViewPr snapToGrid="0">
      <p:cViewPr varScale="1">
        <p:scale>
          <a:sx n="73" d="100"/>
          <a:sy n="73" d="100"/>
        </p:scale>
        <p:origin x="1843" y="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C940E-E287-490C-B6BF-9086469BF79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049A7-4853-4C09-B351-3955DDE6B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9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120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</a:t>
            </a:r>
            <a:r>
              <a:rPr lang="en-US" baseline="0"/>
              <a:t> bấm vào mỗi hộp quà để tới câu hỏi tương ứng.  Bài mới để đến phần luyện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49A7-4853-4C09-B351-3955DDE6B6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59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</a:t>
            </a:r>
            <a:r>
              <a:rPr lang="en-US" baseline="0"/>
              <a:t> hộp quà để trở lại trang chọn hộp quà.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49A7-4853-4C09-B351-3955DDE6B6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2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60238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778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551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39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88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2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316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997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428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163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67734A2-2436-4714-8A2E-9A9A7666B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04367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9150" y="-2320090"/>
            <a:ext cx="6333699" cy="114981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843178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63770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05109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1"/>
          <p:cNvSpPr/>
          <p:nvPr userDrawn="1"/>
        </p:nvSpPr>
        <p:spPr>
          <a:xfrm>
            <a:off x="206063" y="270456"/>
            <a:ext cx="11758410" cy="6387921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89457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61919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673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062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07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29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9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slide" Target="slide8.xml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9.xml"/><Relationship Id="rId3" Type="http://schemas.openxmlformats.org/officeDocument/2006/relationships/slide" Target="slide6.xml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5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843"/>
          <a:stretch/>
        </p:blipFill>
        <p:spPr>
          <a:xfrm>
            <a:off x="0" y="-16042"/>
            <a:ext cx="12192000" cy="68820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r="5059"/>
          <a:stretch/>
        </p:blipFill>
        <p:spPr>
          <a:xfrm>
            <a:off x="-16043" y="-93306"/>
            <a:ext cx="9573929" cy="69593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2988" y="116635"/>
            <a:ext cx="2517866" cy="1670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6955" y="870543"/>
            <a:ext cx="7919390" cy="51088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1509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976092" y="190256"/>
            <a:ext cx="5710709" cy="860036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>
                <a:solidFill>
                  <a:srgbClr val="B530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Đặt tính rồi tính</a:t>
            </a:r>
          </a:p>
        </p:txBody>
      </p:sp>
      <p:sp>
        <p:nvSpPr>
          <p:cNvPr id="3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1005840" y="1313661"/>
            <a:ext cx="3174275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48 102 x 5</a:t>
            </a: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4343400" y="1313661"/>
            <a:ext cx="3174275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32 419 x 4</a:t>
            </a:r>
          </a:p>
        </p:txBody>
      </p:sp>
      <p:sp>
        <p:nvSpPr>
          <p:cNvPr id="5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7577948" y="1313661"/>
            <a:ext cx="3521129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172 923 x 3</a:t>
            </a:r>
          </a:p>
        </p:txBody>
      </p:sp>
      <p:sp>
        <p:nvSpPr>
          <p:cNvPr id="11" name="矩形: 圆角 3">
            <a:extLst>
              <a:ext uri="{FF2B5EF4-FFF2-40B4-BE49-F238E27FC236}">
                <a16:creationId xmlns:a16="http://schemas.microsoft.com/office/drawing/2014/main" id="{E6A12D7B-26CB-4051-8198-BC865F55A98D}"/>
              </a:ext>
            </a:extLst>
          </p:cNvPr>
          <p:cNvSpPr/>
          <p:nvPr/>
        </p:nvSpPr>
        <p:spPr>
          <a:xfrm>
            <a:off x="1113963" y="2465727"/>
            <a:ext cx="3066152" cy="3138240"/>
          </a:xfrm>
          <a:prstGeom prst="roundRect">
            <a:avLst/>
          </a:prstGeom>
          <a:solidFill>
            <a:srgbClr val="FBEBE1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4">
            <a:extLst>
              <a:ext uri="{FF2B5EF4-FFF2-40B4-BE49-F238E27FC236}">
                <a16:creationId xmlns:a16="http://schemas.microsoft.com/office/drawing/2014/main" id="{22F3B968-1288-4549-BEAB-FAEFEB8B3F51}"/>
              </a:ext>
            </a:extLst>
          </p:cNvPr>
          <p:cNvSpPr/>
          <p:nvPr/>
        </p:nvSpPr>
        <p:spPr>
          <a:xfrm>
            <a:off x="4482740" y="2437066"/>
            <a:ext cx="3100249" cy="3166901"/>
          </a:xfrm>
          <a:prstGeom prst="roundRect">
            <a:avLst/>
          </a:prstGeom>
          <a:solidFill>
            <a:srgbClr val="F1CFB2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7">
            <a:extLst>
              <a:ext uri="{FF2B5EF4-FFF2-40B4-BE49-F238E27FC236}">
                <a16:creationId xmlns:a16="http://schemas.microsoft.com/office/drawing/2014/main" id="{034925BB-3D55-4ED8-B222-061028B03CFB}"/>
              </a:ext>
            </a:extLst>
          </p:cNvPr>
          <p:cNvSpPr/>
          <p:nvPr/>
        </p:nvSpPr>
        <p:spPr>
          <a:xfrm>
            <a:off x="7916091" y="2437066"/>
            <a:ext cx="3000104" cy="3166901"/>
          </a:xfrm>
          <a:prstGeom prst="roundRect">
            <a:avLst/>
          </a:prstGeom>
          <a:solidFill>
            <a:srgbClr val="C6A788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635243" y="2583294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48 102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194152" y="4460188"/>
            <a:ext cx="288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ED362A"/>
                </a:solidFill>
                <a:latin typeface="Cambria" panose="02040503050406030204" pitchFamily="18" charset="0"/>
              </a:rPr>
              <a:t>240 510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2063173" y="3558646"/>
            <a:ext cx="188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128837" y="2991087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298656" y="4465106"/>
            <a:ext cx="25603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5080545" y="2583294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32 419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4639454" y="4460188"/>
            <a:ext cx="288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ED362A"/>
                </a:solidFill>
                <a:latin typeface="Cambria" panose="02040503050406030204" pitchFamily="18" charset="0"/>
              </a:rPr>
              <a:t>129 676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5508475" y="3558646"/>
            <a:ext cx="188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4574139" y="2991087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4743958" y="4465106"/>
            <a:ext cx="25603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8187701" y="2635316"/>
            <a:ext cx="2839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172 923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8141837" y="4512210"/>
            <a:ext cx="288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ED362A"/>
                </a:solidFill>
                <a:latin typeface="Cambria" panose="02040503050406030204" pitchFamily="18" charset="0"/>
              </a:rPr>
              <a:t>518 769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9023921" y="3610668"/>
            <a:ext cx="188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7892639" y="3173925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8207152" y="4517128"/>
            <a:ext cx="25603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902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897715" y="229445"/>
            <a:ext cx="6703485" cy="860036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>
                <a:solidFill>
                  <a:srgbClr val="B530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Chọn câu trả lời đúng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1260" y="1230981"/>
            <a:ext cx="95631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200 000 đồng. Rô-bốt mua hai bộ cờ vua, mỗi bộ có giá 80 000 đồng. Hỏi Rô-bốt còn lại bao nhiêu tiền?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99918" y="3514514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</a:rPr>
                <a:t>40 000 đồng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1050572" y="3514514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55100" y="3005350"/>
              <a:ext cx="37035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20 000 đồng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4239594" y="5043496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60 000 đồng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35349" y="3523991"/>
            <a:ext cx="1518921" cy="11298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748713" y="4900263"/>
            <a:ext cx="957111" cy="13653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950956" y="3567712"/>
            <a:ext cx="1518921" cy="11298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96604" y="3718525"/>
            <a:ext cx="953350" cy="8575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27467" y="3567712"/>
            <a:ext cx="891076" cy="8964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8211075" y="5174057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06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466641" y="242508"/>
            <a:ext cx="7500319" cy="860036"/>
          </a:xfrm>
          <a:prstGeom prst="roundRect">
            <a:avLst>
              <a:gd name="adj" fmla="val 50000"/>
            </a:avLst>
          </a:prstGeom>
          <a:solidFill>
            <a:srgbClr val="CCB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1828800" y="1393095"/>
            <a:ext cx="6805749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460 839 + 29 210 x 3</a:t>
            </a: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1828800" y="3547409"/>
            <a:ext cx="7077364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648 501 – 20 810 x 4</a:t>
            </a:r>
          </a:p>
        </p:txBody>
      </p:sp>
      <p:pic>
        <p:nvPicPr>
          <p:cNvPr id="5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065" y="-263227"/>
            <a:ext cx="2534895" cy="220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46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466641" y="242508"/>
            <a:ext cx="7500319" cy="860036"/>
          </a:xfrm>
          <a:prstGeom prst="roundRect">
            <a:avLst>
              <a:gd name="adj" fmla="val 50000"/>
            </a:avLst>
          </a:prstGeom>
          <a:solidFill>
            <a:srgbClr val="CCB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1933303" y="1758855"/>
            <a:ext cx="6805749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460 839 + 29 210 x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66641" y="2769326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460 839 + 87 630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6641" y="3617160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548 469</a:t>
            </a: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561" y="-198041"/>
            <a:ext cx="2437439" cy="21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16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466641" y="242508"/>
            <a:ext cx="7500319" cy="860036"/>
          </a:xfrm>
          <a:prstGeom prst="roundRect">
            <a:avLst>
              <a:gd name="adj" fmla="val 50000"/>
            </a:avLst>
          </a:prstGeom>
          <a:solidFill>
            <a:srgbClr val="CCB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233749" y="1574918"/>
            <a:ext cx="7077364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648 501 – 20 810 x 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5464" y="2522607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648 501 + 83 240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5464" y="3370441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565 261</a:t>
            </a: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07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36371" y="-2665368"/>
            <a:ext cx="7119258" cy="124499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9" y="535577"/>
            <a:ext cx="10641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Rô-bốt đặt các hạt thóc vào bàn cờ theo quy tắc: ô thứ nhất đặt 1 hạt thóc, ô thứ hai đặt 2 hạt thóc, ô thứ ba đặt 4 hạt thóc và cứ như vậy, số thóc đặt vào ô sau gấp đôi số thóc đặt vào ô trước đó. Biết rằng ô thứ mười tám đặt 131 072 hạt thóc. Hỏi Rô-bốt đặt bao nhiêu hạt thóc vào ô thứ hai mươi?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980080"/>
            <a:ext cx="5307874" cy="3237841"/>
          </a:xfrm>
          <a:prstGeom prst="rect">
            <a:avLst/>
          </a:prstGeom>
        </p:spPr>
      </p:pic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B3BAFE03-42EA-F708-CF7C-6C3062D30F27}"/>
              </a:ext>
            </a:extLst>
          </p:cNvPr>
          <p:cNvCxnSpPr>
            <a:cxnSpLocks/>
          </p:cNvCxnSpPr>
          <p:nvPr/>
        </p:nvCxnSpPr>
        <p:spPr>
          <a:xfrm>
            <a:off x="1849820" y="1008993"/>
            <a:ext cx="9396249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A4205528-EF10-4330-DB0C-73184E2A1221}"/>
              </a:ext>
            </a:extLst>
          </p:cNvPr>
          <p:cNvCxnSpPr/>
          <p:nvPr/>
        </p:nvCxnSpPr>
        <p:spPr>
          <a:xfrm>
            <a:off x="924910" y="1487214"/>
            <a:ext cx="1034218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DABD540-F9B0-523E-330A-DD1074BCC377}"/>
              </a:ext>
            </a:extLst>
          </p:cNvPr>
          <p:cNvSpPr txBox="1"/>
          <p:nvPr/>
        </p:nvSpPr>
        <p:spPr>
          <a:xfrm>
            <a:off x="3363310" y="558624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7AC37F4-188E-7A13-9163-531193A9DACE}"/>
              </a:ext>
            </a:extLst>
          </p:cNvPr>
          <p:cNvSpPr txBox="1"/>
          <p:nvPr/>
        </p:nvSpPr>
        <p:spPr>
          <a:xfrm>
            <a:off x="7472854" y="1395173"/>
            <a:ext cx="1815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 đôi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5989C8BC-E5D8-C715-1D76-C39646C593CE}"/>
              </a:ext>
            </a:extLst>
          </p:cNvPr>
          <p:cNvCxnSpPr/>
          <p:nvPr/>
        </p:nvCxnSpPr>
        <p:spPr>
          <a:xfrm>
            <a:off x="924910" y="1870842"/>
            <a:ext cx="1034218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F62E4E17-0531-7312-5DF8-79AD4E536EDE}"/>
              </a:ext>
            </a:extLst>
          </p:cNvPr>
          <p:cNvCxnSpPr>
            <a:cxnSpLocks/>
          </p:cNvCxnSpPr>
          <p:nvPr/>
        </p:nvCxnSpPr>
        <p:spPr>
          <a:xfrm>
            <a:off x="2948152" y="2296511"/>
            <a:ext cx="845572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0B2ECA87-0DCB-75BC-C556-260485FEC0FD}"/>
              </a:ext>
            </a:extLst>
          </p:cNvPr>
          <p:cNvCxnSpPr>
            <a:cxnSpLocks/>
          </p:cNvCxnSpPr>
          <p:nvPr/>
        </p:nvCxnSpPr>
        <p:spPr>
          <a:xfrm>
            <a:off x="809201" y="2782346"/>
            <a:ext cx="8739353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918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0217" y="875212"/>
            <a:ext cx="834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Phương pháp giải: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80160" y="1693818"/>
            <a:ext cx="9666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1: Số hạt thóc ở ô thứ mười chín = số hạt thóc ở ô thứ mười tám x 2.</a:t>
            </a:r>
            <a:endParaRPr lang="en-US" sz="66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0160" y="3126378"/>
            <a:ext cx="9666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Số hạt thóc ở ô thứ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số hạt thóc ở ô thứ mười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2.</a:t>
            </a:r>
            <a:endParaRPr lang="en-US" sz="6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20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76949" y="914400"/>
            <a:ext cx="220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20388" y="1614592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Cambria" panose="02040503050406030204" pitchFamily="18" charset="0"/>
                <a:ea typeface="Cambria" panose="02040503050406030204" pitchFamily="18" charset="0"/>
              </a:rPr>
              <a:t>Số hạt thóc ở ô thứ mười chín là: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6149" y="2307806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131 072 x 2 = 262 144 (hạt thóc)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0387" y="3030364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Cambria" panose="02040503050406030204" pitchFamily="18" charset="0"/>
                <a:ea typeface="Cambria" panose="02040503050406030204" pitchFamily="18" charset="0"/>
              </a:rPr>
              <a:t>Số hạt thóc ở ô thứ hai mươi là: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6149" y="3739859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262 144 x 2 = 524 288 (hạt thóc)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3874" y="4446136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Đáp số: 524 288 hạt thóc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41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4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42753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442" y="1319261"/>
            <a:ext cx="5453177" cy="55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44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23" y="1237074"/>
            <a:ext cx="10365923" cy="1667749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11" y="3586847"/>
            <a:ext cx="3153588" cy="3153588"/>
          </a:xfrm>
          <a:prstGeom prst="rect">
            <a:avLst/>
          </a:prstGeom>
        </p:spPr>
      </p:pic>
      <p:pic>
        <p:nvPicPr>
          <p:cNvPr id="4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58" y="2561189"/>
            <a:ext cx="5339747" cy="533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8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449482" y="-1704347"/>
            <a:ext cx="13083638" cy="8905247"/>
          </a:xfrm>
          <a:prstGeom prst="rect">
            <a:avLst/>
          </a:prstGeom>
        </p:spPr>
      </p:pic>
      <p:pic>
        <p:nvPicPr>
          <p:cNvPr id="4" name="图片 36">
            <a:extLst>
              <a:ext uri="{FF2B5EF4-FFF2-40B4-BE49-F238E27FC236}">
                <a16:creationId xmlns:a16="http://schemas.microsoft.com/office/drawing/2014/main" id="{81913DA5-2E01-4990-A90A-59D001D84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982620">
            <a:off x="127772" y="348329"/>
            <a:ext cx="793138" cy="89270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064" y="2514600"/>
            <a:ext cx="4343399" cy="4343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4359" y="307607"/>
            <a:ext cx="7206214" cy="15084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4534" y="1562049"/>
            <a:ext cx="76387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các phép nhân với số có một chữ số.</a:t>
            </a:r>
          </a:p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HS thực hiện được phép nhân với số có một chữ số cũng như tính được giá trị của biểu thức trong phạm vi các số và phép tính đã học.</a:t>
            </a:r>
          </a:p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về tính nhẩm với các số tròn nghìn.</a:t>
            </a:r>
          </a:p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về thực hiện phép cộng, trừ các số có nhiều chữ số và phép nhân với số có một chữ số.</a:t>
            </a:r>
          </a:p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về giải toán có lời văn.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4263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1175657" y="687631"/>
            <a:ext cx="991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1. </a:t>
            </a:r>
            <a:r>
              <a:rPr lang="pt-BR" sz="5000" b="1">
                <a:latin typeface="Cambria" panose="02040503050406030204" pitchFamily="18" charset="0"/>
                <a:ea typeface="Cambria" panose="02040503050406030204" pitchFamily="18" charset="0"/>
              </a:rPr>
              <a:t>Tính 1306 x 8 + 24573 = ?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684065" cy="1129886"/>
            <a:chOff x="6830721" y="2864057"/>
            <a:chExt cx="4684065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763957" y="3049521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35 021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35 201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466008" y="5052807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32 501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179914" y="4939812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35 102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84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1175657" y="566608"/>
            <a:ext cx="9914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2. </a:t>
            </a:r>
            <a:r>
              <a:rPr lang="en-US" sz="6000" b="1">
                <a:latin typeface="Cambria" panose="02040503050406030204" pitchFamily="18" charset="0"/>
                <a:ea typeface="Cambria" panose="02040503050406030204" pitchFamily="18" charset="0"/>
              </a:rPr>
              <a:t>Tính: 39405 x 6 = ?</a:t>
            </a:r>
            <a:endParaRPr lang="en-US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4D42021-D925-7FEF-91CF-7CDDBE1FC743}"/>
              </a:ext>
            </a:extLst>
          </p:cNvPr>
          <p:cNvGrpSpPr/>
          <p:nvPr/>
        </p:nvGrpSpPr>
        <p:grpSpPr>
          <a:xfrm>
            <a:off x="7029327" y="4667041"/>
            <a:ext cx="4537107" cy="1129886"/>
            <a:chOff x="6830721" y="2864057"/>
            <a:chExt cx="4537107" cy="1129886"/>
          </a:xfrm>
        </p:grpSpPr>
        <p:sp>
          <p:nvSpPr>
            <p:cNvPr id="27" name="Rectangle: Rounded Corners 16">
              <a:extLst>
                <a:ext uri="{FF2B5EF4-FFF2-40B4-BE49-F238E27FC236}">
                  <a16:creationId xmlns:a16="http://schemas.microsoft.com/office/drawing/2014/main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C9E1ECB-6F7A-7221-F6D1-15882BC04055}"/>
                </a:ext>
              </a:extLst>
            </p:cNvPr>
            <p:cNvSpPr txBox="1"/>
            <p:nvPr/>
          </p:nvSpPr>
          <p:spPr>
            <a:xfrm>
              <a:off x="7065041" y="2968927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latin typeface="Cambria" panose="02040503050406030204" pitchFamily="18" charset="0"/>
                </a:rPr>
                <a:t>236 430 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79B80B-DD0B-9D9B-3F7F-07A944A5FD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30" name="Rectangle: Rounded Corners 20">
              <a:extLst>
                <a:ext uri="{FF2B5EF4-FFF2-40B4-BE49-F238E27FC236}">
                  <a16:creationId xmlns:a16="http://schemas.microsoft.com/office/drawing/2014/main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6BB7C07-BFB4-3E24-3D59-7241503372C9}"/>
                </a:ext>
              </a:extLst>
            </p:cNvPr>
            <p:cNvSpPr txBox="1"/>
            <p:nvPr/>
          </p:nvSpPr>
          <p:spPr>
            <a:xfrm>
              <a:off x="1496257" y="2941289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latin typeface="Cambria" panose="02040503050406030204" pitchFamily="18" charset="0"/>
                </a:rPr>
                <a:t>246 430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BFAE3F9-8161-E45C-D2D8-58DBCFE6904C}"/>
              </a:ext>
            </a:extLst>
          </p:cNvPr>
          <p:cNvGrpSpPr/>
          <p:nvPr/>
        </p:nvGrpSpPr>
        <p:grpSpPr>
          <a:xfrm>
            <a:off x="872690" y="4714800"/>
            <a:ext cx="4537107" cy="1129886"/>
            <a:chOff x="981375" y="4872764"/>
            <a:chExt cx="4537107" cy="1129886"/>
          </a:xfrm>
        </p:grpSpPr>
        <p:sp>
          <p:nvSpPr>
            <p:cNvPr id="33" name="Rectangle: Rounded Corners 25">
              <a:extLst>
                <a:ext uri="{FF2B5EF4-FFF2-40B4-BE49-F238E27FC236}">
                  <a16:creationId xmlns:a16="http://schemas.microsoft.com/office/drawing/2014/main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7AE0EC-ABE5-B6D1-F04F-18AF539F360A}"/>
                </a:ext>
              </a:extLst>
            </p:cNvPr>
            <p:cNvSpPr txBox="1"/>
            <p:nvPr/>
          </p:nvSpPr>
          <p:spPr>
            <a:xfrm>
              <a:off x="1549041" y="4943786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latin typeface="Cambria" panose="02040503050406030204" pitchFamily="18" charset="0"/>
                </a:rPr>
                <a:t>236 530 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B6557A-200F-9875-84C7-171A3368F85A}"/>
              </a:ext>
            </a:extLst>
          </p:cNvPr>
          <p:cNvGrpSpPr/>
          <p:nvPr/>
        </p:nvGrpSpPr>
        <p:grpSpPr>
          <a:xfrm>
            <a:off x="6909508" y="2892856"/>
            <a:ext cx="4537107" cy="1129886"/>
            <a:chOff x="6830721" y="4714800"/>
            <a:chExt cx="4537107" cy="1129886"/>
          </a:xfrm>
        </p:grpSpPr>
        <p:sp>
          <p:nvSpPr>
            <p:cNvPr id="36" name="Rectangle: Rounded Corners 31">
              <a:extLst>
                <a:ext uri="{FF2B5EF4-FFF2-40B4-BE49-F238E27FC236}">
                  <a16:creationId xmlns:a16="http://schemas.microsoft.com/office/drawing/2014/main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5DAB5B1-DF8E-DFD8-A924-61A521E06E64}"/>
                </a:ext>
              </a:extLst>
            </p:cNvPr>
            <p:cNvSpPr txBox="1"/>
            <p:nvPr/>
          </p:nvSpPr>
          <p:spPr>
            <a:xfrm>
              <a:off x="7223859" y="4807313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latin typeface="Cambria" panose="02040503050406030204" pitchFamily="18" charset="0"/>
                </a:rPr>
                <a:t>236 450 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173A3B4-1B79-5283-C89C-644C9DF917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77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924404" y="350359"/>
            <a:ext cx="9914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3. </a:t>
            </a:r>
            <a:r>
              <a:rPr lang="en-US" sz="4800" b="1">
                <a:latin typeface="Cambria" panose="02040503050406030204" pitchFamily="18" charset="0"/>
                <a:ea typeface="Cambria" panose="02040503050406030204" pitchFamily="18" charset="0"/>
              </a:rPr>
              <a:t>Tính giá trị biểu thức </a:t>
            </a:r>
          </a:p>
          <a:p>
            <a:pPr algn="ctr"/>
            <a:r>
              <a:rPr lang="en-US" sz="4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201634 x m khi m = 3</a:t>
            </a:r>
            <a:endParaRPr lang="en-US" sz="4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A9B34F-BB9F-2AAA-B780-46EFE55D5A4A}"/>
              </a:ext>
            </a:extLst>
          </p:cNvPr>
          <p:cNvGrpSpPr/>
          <p:nvPr/>
        </p:nvGrpSpPr>
        <p:grpSpPr>
          <a:xfrm>
            <a:off x="927417" y="4685688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5B809B-E308-92A6-56C8-C5702881D670}"/>
                </a:ext>
              </a:extLst>
            </p:cNvPr>
            <p:cNvSpPr txBox="1"/>
            <p:nvPr/>
          </p:nvSpPr>
          <p:spPr>
            <a:xfrm>
              <a:off x="7328024" y="3044279"/>
              <a:ext cx="37508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</a:rPr>
                <a:t>604 902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9528F8-C83B-20E7-2C42-5639B92EA9CE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0">
              <a:extLst>
                <a:ext uri="{FF2B5EF4-FFF2-40B4-BE49-F238E27FC236}">
                  <a16:creationId xmlns:a16="http://schemas.microsoft.com/office/drawing/2014/main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507DE5-6187-AA47-C2A9-B9D9665FF452}"/>
                </a:ext>
              </a:extLst>
            </p:cNvPr>
            <p:cNvSpPr txBox="1"/>
            <p:nvPr/>
          </p:nvSpPr>
          <p:spPr>
            <a:xfrm>
              <a:off x="1392687" y="300594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</a:rPr>
                <a:t>604 092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C459A0-DE21-D281-358B-D1A0A1977867}"/>
              </a:ext>
            </a:extLst>
          </p:cNvPr>
          <p:cNvGrpSpPr/>
          <p:nvPr/>
        </p:nvGrpSpPr>
        <p:grpSpPr>
          <a:xfrm>
            <a:off x="6830721" y="2825721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5">
              <a:extLst>
                <a:ext uri="{FF2B5EF4-FFF2-40B4-BE49-F238E27FC236}">
                  <a16:creationId xmlns:a16="http://schemas.microsoft.com/office/drawing/2014/main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A74728-41C7-309F-0FC5-76249A150B84}"/>
                </a:ext>
              </a:extLst>
            </p:cNvPr>
            <p:cNvSpPr txBox="1"/>
            <p:nvPr/>
          </p:nvSpPr>
          <p:spPr>
            <a:xfrm>
              <a:off x="1202027" y="502780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</a:rPr>
                <a:t>604 920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FCD99E-212C-9471-AFBE-1D3A94D42579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14" name="Rectangle: Rounded Corners 31">
              <a:extLst>
                <a:ext uri="{FF2B5EF4-FFF2-40B4-BE49-F238E27FC236}">
                  <a16:creationId xmlns:a16="http://schemas.microsoft.com/office/drawing/2014/main" id="{0D3D2E4D-F0F7-F795-21D5-36A853C40B7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1DB269-E4CA-073E-1775-79108803AB9B}"/>
                </a:ext>
              </a:extLst>
            </p:cNvPr>
            <p:cNvSpPr txBox="1"/>
            <p:nvPr/>
          </p:nvSpPr>
          <p:spPr>
            <a:xfrm>
              <a:off x="7188492" y="4887447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</a:rPr>
                <a:t>640 902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4504157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4889699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2956282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EEEABC-42E1-9E4E-6694-1844CDB3F1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96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552" y="319851"/>
            <a:ext cx="5906001" cy="26853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1867989" y="2591219"/>
            <a:ext cx="9104811" cy="2690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Ôn tập kiến thức đã học</a:t>
            </a:r>
            <a:r>
              <a:rPr lang="en-US" sz="3600" b="1" i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thành bài tập trong SBT.</a:t>
            </a:r>
          </a:p>
          <a:p>
            <a:pPr algn="just">
              <a:lnSpc>
                <a:spcPct val="120000"/>
              </a:lnSpc>
            </a:pPr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và chuẩn bị trước Bài 39: </a:t>
            </a:r>
            <a:r>
              <a:rPr lang="en-US" sz="3600" b="1" i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cho số có một chữ số.</a:t>
            </a:r>
            <a:endParaRPr lang="vi-VN" sz="6600" b="1" i="1" dirty="0">
              <a:solidFill>
                <a:srgbClr val="00808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467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06" y="1016605"/>
            <a:ext cx="8284166" cy="4597799"/>
          </a:xfrm>
          <a:prstGeom prst="rect">
            <a:avLst/>
          </a:prstGeom>
        </p:spPr>
      </p:pic>
      <p:pic>
        <p:nvPicPr>
          <p:cNvPr id="3" name="图片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085" y="2508068"/>
            <a:ext cx="5345980" cy="534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9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77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4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42753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8560" t="3391" r="11268" b="42656"/>
          <a:stretch/>
        </p:blipFill>
        <p:spPr>
          <a:xfrm>
            <a:off x="2015066" y="1657989"/>
            <a:ext cx="4419601" cy="45142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582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181" y="1811866"/>
            <a:ext cx="8027378" cy="4379143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871" b="61689" l="62783" r="96482">
                        <a14:foregroundMark x1="81939" y1="38389" x2="81939" y2="38389"/>
                        <a14:foregroundMark x1="76701" y1="37451" x2="76701" y2="37451"/>
                        <a14:foregroundMark x1="79750" y1="38389" x2="79750" y2="38389"/>
                        <a14:foregroundMark x1="72478" y1="39875" x2="72478" y2="39875"/>
                        <a14:foregroundMark x1="70289" y1="41204" x2="70289" y2="41204"/>
                        <a14:foregroundMark x1="68960" y1="44957" x2="68960" y2="44957"/>
                        <a14:foregroundMark x1="67162" y1="48475" x2="67162" y2="48475"/>
                        <a14:foregroundMark x1="68491" y1="50743" x2="68491" y2="50743"/>
                        <a14:foregroundMark x1="68726" y1="54261" x2="68726" y2="54261"/>
                        <a14:foregroundMark x1="72009" y1="56919" x2="72009" y2="56919"/>
                        <a14:foregroundMark x1="75762" y1="59343" x2="75762" y2="59343"/>
                        <a14:foregroundMark x1="78186" y1="58874" x2="78186" y2="58874"/>
                        <a14:foregroundMark x1="81314" y1="59109" x2="81314" y2="59109"/>
                        <a14:foregroundMark x1="84128" y1="56919" x2="84128" y2="56919"/>
                        <a14:foregroundMark x1="87490" y1="55590" x2="87490" y2="55590"/>
                        <a14:foregroundMark x1="88819" y1="51837" x2="88819" y2="51837"/>
                        <a14:foregroundMark x1="89679" y1="49179" x2="89679" y2="49179"/>
                        <a14:foregroundMark x1="89210" y1="45661" x2="89210" y2="45661"/>
                        <a14:foregroundMark x1="88585" y1="43471" x2="88585" y2="43471"/>
                        <a14:foregroundMark x1="84363" y1="40344" x2="84363" y2="40344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94" t="33518" r="6357" b="37815"/>
          <a:stretch/>
        </p:blipFill>
        <p:spPr>
          <a:xfrm>
            <a:off x="9738990" y="-140677"/>
            <a:ext cx="2453010" cy="2379785"/>
          </a:xfrm>
          <a:prstGeom prst="rect">
            <a:avLst/>
          </a:prstGeom>
        </p:spPr>
      </p:pic>
      <p:pic>
        <p:nvPicPr>
          <p:cNvPr id="4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37925" y="719264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779" y="401444"/>
            <a:ext cx="4195422" cy="183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30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2C59A7E3-B06B-D50D-D40F-1B716668A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264" y="2238666"/>
            <a:ext cx="3432345" cy="342624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102B863B-EE10-0924-9EEC-B20A6742D8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5386" y="2114388"/>
            <a:ext cx="3279932" cy="3212870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6A9D368D-63B6-5668-E220-032B77F334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531" y="2598361"/>
            <a:ext cx="3103133" cy="306655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871" b="61689" l="62783" r="96482">
                        <a14:foregroundMark x1="81939" y1="38389" x2="81939" y2="38389"/>
                        <a14:foregroundMark x1="76701" y1="37451" x2="76701" y2="37451"/>
                        <a14:foregroundMark x1="79750" y1="38389" x2="79750" y2="38389"/>
                        <a14:foregroundMark x1="72478" y1="39875" x2="72478" y2="39875"/>
                        <a14:foregroundMark x1="70289" y1="41204" x2="70289" y2="41204"/>
                        <a14:foregroundMark x1="68960" y1="44957" x2="68960" y2="44957"/>
                        <a14:foregroundMark x1="67162" y1="48475" x2="67162" y2="48475"/>
                        <a14:foregroundMark x1="68491" y1="50743" x2="68491" y2="50743"/>
                        <a14:foregroundMark x1="68726" y1="54261" x2="68726" y2="54261"/>
                        <a14:foregroundMark x1="72009" y1="56919" x2="72009" y2="56919"/>
                        <a14:foregroundMark x1="75762" y1="59343" x2="75762" y2="59343"/>
                        <a14:foregroundMark x1="78186" y1="58874" x2="78186" y2="58874"/>
                        <a14:foregroundMark x1="81314" y1="59109" x2="81314" y2="59109"/>
                        <a14:foregroundMark x1="84128" y1="56919" x2="84128" y2="56919"/>
                        <a14:foregroundMark x1="87490" y1="55590" x2="87490" y2="55590"/>
                        <a14:foregroundMark x1="88819" y1="51837" x2="88819" y2="51837"/>
                        <a14:foregroundMark x1="89679" y1="49179" x2="89679" y2="49179"/>
                        <a14:foregroundMark x1="89210" y1="45661" x2="89210" y2="45661"/>
                        <a14:foregroundMark x1="88585" y1="43471" x2="88585" y2="43471"/>
                        <a14:foregroundMark x1="84363" y1="40344" x2="84363" y2="40344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94" t="33518" r="6357" b="37815"/>
          <a:stretch/>
        </p:blipFill>
        <p:spPr>
          <a:xfrm>
            <a:off x="9738990" y="-140677"/>
            <a:ext cx="2453010" cy="2379785"/>
          </a:xfrm>
          <a:prstGeom prst="rect">
            <a:avLst/>
          </a:prstGeom>
        </p:spPr>
      </p:pic>
      <p:sp>
        <p:nvSpPr>
          <p:cNvPr id="6" name="TextBox 5">
            <a:hlinkClick r:id="rId13" action="ppaction://hlinksldjump"/>
          </p:cNvPr>
          <p:cNvSpPr txBox="1"/>
          <p:nvPr/>
        </p:nvSpPr>
        <p:spPr>
          <a:xfrm>
            <a:off x="10179423" y="6024168"/>
            <a:ext cx="179742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#9Slide03 AmpleSoft Bold" panose="02000000000000000000" pitchFamily="2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236582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D3CE9C-37EC-979D-396B-E75A83C91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184781" y="-545639"/>
            <a:ext cx="5247555" cy="3005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955470-1E12-0B4F-49B0-F45092094A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6944445" y="-503383"/>
            <a:ext cx="5247555" cy="30050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E793BA4-F870-A123-4448-2BF3C2797BCF}"/>
              </a:ext>
            </a:extLst>
          </p:cNvPr>
          <p:cNvGrpSpPr/>
          <p:nvPr/>
        </p:nvGrpSpPr>
        <p:grpSpPr>
          <a:xfrm>
            <a:off x="357503" y="833646"/>
            <a:ext cx="11343430" cy="2257843"/>
            <a:chOff x="792168" y="872365"/>
            <a:chExt cx="7006912" cy="225784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13" name="Google Shape;449;p40">
                <a:extLst>
                  <a:ext uri="{FF2B5EF4-FFF2-40B4-BE49-F238E27FC236}">
                    <a16:creationId xmlns:a16="http://schemas.microsoft.com/office/drawing/2014/main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9EC6C5-258B-A653-442C-BB1DBC229DC6}"/>
                </a:ext>
              </a:extLst>
            </p:cNvPr>
            <p:cNvSpPr txBox="1"/>
            <p:nvPr/>
          </p:nvSpPr>
          <p:spPr>
            <a:xfrm>
              <a:off x="1272145" y="1174652"/>
              <a:ext cx="60732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Muốn thực hiện phép tính nhân với số có một chữ số, ta thực hiện tính từ bên nào?</a:t>
              </a:r>
            </a:p>
          </p:txBody>
        </p:sp>
      </p:grp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E0CD69D1-A0FD-8693-A817-9B311D85E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501" y="4050734"/>
            <a:ext cx="3126569" cy="312101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27035" y="3091489"/>
            <a:ext cx="6192292" cy="4039364"/>
            <a:chOff x="6822832" y="1803459"/>
            <a:chExt cx="6192292" cy="4039364"/>
          </a:xfrm>
        </p:grpSpPr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CF79171E-F9EC-430B-8266-59244DDCC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22832" y="1803459"/>
              <a:ext cx="6192292" cy="403936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884319" y="2693784"/>
              <a:ext cx="406931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 bên phải sang bên trái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276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D3CE9C-37EC-979D-396B-E75A83C91A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182856" y="-1298374"/>
            <a:ext cx="5247555" cy="3005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955470-1E12-0B4F-49B0-F45092094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6953504" y="-1165970"/>
            <a:ext cx="5247555" cy="30050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793BA4-F870-A123-4448-2BF3C2797BCF}"/>
              </a:ext>
            </a:extLst>
          </p:cNvPr>
          <p:cNvGrpSpPr/>
          <p:nvPr/>
        </p:nvGrpSpPr>
        <p:grpSpPr>
          <a:xfrm>
            <a:off x="679236" y="847717"/>
            <a:ext cx="10659731" cy="2257843"/>
            <a:chOff x="792168" y="872365"/>
            <a:chExt cx="7006912" cy="22578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8" name="Google Shape;449;p40">
                <a:extLst>
                  <a:ext uri="{FF2B5EF4-FFF2-40B4-BE49-F238E27FC236}">
                    <a16:creationId xmlns:a16="http://schemas.microsoft.com/office/drawing/2014/main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9EC6C5-258B-A653-442C-BB1DBC229DC6}"/>
                </a:ext>
              </a:extLst>
            </p:cNvPr>
            <p:cNvSpPr txBox="1"/>
            <p:nvPr/>
          </p:nvSpPr>
          <p:spPr>
            <a:xfrm>
              <a:off x="1365818" y="1025362"/>
              <a:ext cx="582042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 quả của phép tính nhân gọi là gì?</a:t>
              </a:r>
            </a:p>
          </p:txBody>
        </p:sp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FA8AE642-01F1-E41A-C424-35C5506F4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4075" y="4000183"/>
            <a:ext cx="3015926" cy="295426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923979" y="3470494"/>
            <a:ext cx="5120965" cy="3483951"/>
            <a:chOff x="6822832" y="1803459"/>
            <a:chExt cx="6192292" cy="4039364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CF79171E-F9EC-430B-8266-59244DDCC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2832" y="1803459"/>
              <a:ext cx="6192292" cy="40393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884319" y="2644062"/>
              <a:ext cx="4069318" cy="167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7475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D3CE9C-37EC-979D-396B-E75A83C91A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218834" y="-817539"/>
            <a:ext cx="5247555" cy="3005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955470-1E12-0B4F-49B0-F45092094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6944445" y="-545140"/>
            <a:ext cx="5247555" cy="30050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793BA4-F870-A123-4448-2BF3C2797BCF}"/>
              </a:ext>
            </a:extLst>
          </p:cNvPr>
          <p:cNvGrpSpPr/>
          <p:nvPr/>
        </p:nvGrpSpPr>
        <p:grpSpPr>
          <a:xfrm>
            <a:off x="656718" y="448862"/>
            <a:ext cx="10659731" cy="2257843"/>
            <a:chOff x="792168" y="872365"/>
            <a:chExt cx="7006912" cy="22578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8" name="Google Shape;449;p40">
                <a:extLst>
                  <a:ext uri="{FF2B5EF4-FFF2-40B4-BE49-F238E27FC236}">
                    <a16:creationId xmlns:a16="http://schemas.microsoft.com/office/drawing/2014/main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9EC6C5-258B-A653-442C-BB1DBC229DC6}"/>
                </a:ext>
              </a:extLst>
            </p:cNvPr>
            <p:cNvSpPr txBox="1"/>
            <p:nvPr/>
          </p:nvSpPr>
          <p:spPr>
            <a:xfrm>
              <a:off x="1365818" y="1116803"/>
              <a:ext cx="582042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Cambria" panose="02040503050406030204" pitchFamily="18" charset="0"/>
                  <a:ea typeface="Cambria" panose="02040503050406030204" pitchFamily="18" charset="0"/>
                </a:rPr>
                <a:t>Cách đặt tính nào sau đây đúng nhất cho phép tính:</a:t>
              </a:r>
              <a:endParaRPr lang="en-US" sz="7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0CF990B7-764D-8904-6F90-EEE8F8AA7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5473" y="4604177"/>
            <a:ext cx="2468780" cy="2439679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12246" y="2909385"/>
            <a:ext cx="2893103" cy="3659485"/>
            <a:chOff x="712246" y="2909385"/>
            <a:chExt cx="2893103" cy="3659485"/>
          </a:xfrm>
        </p:grpSpPr>
        <p:sp>
          <p:nvSpPr>
            <p:cNvPr id="26" name="矩形: 圆角 3">
              <a:extLst>
                <a:ext uri="{FF2B5EF4-FFF2-40B4-BE49-F238E27FC236}">
                  <a16:creationId xmlns:a16="http://schemas.microsoft.com/office/drawing/2014/main" id="{E6A12D7B-26CB-4051-8198-BC865F55A98D}"/>
                </a:ext>
              </a:extLst>
            </p:cNvPr>
            <p:cNvSpPr/>
            <p:nvPr/>
          </p:nvSpPr>
          <p:spPr>
            <a:xfrm>
              <a:off x="712246" y="2909385"/>
              <a:ext cx="2893103" cy="2933907"/>
            </a:xfrm>
            <a:prstGeom prst="roundRect">
              <a:avLst/>
            </a:prstGeom>
            <a:solidFill>
              <a:srgbClr val="FBEBE1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712246" y="2965556"/>
              <a:ext cx="2893103" cy="1955901"/>
              <a:chOff x="2308323" y="898179"/>
              <a:chExt cx="2893103" cy="1955901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2308323" y="1532866"/>
                <a:ext cx="4209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84707" y="1746084"/>
                <a:ext cx="228158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2729236" y="2759262"/>
                <a:ext cx="210312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77885" y="898179"/>
                <a:ext cx="252354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154 319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808165" y="5645540"/>
              <a:ext cx="8021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A.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870109" y="2854014"/>
            <a:ext cx="2954062" cy="3839631"/>
            <a:chOff x="3870109" y="2854014"/>
            <a:chExt cx="2954062" cy="3839631"/>
          </a:xfrm>
        </p:grpSpPr>
        <p:sp>
          <p:nvSpPr>
            <p:cNvPr id="28" name="矩形: 圆角 4">
              <a:extLst>
                <a:ext uri="{FF2B5EF4-FFF2-40B4-BE49-F238E27FC236}">
                  <a16:creationId xmlns:a16="http://schemas.microsoft.com/office/drawing/2014/main" id="{22F3B968-1288-4549-BEAB-FAEFEB8B3F51}"/>
                </a:ext>
              </a:extLst>
            </p:cNvPr>
            <p:cNvSpPr/>
            <p:nvPr/>
          </p:nvSpPr>
          <p:spPr>
            <a:xfrm>
              <a:off x="3870109" y="2854014"/>
              <a:ext cx="2918183" cy="2989278"/>
            </a:xfrm>
            <a:prstGeom prst="roundRect">
              <a:avLst/>
            </a:prstGeom>
            <a:solidFill>
              <a:srgbClr val="F1CFB2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931068" y="2887876"/>
              <a:ext cx="2893103" cy="1861083"/>
              <a:chOff x="2308323" y="898179"/>
              <a:chExt cx="2893103" cy="1861083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2308323" y="1532866"/>
                <a:ext cx="4209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84707" y="1746084"/>
                <a:ext cx="2281588" cy="982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2729236" y="2759262"/>
                <a:ext cx="210312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77885" y="898179"/>
                <a:ext cx="252354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154 319</a:t>
                </a: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5213643" y="5770315"/>
              <a:ext cx="8021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B.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156542" y="2842806"/>
            <a:ext cx="2954062" cy="3806889"/>
            <a:chOff x="7156542" y="2842806"/>
            <a:chExt cx="2954062" cy="3806889"/>
          </a:xfrm>
        </p:grpSpPr>
        <p:sp>
          <p:nvSpPr>
            <p:cNvPr id="35" name="矩形: 圆角 4">
              <a:extLst>
                <a:ext uri="{FF2B5EF4-FFF2-40B4-BE49-F238E27FC236}">
                  <a16:creationId xmlns:a16="http://schemas.microsoft.com/office/drawing/2014/main" id="{22F3B968-1288-4549-BEAB-FAEFEB8B3F51}"/>
                </a:ext>
              </a:extLst>
            </p:cNvPr>
            <p:cNvSpPr/>
            <p:nvPr/>
          </p:nvSpPr>
          <p:spPr>
            <a:xfrm>
              <a:off x="7156542" y="2842806"/>
              <a:ext cx="2918183" cy="298927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217501" y="2876668"/>
              <a:ext cx="2893103" cy="1861083"/>
              <a:chOff x="2308323" y="898179"/>
              <a:chExt cx="2893103" cy="1861083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2308323" y="1532866"/>
                <a:ext cx="4209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84707" y="1746084"/>
                <a:ext cx="2281588" cy="982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729236" y="2759262"/>
                <a:ext cx="210312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77885" y="898179"/>
                <a:ext cx="252354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154 319</a:t>
                </a: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8351746" y="5726365"/>
              <a:ext cx="8021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2131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4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42753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599" y="1420630"/>
            <a:ext cx="6320994" cy="541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28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656</Words>
  <Application>Microsoft Office PowerPoint</Application>
  <PresentationFormat>Màn hình rộng</PresentationFormat>
  <Paragraphs>96</Paragraphs>
  <Slides>25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25</vt:i4>
      </vt:variant>
    </vt:vector>
  </HeadingPairs>
  <TitlesOfParts>
    <vt:vector size="37" baseType="lpstr">
      <vt:lpstr>等线</vt:lpstr>
      <vt:lpstr>#9Slide03 AmpleSoft Bold</vt:lpstr>
      <vt:lpstr>#9Slide07 HoneyCream</vt:lpstr>
      <vt:lpstr>Arial</vt:lpstr>
      <vt:lpstr>Calibri</vt:lpstr>
      <vt:lpstr>Cambria</vt:lpstr>
      <vt:lpstr>SVN-Hole Hearted</vt:lpstr>
      <vt:lpstr>SVN-Newton</vt:lpstr>
      <vt:lpstr>Times New Roman</vt:lpstr>
      <vt:lpstr>Office 主题​​</vt:lpstr>
      <vt:lpstr>Office 主题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Trang Nguyễn</cp:lastModifiedBy>
  <cp:revision>39</cp:revision>
  <dcterms:created xsi:type="dcterms:W3CDTF">2023-11-29T14:40:35Z</dcterms:created>
  <dcterms:modified xsi:type="dcterms:W3CDTF">2024-01-15T11:38:51Z</dcterms:modified>
</cp:coreProperties>
</file>