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6"/>
  </p:notesMasterIdLst>
  <p:sldIdLst>
    <p:sldId id="369" r:id="rId3"/>
    <p:sldId id="370" r:id="rId4"/>
    <p:sldId id="367" r:id="rId5"/>
    <p:sldId id="259" r:id="rId6"/>
    <p:sldId id="372" r:id="rId7"/>
    <p:sldId id="257" r:id="rId8"/>
    <p:sldId id="371" r:id="rId9"/>
    <p:sldId id="373" r:id="rId10"/>
    <p:sldId id="377" r:id="rId11"/>
    <p:sldId id="381" r:id="rId12"/>
    <p:sldId id="380" r:id="rId13"/>
    <p:sldId id="366"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764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091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5322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287130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8297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78836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 xmlns:a16="http://schemas.microsoft.com/office/drawing/2014/main"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93415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5969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2480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584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Picture 7" descr="Shape&#10;&#10;Description automatically generated with medium confidence">
            <a:extLst>
              <a:ext uri="{FF2B5EF4-FFF2-40B4-BE49-F238E27FC236}">
                <a16:creationId xmlns="" xmlns:a16="http://schemas.microsoft.com/office/drawing/2014/main" id="{0A4A96E2-D4EF-4FDE-8D67-991C17E04C0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95400" y="489892"/>
            <a:ext cx="1076027" cy="1076027"/>
          </a:xfrm>
          <a:prstGeom prst="rect">
            <a:avLst/>
          </a:prstGeom>
        </p:spPr>
      </p:pic>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 xmlns:a16="http://schemas.microsoft.com/office/drawing/2014/main" id="{B1ACA096-C8D6-4FF6-A072-CCD5270552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95400" y="489892"/>
            <a:ext cx="1076027" cy="1076027"/>
          </a:xfrm>
          <a:prstGeom prst="rect">
            <a:avLst/>
          </a:prstGeom>
        </p:spPr>
      </p:pic>
    </p:spTree>
    <p:extLst>
      <p:ext uri="{BB962C8B-B14F-4D97-AF65-F5344CB8AC3E}">
        <p14:creationId xmlns:p14="http://schemas.microsoft.com/office/powerpoint/2010/main" val="91441387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microsoft.com/office/2007/relationships/hdphoto" Target="../media/hdphoto2.wdp"/><Relationship Id="rId4" Type="http://schemas.openxmlformats.org/officeDocument/2006/relationships/image" Target="../media/image45.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1">
            <a:extLst>
              <a:ext uri="{FF2B5EF4-FFF2-40B4-BE49-F238E27FC236}">
                <a16:creationId xmlns="" xmlns:a16="http://schemas.microsoft.com/office/drawing/2014/main" id="{43370776-0C07-488D-9EDA-F43797B92751}"/>
              </a:ext>
            </a:extLst>
          </p:cNvPr>
          <p:cNvGrpSpPr/>
          <p:nvPr/>
        </p:nvGrpSpPr>
        <p:grpSpPr>
          <a:xfrm>
            <a:off x="0" y="5207212"/>
            <a:ext cx="12523845" cy="1647370"/>
            <a:chOff x="0" y="5207212"/>
            <a:chExt cx="12523845" cy="1647370"/>
          </a:xfrm>
        </p:grpSpPr>
        <p:pic>
          <p:nvPicPr>
            <p:cNvPr id="19" name="图片 82">
              <a:extLst>
                <a:ext uri="{FF2B5EF4-FFF2-40B4-BE49-F238E27FC236}">
                  <a16:creationId xmlns="" xmlns:a16="http://schemas.microsoft.com/office/drawing/2014/main" id="{074CAC01-5D89-48A1-ACAF-A454D30E4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0" name="图片 83">
              <a:extLst>
                <a:ext uri="{FF2B5EF4-FFF2-40B4-BE49-F238E27FC236}">
                  <a16:creationId xmlns="" xmlns:a16="http://schemas.microsoft.com/office/drawing/2014/main" id="{8F5C4034-CFB2-462C-8097-5BC1B17FE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21" name="组合 86">
            <a:extLst>
              <a:ext uri="{FF2B5EF4-FFF2-40B4-BE49-F238E27FC236}">
                <a16:creationId xmlns="" xmlns:a16="http://schemas.microsoft.com/office/drawing/2014/main" id="{4B7B5C48-CDFD-45DC-9D1A-674B968B0B26}"/>
              </a:ext>
            </a:extLst>
          </p:cNvPr>
          <p:cNvGrpSpPr/>
          <p:nvPr/>
        </p:nvGrpSpPr>
        <p:grpSpPr>
          <a:xfrm>
            <a:off x="1773382" y="548138"/>
            <a:ext cx="9060000" cy="4759928"/>
            <a:chOff x="2516470" y="548138"/>
            <a:chExt cx="7443321" cy="4759928"/>
          </a:xfrm>
        </p:grpSpPr>
        <p:sp>
          <p:nvSpPr>
            <p:cNvPr id="22" name="云形 20">
              <a:extLst>
                <a:ext uri="{FF2B5EF4-FFF2-40B4-BE49-F238E27FC236}">
                  <a16:creationId xmlns="" xmlns:a16="http://schemas.microsoft.com/office/drawing/2014/main" id="{7A595725-C15D-4FDB-9EEF-168C9B97F2C6}"/>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云形 85">
              <a:extLst>
                <a:ext uri="{FF2B5EF4-FFF2-40B4-BE49-F238E27FC236}">
                  <a16:creationId xmlns="" xmlns:a16="http://schemas.microsoft.com/office/drawing/2014/main" id="{858EB0C5-47AB-478C-B8BF-9D9465B5E2C9}"/>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6">
            <a:extLst>
              <a:ext uri="{FF2B5EF4-FFF2-40B4-BE49-F238E27FC236}">
                <a16:creationId xmlns="" xmlns:a16="http://schemas.microsoft.com/office/drawing/2014/main" id="{B5A57F87-02F4-42E6-929B-049B791D77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27" name="图片 13">
            <a:extLst>
              <a:ext uri="{FF2B5EF4-FFF2-40B4-BE49-F238E27FC236}">
                <a16:creationId xmlns="" xmlns:a16="http://schemas.microsoft.com/office/drawing/2014/main" id="{E26ADA35-BC09-47CD-9F48-1342C580C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5228" y="544720"/>
            <a:ext cx="1112666" cy="1112666"/>
          </a:xfrm>
          <a:prstGeom prst="rect">
            <a:avLst/>
          </a:prstGeom>
        </p:spPr>
      </p:pic>
      <p:pic>
        <p:nvPicPr>
          <p:cNvPr id="28" name="图片 88">
            <a:extLst>
              <a:ext uri="{FF2B5EF4-FFF2-40B4-BE49-F238E27FC236}">
                <a16:creationId xmlns="" xmlns:a16="http://schemas.microsoft.com/office/drawing/2014/main" id="{9679B445-C85F-4399-A373-0682984DD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363" y="-14024"/>
            <a:ext cx="2981702" cy="4020157"/>
          </a:xfrm>
          <a:prstGeom prst="rect">
            <a:avLst/>
          </a:prstGeom>
        </p:spPr>
      </p:pic>
      <p:sp>
        <p:nvSpPr>
          <p:cNvPr id="29" name="文本框 38">
            <a:extLst>
              <a:ext uri="{FF2B5EF4-FFF2-40B4-BE49-F238E27FC236}">
                <a16:creationId xmlns="" xmlns:a16="http://schemas.microsoft.com/office/drawing/2014/main" id="{2D482C9A-EE09-4B75-AD8D-FF6C1EA6E105}"/>
              </a:ext>
            </a:extLst>
          </p:cNvPr>
          <p:cNvSpPr txBox="1"/>
          <p:nvPr/>
        </p:nvSpPr>
        <p:spPr>
          <a:xfrm>
            <a:off x="3069434" y="2350633"/>
            <a:ext cx="6739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Xin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chào</a:t>
            </a: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các</a:t>
            </a: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em</a:t>
            </a:r>
            <a:r>
              <a:rPr kumimoji="0" lang="en-US" altLang="zh-CN" sz="6000" b="1" i="0" u="none" strike="noStrike" kern="1200" cap="none" spc="0" normalizeH="0" baseline="0" noProof="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a:t>
            </a:r>
            <a:endPar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endParaRPr>
          </a:p>
        </p:txBody>
      </p:sp>
      <p:pic>
        <p:nvPicPr>
          <p:cNvPr id="32" name="图片 12">
            <a:extLst>
              <a:ext uri="{FF2B5EF4-FFF2-40B4-BE49-F238E27FC236}">
                <a16:creationId xmlns="" xmlns:a16="http://schemas.microsoft.com/office/drawing/2014/main" id="{6C2C0D26-5C8C-40FD-81EB-784741E498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pic>
        <p:nvPicPr>
          <p:cNvPr id="33" name="图片 79">
            <a:extLst>
              <a:ext uri="{FF2B5EF4-FFF2-40B4-BE49-F238E27FC236}">
                <a16:creationId xmlns="" xmlns:a16="http://schemas.microsoft.com/office/drawing/2014/main" id="{476CD8EB-373A-455B-9D7D-24DCA8C9D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889" y="2426144"/>
            <a:ext cx="2551261" cy="5582247"/>
          </a:xfrm>
          <a:prstGeom prst="rect">
            <a:avLst/>
          </a:prstGeom>
        </p:spPr>
      </p:pic>
    </p:spTree>
    <p:extLst>
      <p:ext uri="{BB962C8B-B14F-4D97-AF65-F5344CB8AC3E}">
        <p14:creationId xmlns:p14="http://schemas.microsoft.com/office/powerpoint/2010/main" val="3943485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80">
                                          <p:stCondLst>
                                            <p:cond delay="0"/>
                                          </p:stCondLst>
                                        </p:cTn>
                                        <p:tgtEl>
                                          <p:spTgt spid="29"/>
                                        </p:tgtEl>
                                      </p:cBhvr>
                                    </p:animEffect>
                                    <p:anim calcmode="lin" valueType="num">
                                      <p:cBhvr>
                                        <p:cTn id="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8" dur="26">
                                          <p:stCondLst>
                                            <p:cond delay="650"/>
                                          </p:stCondLst>
                                        </p:cTn>
                                        <p:tgtEl>
                                          <p:spTgt spid="29"/>
                                        </p:tgtEl>
                                      </p:cBhvr>
                                      <p:to x="100000" y="60000"/>
                                    </p:animScale>
                                    <p:animScale>
                                      <p:cBhvr>
                                        <p:cTn id="19" dur="166" decel="50000">
                                          <p:stCondLst>
                                            <p:cond delay="676"/>
                                          </p:stCondLst>
                                        </p:cTn>
                                        <p:tgtEl>
                                          <p:spTgt spid="29"/>
                                        </p:tgtEl>
                                      </p:cBhvr>
                                      <p:to x="100000" y="100000"/>
                                    </p:animScale>
                                    <p:animScale>
                                      <p:cBhvr>
                                        <p:cTn id="20" dur="26">
                                          <p:stCondLst>
                                            <p:cond delay="1312"/>
                                          </p:stCondLst>
                                        </p:cTn>
                                        <p:tgtEl>
                                          <p:spTgt spid="29"/>
                                        </p:tgtEl>
                                      </p:cBhvr>
                                      <p:to x="100000" y="80000"/>
                                    </p:animScale>
                                    <p:animScale>
                                      <p:cBhvr>
                                        <p:cTn id="21" dur="166" decel="50000">
                                          <p:stCondLst>
                                            <p:cond delay="1338"/>
                                          </p:stCondLst>
                                        </p:cTn>
                                        <p:tgtEl>
                                          <p:spTgt spid="29"/>
                                        </p:tgtEl>
                                      </p:cBhvr>
                                      <p:to x="100000" y="100000"/>
                                    </p:animScale>
                                    <p:animScale>
                                      <p:cBhvr>
                                        <p:cTn id="22" dur="26">
                                          <p:stCondLst>
                                            <p:cond delay="1642"/>
                                          </p:stCondLst>
                                        </p:cTn>
                                        <p:tgtEl>
                                          <p:spTgt spid="29"/>
                                        </p:tgtEl>
                                      </p:cBhvr>
                                      <p:to x="100000" y="90000"/>
                                    </p:animScale>
                                    <p:animScale>
                                      <p:cBhvr>
                                        <p:cTn id="23" dur="166" decel="50000">
                                          <p:stCondLst>
                                            <p:cond delay="1668"/>
                                          </p:stCondLst>
                                        </p:cTn>
                                        <p:tgtEl>
                                          <p:spTgt spid="29"/>
                                        </p:tgtEl>
                                      </p:cBhvr>
                                      <p:to x="100000" y="100000"/>
                                    </p:animScale>
                                    <p:animScale>
                                      <p:cBhvr>
                                        <p:cTn id="24" dur="26">
                                          <p:stCondLst>
                                            <p:cond delay="1808"/>
                                          </p:stCondLst>
                                        </p:cTn>
                                        <p:tgtEl>
                                          <p:spTgt spid="29"/>
                                        </p:tgtEl>
                                      </p:cBhvr>
                                      <p:to x="100000" y="95000"/>
                                    </p:animScale>
                                    <p:animScale>
                                      <p:cBhvr>
                                        <p:cTn id="2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417857CB-6DDB-41BF-A678-B531D07F3BAD}"/>
              </a:ext>
            </a:extLst>
          </p:cNvPr>
          <p:cNvSpPr txBox="1"/>
          <p:nvPr/>
        </p:nvSpPr>
        <p:spPr>
          <a:xfrm>
            <a:off x="2981325" y="1610231"/>
            <a:ext cx="8734425" cy="4247317"/>
          </a:xfrm>
          <a:prstGeom prst="rect">
            <a:avLst/>
          </a:prstGeom>
          <a:noFill/>
        </p:spPr>
        <p:txBody>
          <a:bodyPr wrap="square">
            <a:spAutoFit/>
          </a:bodyPr>
          <a:lstStyle/>
          <a:p>
            <a:pPr lvl="0" algn="just">
              <a:defRPr/>
            </a:pPr>
            <a:r>
              <a:rPr lang="en-US" sz="3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quý nhất là cô Thảo. Cô Thảo là giáo viên chủ nhiệm của em năm học lớp 1. Cô Thảo có khuôn mặt xinh xắn, mái tóc dài và làn da trắng hồng. Cô luôn dịu dàng, ân cần với chúng em. Có lần, em quên không làm bài tập về nhà. Cô không quát mắng mà ôn tồn giải thích cho em hiểu. Em rất quý cô và hứa sẽ học tập thật giỏi để không phụ công dạy dỗ của cô.</a:t>
            </a:r>
          </a:p>
        </p:txBody>
      </p:sp>
      <p:sp>
        <p:nvSpPr>
          <p:cNvPr id="36" name="TextBox 35">
            <a:extLst>
              <a:ext uri="{FF2B5EF4-FFF2-40B4-BE49-F238E27FC236}">
                <a16:creationId xmlns=""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5042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 xmlns:a16="http://schemas.microsoft.com/office/drawing/2014/main"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 xmlns:a16="http://schemas.microsoft.com/office/drawing/2014/main"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 xmlns:a16="http://schemas.microsoft.com/office/drawing/2014/main" id="{F7F66346-141B-4310-B694-B273C33B8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 xmlns:a16="http://schemas.microsoft.com/office/drawing/2014/main"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 xmlns:a16="http://schemas.microsoft.com/office/drawing/2014/main"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 xmlns:a16="http://schemas.microsoft.com/office/drawing/2014/main" id="{A887301B-6419-40A6-B7A2-C301F0CED4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 xmlns:a16="http://schemas.microsoft.com/office/drawing/2014/main"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 xmlns:a16="http://schemas.microsoft.com/office/drawing/2014/main" id="{B8CF6E57-FBA2-479C-857E-A36137F9E2C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 xmlns:a16="http://schemas.microsoft.com/office/drawing/2014/main"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 xmlns:a16="http://schemas.microsoft.com/office/drawing/2014/main" id="{FBDD1806-7EB3-4A94-AF57-E299DA5B1C2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 xmlns:a16="http://schemas.microsoft.com/office/drawing/2014/main"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 xmlns:a16="http://schemas.microsoft.com/office/drawing/2014/main"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 xmlns:a16="http://schemas.microsoft.com/office/drawing/2014/main"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24" y="2578962"/>
            <a:ext cx="3349125" cy="2599830"/>
          </a:xfrm>
          <a:prstGeom prst="rect">
            <a:avLst/>
          </a:prstGeom>
        </p:spPr>
      </p:pic>
    </p:spTree>
    <p:extLst>
      <p:ext uri="{BB962C8B-B14F-4D97-AF65-F5344CB8AC3E}">
        <p14:creationId xmlns:p14="http://schemas.microsoft.com/office/powerpoint/2010/main" val="455757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1">
            <a:extLst>
              <a:ext uri="{FF2B5EF4-FFF2-40B4-BE49-F238E27FC236}">
                <a16:creationId xmlns="" xmlns:a16="http://schemas.microsoft.com/office/drawing/2014/main" id="{ADD2FF39-E238-44DE-8FE7-E8DC90E75738}"/>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19" name="Picture 18">
            <a:extLst>
              <a:ext uri="{FF2B5EF4-FFF2-40B4-BE49-F238E27FC236}">
                <a16:creationId xmlns="" xmlns:a16="http://schemas.microsoft.com/office/drawing/2014/main" id="{71F0C9D9-6446-4C3F-99E7-286663CDBE9D}"/>
              </a:ext>
            </a:extLst>
          </p:cNvPr>
          <p:cNvPicPr>
            <a:picLocks noChangeAspect="1"/>
          </p:cNvPicPr>
          <p:nvPr/>
        </p:nvPicPr>
        <p:blipFill>
          <a:blip r:embed="rId4"/>
          <a:stretch>
            <a:fillRect/>
          </a:stretch>
        </p:blipFill>
        <p:spPr>
          <a:xfrm>
            <a:off x="2977625" y="2217554"/>
            <a:ext cx="6236749" cy="2627604"/>
          </a:xfrm>
          <a:prstGeom prst="rect">
            <a:avLst/>
          </a:prstGeom>
        </p:spPr>
      </p:pic>
    </p:spTree>
    <p:extLst>
      <p:ext uri="{BB962C8B-B14F-4D97-AF65-F5344CB8AC3E}">
        <p14:creationId xmlns:p14="http://schemas.microsoft.com/office/powerpoint/2010/main" val="3795275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ài Hát Em Yêu Trường Em">
            <a:hlinkClick r:id="" action="ppaction://media"/>
            <a:extLst>
              <a:ext uri="{FF2B5EF4-FFF2-40B4-BE49-F238E27FC236}">
                <a16:creationId xmlns="" xmlns:a16="http://schemas.microsoft.com/office/drawing/2014/main" id="{64A8607D-DF6B-4ACE-8D17-0834962B16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3787" y="1443038"/>
            <a:ext cx="7464425" cy="4529137"/>
          </a:xfrm>
          <a:prstGeom prst="rect">
            <a:avLst/>
          </a:prstGeom>
          <a:ln>
            <a:noFill/>
          </a:ln>
          <a:effectLst>
            <a:softEdge rad="112500"/>
          </a:effectLst>
        </p:spPr>
      </p:pic>
    </p:spTree>
    <p:extLst>
      <p:ext uri="{BB962C8B-B14F-4D97-AF65-F5344CB8AC3E}">
        <p14:creationId xmlns:p14="http://schemas.microsoft.com/office/powerpoint/2010/main" val="78690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AF09C03-7AE8-4AFF-AAD7-E8C0818E4643}"/>
              </a:ext>
            </a:extLst>
          </p:cNvPr>
          <p:cNvPicPr>
            <a:picLocks noChangeAspect="1"/>
          </p:cNvPicPr>
          <p:nvPr/>
        </p:nvPicPr>
        <p:blipFill>
          <a:blip r:embed="rId3"/>
          <a:stretch>
            <a:fillRect/>
          </a:stretch>
        </p:blipFill>
        <p:spPr>
          <a:xfrm>
            <a:off x="869774" y="1864943"/>
            <a:ext cx="9919052" cy="2341067"/>
          </a:xfrm>
          <a:prstGeom prst="rect">
            <a:avLst/>
          </a:prstGeom>
        </p:spPr>
      </p:pic>
      <p:pic>
        <p:nvPicPr>
          <p:cNvPr id="11" name="图片 79">
            <a:extLst>
              <a:ext uri="{FF2B5EF4-FFF2-40B4-BE49-F238E27FC236}">
                <a16:creationId xmlns="" xmlns:a16="http://schemas.microsoft.com/office/drawing/2014/main" id="{039559A8-C8C2-4576-AB63-3581141C8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489" y="3510069"/>
            <a:ext cx="1483473" cy="324589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 xmlns:a16="http://schemas.microsoft.com/office/drawing/2014/main"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 xmlns:a16="http://schemas.microsoft.com/office/drawing/2014/main"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mơ</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ước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a:extLst>
                <a:ext uri="{FF2B5EF4-FFF2-40B4-BE49-F238E27FC236}">
                  <a16:creationId xmlns="" xmlns:a16="http://schemas.microsoft.com/office/drawing/2014/main" id="{4BD57900-9277-4727-B4DD-0E7C4FC00D7C}"/>
                </a:ext>
              </a:extLst>
            </p:cNvPr>
            <p:cNvPicPr>
              <a:picLocks noChangeAspect="1"/>
            </p:cNvPicPr>
            <p:nvPr/>
          </p:nvPicPr>
          <p:blipFill>
            <a:blip r:embed="rId5"/>
            <a:stretch>
              <a:fillRect/>
            </a:stretch>
          </p:blipFill>
          <p:spPr>
            <a:xfrm>
              <a:off x="1718222" y="192870"/>
              <a:ext cx="588131" cy="1371600"/>
            </a:xfrm>
            <a:prstGeom prst="rect">
              <a:avLst/>
            </a:prstGeom>
          </p:spPr>
        </p:pic>
      </p:grpSp>
      <p:pic>
        <p:nvPicPr>
          <p:cNvPr id="44" name="Tieng-ting-www_nhacchuongvui_com">
            <a:hlinkClick r:id="" action="ppaction://media"/>
            <a:extLst>
              <a:ext uri="{FF2B5EF4-FFF2-40B4-BE49-F238E27FC236}">
                <a16:creationId xmlns="" xmlns:a16="http://schemas.microsoft.com/office/drawing/2014/main" id="{BFB4ADBA-373E-4354-BBAA-47859E1D7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4977" y="6125624"/>
            <a:ext cx="732376" cy="732376"/>
          </a:xfrm>
          <a:prstGeom prst="rect">
            <a:avLst/>
          </a:prstGeom>
        </p:spPr>
      </p:pic>
      <p:pic>
        <p:nvPicPr>
          <p:cNvPr id="4" name="Picture 3">
            <a:extLst>
              <a:ext uri="{FF2B5EF4-FFF2-40B4-BE49-F238E27FC236}">
                <a16:creationId xmlns="" xmlns:a16="http://schemas.microsoft.com/office/drawing/2014/main" id="{4777B461-B0FF-4132-9E4F-242B68D7DCD8}"/>
              </a:ext>
            </a:extLst>
          </p:cNvPr>
          <p:cNvPicPr>
            <a:picLocks noChangeAspect="1"/>
          </p:cNvPicPr>
          <p:nvPr/>
        </p:nvPicPr>
        <p:blipFill>
          <a:blip r:embed="rId7"/>
          <a:stretch>
            <a:fillRect/>
          </a:stretch>
        </p:blipFill>
        <p:spPr>
          <a:xfrm>
            <a:off x="5191124" y="2734394"/>
            <a:ext cx="2009775" cy="1770990"/>
          </a:xfrm>
          <a:prstGeom prst="ellipse">
            <a:avLst/>
          </a:prstGeom>
          <a:ln>
            <a:noFill/>
          </a:ln>
          <a:effectLst>
            <a:softEdge rad="112500"/>
          </a:effectLst>
        </p:spPr>
      </p:pic>
      <p:sp>
        <p:nvSpPr>
          <p:cNvPr id="7" name="Rectangle: Rounded Corners 6">
            <a:extLst>
              <a:ext uri="{FF2B5EF4-FFF2-40B4-BE49-F238E27FC236}">
                <a16:creationId xmlns="" xmlns:a16="http://schemas.microsoft.com/office/drawing/2014/main" id="{F2299921-47F7-40FB-BE2C-23B5371B336B}"/>
              </a:ext>
            </a:extLst>
          </p:cNvPr>
          <p:cNvSpPr/>
          <p:nvPr/>
        </p:nvSpPr>
        <p:spPr>
          <a:xfrm>
            <a:off x="1295399" y="1804672"/>
            <a:ext cx="3390901"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 xmlns:a16="http://schemas.microsoft.com/office/drawing/2014/main" id="{5E7F3B82-54F2-4311-9488-9A3E31A1EB74}"/>
              </a:ext>
            </a:extLst>
          </p:cNvPr>
          <p:cNvSpPr/>
          <p:nvPr/>
        </p:nvSpPr>
        <p:spPr>
          <a:xfrm>
            <a:off x="1504950" y="3429000"/>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 xmlns:a16="http://schemas.microsoft.com/office/drawing/2014/main" id="{8B53D924-9E7A-4447-8EA2-984FE413415C}"/>
              </a:ext>
            </a:extLst>
          </p:cNvPr>
          <p:cNvSpPr/>
          <p:nvPr/>
        </p:nvSpPr>
        <p:spPr>
          <a:xfrm>
            <a:off x="1857375" y="4944524"/>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Vườn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 xmlns:a16="http://schemas.microsoft.com/office/drawing/2014/main" id="{6BB2C6A0-7A80-4D60-A994-C6FC4B0663DA}"/>
              </a:ext>
            </a:extLst>
          </p:cNvPr>
          <p:cNvSpPr/>
          <p:nvPr/>
        </p:nvSpPr>
        <p:spPr>
          <a:xfrm>
            <a:off x="7410450" y="2553749"/>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 xmlns:a16="http://schemas.microsoft.com/office/drawing/2014/main" id="{A52E9312-E663-47F9-B0C5-52AFB5C727DD}"/>
              </a:ext>
            </a:extLst>
          </p:cNvPr>
          <p:cNvSpPr/>
          <p:nvPr/>
        </p:nvSpPr>
        <p:spPr>
          <a:xfrm>
            <a:off x="7410450" y="4532600"/>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22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4"/>
                </p:tgtEl>
              </p:cMediaNode>
            </p:audio>
          </p:childTnLst>
        </p:cTn>
      </p:par>
    </p:tnLst>
    <p:bldLst>
      <p:bldP spid="7" grpId="0" animBg="1"/>
      <p:bldP spid="39" grpId="0" animBg="1"/>
      <p:bldP spid="43"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 xmlns:a16="http://schemas.microsoft.com/office/drawing/2014/main"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 xmlns:a16="http://schemas.microsoft.com/office/drawing/2014/main"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lại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từng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hỏi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gợi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ý</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 xmlns:a16="http://schemas.microsoft.com/office/drawing/2014/main"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 xmlns:a16="http://schemas.microsoft.com/office/drawing/2014/main"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 xmlns:a16="http://schemas.microsoft.com/office/drawing/2014/main" id="{B69FE59B-AE8B-482A-97D1-3C61D193262A}"/>
                </a:ext>
              </a:extLst>
            </p:cNvPr>
            <p:cNvSpPr/>
            <p:nvPr/>
          </p:nvSpPr>
          <p:spPr>
            <a:xfrm>
              <a:off x="6007022" y="1568849"/>
              <a:ext cx="3794516" cy="863266"/>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Chia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sẻ</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mơ</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ước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 xmlns:a16="http://schemas.microsoft.com/office/drawing/2014/main"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 xmlns:a16="http://schemas.microsoft.com/office/drawing/2014/main"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 xmlns:a16="http://schemas.microsoft.com/office/drawing/2014/main"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 xmlns:a16="http://schemas.microsoft.com/office/drawing/2014/main"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 xmlns:a16="http://schemas.microsoft.com/office/drawing/2014/main"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Pattaya" panose="00000500000000000000" pitchFamily="2" charset="-34"/>
                  <a:cs typeface="Pattaya" panose="00000500000000000000" pitchFamily="2" charset="-34"/>
                </a:rPr>
                <a:t>Trình</a:t>
              </a:r>
              <a:r>
                <a:rPr lang="en-US" sz="4400" b="1" dirty="0">
                  <a:solidFill>
                    <a:srgbClr val="F52D6B"/>
                  </a:solidFill>
                  <a:latin typeface="Pattaya" panose="00000500000000000000" pitchFamily="2" charset="-34"/>
                  <a:cs typeface="Pattaya" panose="00000500000000000000" pitchFamily="2" charset="-34"/>
                </a:rPr>
                <a:t> </a:t>
              </a:r>
              <a:r>
                <a:rPr lang="en-US" sz="4400" b="1" dirty="0" err="1">
                  <a:solidFill>
                    <a:srgbClr val="F52D6B"/>
                  </a:solidFill>
                  <a:latin typeface="Pattaya" panose="00000500000000000000" pitchFamily="2" charset="-34"/>
                  <a:cs typeface="Pattaya" panose="00000500000000000000" pitchFamily="2" charset="-34"/>
                </a:rPr>
                <a:t>bày</a:t>
              </a:r>
              <a:endParaRPr lang="en-US" sz="4400" b="1" dirty="0">
                <a:solidFill>
                  <a:srgbClr val="F52D6B"/>
                </a:solidFill>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 xmlns:a16="http://schemas.microsoft.com/office/drawing/2014/main"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 xmlns:a16="http://schemas.microsoft.com/office/drawing/2014/main"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 xmlns:a16="http://schemas.microsoft.com/office/drawing/2014/main" id="{2AC9F5B5-AAB4-4EE8-B0D0-09FA198E6479}"/>
                </a:ext>
              </a:extLst>
            </p:cNvPr>
            <p:cNvSpPr txBox="1"/>
            <p:nvPr/>
          </p:nvSpPr>
          <p:spPr>
            <a:xfrm>
              <a:off x="8722319" y="1718399"/>
              <a:ext cx="2209221" cy="769441"/>
            </a:xfrm>
            <a:prstGeom prst="rect">
              <a:avLst/>
            </a:prstGeom>
            <a:noFill/>
          </p:spPr>
          <p:txBody>
            <a:bodyPr wrap="square" rtlCol="0">
              <a:spAutoFit/>
            </a:bodyPr>
            <a:lstStyle/>
            <a:p>
              <a:pPr>
                <a:defRPr/>
              </a:pPr>
              <a:r>
                <a:rPr lang="en-US" sz="4400" b="1" dirty="0" err="1">
                  <a:solidFill>
                    <a:srgbClr val="7030A0"/>
                  </a:solidFill>
                  <a:latin typeface="Pattaya" panose="00000500000000000000" pitchFamily="2" charset="-34"/>
                  <a:cs typeface="Pattaya" panose="00000500000000000000" pitchFamily="2" charset="-34"/>
                </a:rPr>
                <a:t>Nhận</a:t>
              </a:r>
              <a:r>
                <a:rPr lang="en-US" sz="4400" b="1" dirty="0">
                  <a:solidFill>
                    <a:srgbClr val="7030A0"/>
                  </a:solidFill>
                  <a:latin typeface="Pattaya" panose="00000500000000000000" pitchFamily="2" charset="-34"/>
                  <a:cs typeface="Pattaya" panose="00000500000000000000" pitchFamily="2" charset="-34"/>
                </a:rPr>
                <a:t> </a:t>
              </a:r>
              <a:r>
                <a:rPr lang="en-US" sz="4400" b="1" dirty="0" err="1">
                  <a:solidFill>
                    <a:srgbClr val="7030A0"/>
                  </a:solidFill>
                  <a:latin typeface="Pattaya" panose="00000500000000000000" pitchFamily="2" charset="-34"/>
                  <a:cs typeface="Pattaya" panose="00000500000000000000" pitchFamily="2" charset="-34"/>
                </a:rPr>
                <a:t>xét</a:t>
              </a:r>
              <a:endParaRPr lang="en-US" sz="4400" b="1" dirty="0">
                <a:solidFill>
                  <a:srgbClr val="7030A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319467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E9BAF17-C8D4-4E75-A367-7F08F5F862BB}"/>
              </a:ext>
            </a:extLst>
          </p:cNvPr>
          <p:cNvGrpSpPr/>
          <p:nvPr/>
        </p:nvGrpSpPr>
        <p:grpSpPr>
          <a:xfrm>
            <a:off x="314323" y="0"/>
            <a:ext cx="11877676" cy="1524000"/>
            <a:chOff x="1718222" y="192870"/>
            <a:chExt cx="5473127" cy="1524000"/>
          </a:xfrm>
        </p:grpSpPr>
        <p:sp>
          <p:nvSpPr>
            <p:cNvPr id="19" name="Google Shape;1352;p29">
              <a:extLst>
                <a:ext uri="{FF2B5EF4-FFF2-40B4-BE49-F238E27FC236}">
                  <a16:creationId xmlns="" xmlns:a16="http://schemas.microsoft.com/office/drawing/2014/main"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 xmlns:a16="http://schemas.microsoft.com/office/drawing/2014/main"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3200" b="1" dirty="0">
                  <a:solidFill>
                    <a:srgbClr val="002060"/>
                  </a:solidFill>
                  <a:effectLst/>
                  <a:latin typeface="Times New Roman" pitchFamily="18" charset="0"/>
                  <a:ea typeface="Arial-Rounded" panose="020B0500000000000000" pitchFamily="34" charset="0"/>
                  <a:cs typeface="Times New Roman" pitchFamily="18" charset="0"/>
                </a:rPr>
                <a:t>2.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Viết</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đoạn</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văn</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về</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một</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người</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trong</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trường</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mà</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em</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yêu</a:t>
              </a:r>
              <a:r>
                <a:rPr lang="en-US" sz="3200" b="1" dirty="0">
                  <a:solidFill>
                    <a:srgbClr val="002060"/>
                  </a:solidFill>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latin typeface="Times New Roman" pitchFamily="18" charset="0"/>
                  <a:ea typeface="Arial-Rounded" panose="020B0500000000000000" pitchFamily="34" charset="0"/>
                  <a:cs typeface="Times New Roman" pitchFamily="18" charset="0"/>
                </a:rPr>
                <a:t>quý</a:t>
              </a:r>
              <a:r>
                <a:rPr lang="en-US" sz="3200" b="1" dirty="0">
                  <a:solidFill>
                    <a:srgbClr val="002060"/>
                  </a:solidFill>
                  <a:effectLst/>
                  <a:latin typeface="Times New Roman" pitchFamily="18" charset="0"/>
                  <a:ea typeface="Arial-Rounded" panose="020B0500000000000000" pitchFamily="34" charset="0"/>
                  <a:cs typeface="Times New Roman" pitchFamily="18" charset="0"/>
                </a:rPr>
                <a:t>.</a:t>
              </a:r>
              <a:endParaRPr lang="en-US" sz="3200" dirty="0">
                <a:solidFill>
                  <a:srgbClr val="002060"/>
                </a:solidFill>
                <a:effectLst/>
                <a:latin typeface="Times New Roman" pitchFamily="18" charset="0"/>
                <a:ea typeface="Arial-Rounded" panose="020B0500000000000000" pitchFamily="34" charset="0"/>
                <a:cs typeface="Times New Roman" pitchFamily="18" charset="0"/>
              </a:endParaRPr>
            </a:p>
          </p:txBody>
        </p:sp>
        <p:pic>
          <p:nvPicPr>
            <p:cNvPr id="21" name="Picture 20">
              <a:extLst>
                <a:ext uri="{FF2B5EF4-FFF2-40B4-BE49-F238E27FC236}">
                  <a16:creationId xmlns="" xmlns:a16="http://schemas.microsoft.com/office/drawing/2014/main"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 xmlns:a16="http://schemas.microsoft.com/office/drawing/2014/main" id="{84FB75FC-0C5F-46E0-8AD2-8CDA637CA8C1}"/>
              </a:ext>
            </a:extLst>
          </p:cNvPr>
          <p:cNvGrpSpPr/>
          <p:nvPr/>
        </p:nvGrpSpPr>
        <p:grpSpPr>
          <a:xfrm>
            <a:off x="3143250" y="1682012"/>
            <a:ext cx="3476625" cy="872985"/>
            <a:chOff x="5835193" y="1564848"/>
            <a:chExt cx="4157220" cy="867267"/>
          </a:xfrm>
          <a:solidFill>
            <a:srgbClr val="BDEEFF"/>
          </a:solidFill>
        </p:grpSpPr>
        <p:sp>
          <p:nvSpPr>
            <p:cNvPr id="16" name="Rounded Rectangular Callout 28">
              <a:extLst>
                <a:ext uri="{FF2B5EF4-FFF2-40B4-BE49-F238E27FC236}">
                  <a16:creationId xmlns="" xmlns:a16="http://schemas.microsoft.com/office/drawing/2014/main"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vi-VN" sz="3200" dirty="0">
                  <a:solidFill>
                    <a:srgbClr val="002060"/>
                  </a:solidFill>
                  <a:effectLst/>
                  <a:latin typeface="Arial" panose="020B0604020202020204" pitchFamily="34" charset="0"/>
                  <a:ea typeface="Arial" panose="020B0604020202020204" pitchFamily="34" charset="0"/>
                  <a:cs typeface="Arial" panose="020B0604020202020204" pitchFamily="34" charset="0"/>
                </a:rPr>
                <a:t>Em viết về ai?</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5">
            <a:extLst>
              <a:ext uri="{FF2B5EF4-FFF2-40B4-BE49-F238E27FC236}">
                <a16:creationId xmlns="" xmlns:a16="http://schemas.microsoft.com/office/drawing/2014/main"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 xmlns:a16="http://schemas.microsoft.com/office/drawing/2014/main" id="{217C6C3B-AF67-4261-A39D-2396EE747174}"/>
              </a:ext>
            </a:extLst>
          </p:cNvPr>
          <p:cNvGrpSpPr/>
          <p:nvPr/>
        </p:nvGrpSpPr>
        <p:grpSpPr>
          <a:xfrm>
            <a:off x="3148013" y="3069345"/>
            <a:ext cx="5348287" cy="872985"/>
            <a:chOff x="5835193" y="1564848"/>
            <a:chExt cx="4157220" cy="867267"/>
          </a:xfrm>
          <a:solidFill>
            <a:srgbClr val="BDEEFF"/>
          </a:solidFill>
        </p:grpSpPr>
        <p:sp>
          <p:nvSpPr>
            <p:cNvPr id="28" name="Rounded Rectangular Callout 28">
              <a:extLst>
                <a:ext uri="{FF2B5EF4-FFF2-40B4-BE49-F238E27FC236}">
                  <a16:creationId xmlns="" xmlns:a16="http://schemas.microsoft.com/office/drawing/2014/main"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 xmlns:a16="http://schemas.microsoft.com/office/drawing/2014/main" id="{6E1B93CA-99A6-4ED1-936F-CBB06E927518}"/>
                </a:ext>
              </a:extLst>
            </p:cNvPr>
            <p:cNvSpPr/>
            <p:nvPr/>
          </p:nvSpPr>
          <p:spPr>
            <a:xfrm>
              <a:off x="6197897" y="1727354"/>
              <a:ext cx="3794516"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p:txBody>
        </p:sp>
      </p:grpSp>
      <p:grpSp>
        <p:nvGrpSpPr>
          <p:cNvPr id="31" name="Group 30">
            <a:extLst>
              <a:ext uri="{FF2B5EF4-FFF2-40B4-BE49-F238E27FC236}">
                <a16:creationId xmlns="" xmlns:a16="http://schemas.microsoft.com/office/drawing/2014/main" id="{FA8FE4E1-67FA-484D-8255-49EDF9EC3CB5}"/>
              </a:ext>
            </a:extLst>
          </p:cNvPr>
          <p:cNvGrpSpPr/>
          <p:nvPr/>
        </p:nvGrpSpPr>
        <p:grpSpPr>
          <a:xfrm>
            <a:off x="3071813" y="4534905"/>
            <a:ext cx="5948364" cy="872985"/>
            <a:chOff x="5835193" y="1564848"/>
            <a:chExt cx="4157220" cy="867267"/>
          </a:xfrm>
          <a:solidFill>
            <a:srgbClr val="BDEEFF"/>
          </a:solidFill>
        </p:grpSpPr>
        <p:sp>
          <p:nvSpPr>
            <p:cNvPr id="32" name="Rounded Rectangular Callout 28">
              <a:extLst>
                <a:ext uri="{FF2B5EF4-FFF2-40B4-BE49-F238E27FC236}">
                  <a16:creationId xmlns="" xmlns:a16="http://schemas.microsoft.com/office/drawing/2014/main" id="{5B76A84F-01A7-4086-8E1F-F0969A769098}"/>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 xmlns:a16="http://schemas.microsoft.com/office/drawing/2014/main" id="{3838CE65-BF5C-4F28-873C-C6F34CEA2511}"/>
                </a:ext>
              </a:extLst>
            </p:cNvPr>
            <p:cNvSpPr/>
            <p:nvPr/>
          </p:nvSpPr>
          <p:spPr>
            <a:xfrm>
              <a:off x="5965002" y="1727354"/>
              <a:ext cx="4027411"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Vì</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quý</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p:grpSp>
    </p:spTree>
    <p:extLst>
      <p:ext uri="{BB962C8B-B14F-4D97-AF65-F5344CB8AC3E}">
        <p14:creationId xmlns:p14="http://schemas.microsoft.com/office/powerpoint/2010/main" val="298619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417857CB-6DDB-41BF-A678-B531D07F3BAD}"/>
              </a:ext>
            </a:extLst>
          </p:cNvPr>
          <p:cNvSpPr txBox="1"/>
          <p:nvPr/>
        </p:nvSpPr>
        <p:spPr>
          <a:xfrm>
            <a:off x="2905125" y="1076831"/>
            <a:ext cx="8734425" cy="5170646"/>
          </a:xfrm>
          <a:prstGeom prst="rect">
            <a:avLst/>
          </a:prstGeom>
          <a:noFill/>
        </p:spPr>
        <p:txBody>
          <a:bodyPr wrap="square">
            <a:spAutoFit/>
          </a:bodyPr>
          <a:lstStyle/>
          <a:p>
            <a:pPr algn="just">
              <a:defRPr/>
            </a:pP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là người mà em vô cùng yêu quý. Bác Hoa là bác lao công của trường em. Bác có dáng người nhỏ nhắn. Bác Hoa phụ trách việc quét dọn lá cây ở sân trường em. Bác lúc nào cũng rất cẩn thận. Nhờ có bác Hoa mà sân trường em lúc nào cũng sạch đẹp. Bác Hoa rất thân thiện, bác rất quý học sinh chúng em. Mỗi khi chúng em chào bác, bác lại nở một nụ cười thật tươi. Em mong bác Hoa có thật nhiều sức khỏe để có thể làm tốt công việc của mình.</a:t>
            </a:r>
          </a:p>
        </p:txBody>
      </p:sp>
      <p:sp>
        <p:nvSpPr>
          <p:cNvPr id="36" name="TextBox 35">
            <a:extLst>
              <a:ext uri="{FF2B5EF4-FFF2-40B4-BE49-F238E27FC236}">
                <a16:creationId xmlns=""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1540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3673</TotalTime>
  <Words>382</Words>
  <Application>Microsoft Office PowerPoint</Application>
  <PresentationFormat>Custom</PresentationFormat>
  <Paragraphs>35</Paragraphs>
  <Slides>13</Slides>
  <Notes>9</Notes>
  <HiddenSlides>0</HiddenSlides>
  <MMClips>2</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12</cp:revision>
  <dcterms:created xsi:type="dcterms:W3CDTF">2022-06-29T14:51:25Z</dcterms:created>
  <dcterms:modified xsi:type="dcterms:W3CDTF">2024-11-25T13:50:47Z</dcterms:modified>
</cp:coreProperties>
</file>