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2.svg" ContentType="image/svg+xml"/>
  <Override PartName="/ppt/media/image1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Lst>
  <p:notesMasterIdLst>
    <p:notesMasterId r:id="rId5"/>
  </p:notesMasterIdLst>
  <p:handoutMasterIdLst>
    <p:handoutMasterId r:id="rId39"/>
  </p:handoutMasterIdLst>
  <p:sldIdLst>
    <p:sldId id="349" r:id="rId4"/>
    <p:sldId id="350" r:id="rId6"/>
    <p:sldId id="351" r:id="rId7"/>
    <p:sldId id="330" r:id="rId8"/>
    <p:sldId id="315" r:id="rId9"/>
    <p:sldId id="300" r:id="rId10"/>
    <p:sldId id="321" r:id="rId11"/>
    <p:sldId id="322" r:id="rId12"/>
    <p:sldId id="331" r:id="rId13"/>
    <p:sldId id="336" r:id="rId14"/>
    <p:sldId id="334" r:id="rId15"/>
    <p:sldId id="332" r:id="rId16"/>
    <p:sldId id="324" r:id="rId17"/>
    <p:sldId id="335" r:id="rId18"/>
    <p:sldId id="333" r:id="rId19"/>
    <p:sldId id="352" r:id="rId20"/>
    <p:sldId id="353" r:id="rId21"/>
    <p:sldId id="354" r:id="rId22"/>
    <p:sldId id="355" r:id="rId23"/>
    <p:sldId id="356" r:id="rId24"/>
    <p:sldId id="338" r:id="rId25"/>
    <p:sldId id="325" r:id="rId26"/>
    <p:sldId id="340" r:id="rId27"/>
    <p:sldId id="339" r:id="rId28"/>
    <p:sldId id="341" r:id="rId29"/>
    <p:sldId id="326" r:id="rId30"/>
    <p:sldId id="342" r:id="rId31"/>
    <p:sldId id="357" r:id="rId32"/>
    <p:sldId id="303" r:id="rId33"/>
    <p:sldId id="345" r:id="rId34"/>
    <p:sldId id="346" r:id="rId35"/>
    <p:sldId id="319" r:id="rId36"/>
    <p:sldId id="347" r:id="rId37"/>
    <p:sldId id="34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72"/>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handoutMaster" Target="handoutMasters/handoutMaster1.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59A752-3D60-4794-A62D-99A44DA4FD71}"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007AF8-783B-4890-A1BD-122F0BD3F143}"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95BA6-7617-4185-8AD3-FA446101C41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5B695-F850-41B9-AA3B-27BDCF84AC7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fld id="{AE75B695-F850-41B9-AA3B-27BDCF84AC74}"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a:solidFill>
                  <a:srgbClr val="002060"/>
                </a:solidFill>
                <a:latin typeface="Times New Roman" panose="02020603050405020304" pitchFamily="18" charset="0"/>
                <a:cs typeface="Times New Roman" panose="02020603050405020304" pitchFamily="18" charset="0"/>
              </a:rPr>
              <a:t>Đọc với g</a:t>
            </a:r>
            <a:r>
              <a:rPr lang="vi-VN" sz="1200">
                <a:solidFill>
                  <a:srgbClr val="002060"/>
                </a:solidFill>
                <a:latin typeface="Times New Roman" panose="02020603050405020304" pitchFamily="18" charset="0"/>
                <a:cs typeface="Times New Roman" panose="02020603050405020304" pitchFamily="18" charset="0"/>
              </a:rPr>
              <a:t>iọng đọc nhẹ nhàng, nhấn giọng những từ ngữ gợi cảm, gợi tả cảnh đẹp Sa Pa, </a:t>
            </a:r>
            <a:r>
              <a:rPr lang="en-US" sz="1200">
                <a:solidFill>
                  <a:srgbClr val="002060"/>
                </a:solidFill>
                <a:latin typeface="Times New Roman" panose="02020603050405020304" pitchFamily="18" charset="0"/>
                <a:cs typeface="Times New Roman" panose="02020603050405020304" pitchFamily="18" charset="0"/>
              </a:rPr>
              <a:t>thể hiện </a:t>
            </a:r>
            <a:r>
              <a:rPr lang="vi-VN" sz="1200">
                <a:solidFill>
                  <a:srgbClr val="002060"/>
                </a:solidFill>
                <a:latin typeface="Times New Roman" panose="02020603050405020304" pitchFamily="18" charset="0"/>
                <a:cs typeface="Times New Roman" panose="02020603050405020304" pitchFamily="18" charset="0"/>
              </a:rPr>
              <a:t>sự ngưỡng mộ, háo hức của du khách trước cảnh đẹp Sa Pa</a:t>
            </a:r>
            <a:r>
              <a:rPr lang="en-US" sz="1200">
                <a:solidFill>
                  <a:srgbClr val="002060"/>
                </a:solidFill>
                <a:latin typeface="Times New Roman" panose="02020603050405020304" pitchFamily="18" charset="0"/>
                <a:cs typeface="Times New Roman" panose="02020603050405020304" pitchFamily="18" charset="0"/>
              </a:rPr>
              <a:t>.</a:t>
            </a:r>
            <a:endParaRPr lang="en-US" sz="1200">
              <a:solidFill>
                <a:srgbClr val="002060"/>
              </a:solidFill>
              <a:latin typeface="Times New Roman" panose="02020603050405020304" pitchFamily="18"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a:solidFill>
                  <a:srgbClr val="002060"/>
                </a:solidFill>
                <a:latin typeface="Times New Roman" panose="02020603050405020304" pitchFamily="18" charset="0"/>
                <a:cs typeface="Times New Roman" panose="02020603050405020304" pitchFamily="18" charset="0"/>
              </a:rPr>
              <a:t>Đọc với g</a:t>
            </a:r>
            <a:r>
              <a:rPr lang="vi-VN" sz="1200">
                <a:solidFill>
                  <a:srgbClr val="002060"/>
                </a:solidFill>
                <a:latin typeface="Times New Roman" panose="02020603050405020304" pitchFamily="18" charset="0"/>
                <a:cs typeface="Times New Roman" panose="02020603050405020304" pitchFamily="18" charset="0"/>
              </a:rPr>
              <a:t>iọng đọc nhẹ nhàng, nhấn giọng những từ ngữ gợi cảm, gợi tả cảnh đẹp Sa Pa, </a:t>
            </a:r>
            <a:r>
              <a:rPr lang="en-US" sz="1200">
                <a:solidFill>
                  <a:srgbClr val="002060"/>
                </a:solidFill>
                <a:latin typeface="Times New Roman" panose="02020603050405020304" pitchFamily="18" charset="0"/>
                <a:cs typeface="Times New Roman" panose="02020603050405020304" pitchFamily="18" charset="0"/>
              </a:rPr>
              <a:t>thể hiện </a:t>
            </a:r>
            <a:r>
              <a:rPr lang="vi-VN" sz="1200">
                <a:solidFill>
                  <a:srgbClr val="002060"/>
                </a:solidFill>
                <a:latin typeface="Times New Roman" panose="02020603050405020304" pitchFamily="18" charset="0"/>
                <a:cs typeface="Times New Roman" panose="02020603050405020304" pitchFamily="18" charset="0"/>
              </a:rPr>
              <a:t>sự ngưỡng mộ, háo hức của du khách trước cảnh đẹp Sa Pa</a:t>
            </a:r>
            <a:r>
              <a:rPr lang="en-US" sz="1200">
                <a:solidFill>
                  <a:srgbClr val="002060"/>
                </a:solidFill>
                <a:latin typeface="Times New Roman" panose="02020603050405020304" pitchFamily="18" charset="0"/>
                <a:cs typeface="Times New Roman" panose="02020603050405020304" pitchFamily="18" charset="0"/>
              </a:rPr>
              <a:t>.</a:t>
            </a:r>
            <a:endParaRPr lang="en-US" sz="1200">
              <a:solidFill>
                <a:srgbClr val="002060"/>
              </a:solidFill>
              <a:latin typeface="Times New Roman" panose="02020603050405020304" pitchFamily="18"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a:p>
            <a:endParaRPr lang="en-US" dirty="0"/>
          </a:p>
        </p:txBody>
      </p:sp>
      <p:sp>
        <p:nvSpPr>
          <p:cNvPr id="4" name="Slide Number Placeholder 3"/>
          <p:cNvSpPr>
            <a:spLocks noGrp="1"/>
          </p:cNvSpPr>
          <p:nvPr>
            <p:ph type="sldNum" sz="quarter" idx="5"/>
          </p:nvPr>
        </p:nvSpPr>
        <p:spPr/>
        <p:txBody>
          <a:bodyPr/>
          <a:lstStyle/>
          <a:p>
            <a:fld id="{AE75B695-F850-41B9-AA3B-27BDCF84AC74}"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a:solidFill>
                  <a:srgbClr val="002060"/>
                </a:solidFill>
                <a:latin typeface="Times New Roman" panose="02020603050405020304" pitchFamily="18" charset="0"/>
                <a:cs typeface="Times New Roman" panose="02020603050405020304" pitchFamily="18" charset="0"/>
              </a:rPr>
              <a:t>Đọc với g</a:t>
            </a:r>
            <a:r>
              <a:rPr lang="vi-VN" sz="1200">
                <a:solidFill>
                  <a:srgbClr val="002060"/>
                </a:solidFill>
                <a:latin typeface="Times New Roman" panose="02020603050405020304" pitchFamily="18" charset="0"/>
                <a:cs typeface="Times New Roman" panose="02020603050405020304" pitchFamily="18" charset="0"/>
              </a:rPr>
              <a:t>iọng đọc nhẹ nhàng, nhấn giọng những từ ngữ gợi cảm, gợi tả cảnh đẹp Sa Pa, </a:t>
            </a:r>
            <a:r>
              <a:rPr lang="en-US" sz="1200">
                <a:solidFill>
                  <a:srgbClr val="002060"/>
                </a:solidFill>
                <a:latin typeface="Times New Roman" panose="02020603050405020304" pitchFamily="18" charset="0"/>
                <a:cs typeface="Times New Roman" panose="02020603050405020304" pitchFamily="18" charset="0"/>
              </a:rPr>
              <a:t>thể hiện </a:t>
            </a:r>
            <a:r>
              <a:rPr lang="vi-VN" sz="1200">
                <a:solidFill>
                  <a:srgbClr val="002060"/>
                </a:solidFill>
                <a:latin typeface="Times New Roman" panose="02020603050405020304" pitchFamily="18" charset="0"/>
                <a:cs typeface="Times New Roman" panose="02020603050405020304" pitchFamily="18" charset="0"/>
              </a:rPr>
              <a:t>sự ngưỡng mộ, háo hức của du khách trước cảnh đẹp Sa Pa</a:t>
            </a:r>
            <a:r>
              <a:rPr lang="en-US" sz="1200">
                <a:solidFill>
                  <a:srgbClr val="002060"/>
                </a:solidFill>
                <a:latin typeface="Times New Roman" panose="02020603050405020304" pitchFamily="18" charset="0"/>
                <a:cs typeface="Times New Roman" panose="02020603050405020304" pitchFamily="18" charset="0"/>
              </a:rPr>
              <a:t>.</a:t>
            </a:r>
            <a:endParaRPr lang="en-US" sz="1200">
              <a:solidFill>
                <a:srgbClr val="002060"/>
              </a:solidFill>
              <a:latin typeface="Times New Roman" panose="02020603050405020304" pitchFamily="18"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a:solidFill>
                  <a:srgbClr val="002060"/>
                </a:solidFill>
                <a:latin typeface="Times New Roman" panose="02020603050405020304" pitchFamily="18" charset="0"/>
                <a:cs typeface="Times New Roman" panose="02020603050405020304" pitchFamily="18" charset="0"/>
              </a:rPr>
              <a:t>Đọc với g</a:t>
            </a:r>
            <a:r>
              <a:rPr lang="vi-VN" sz="1200">
                <a:solidFill>
                  <a:srgbClr val="002060"/>
                </a:solidFill>
                <a:latin typeface="Times New Roman" panose="02020603050405020304" pitchFamily="18" charset="0"/>
                <a:cs typeface="Times New Roman" panose="02020603050405020304" pitchFamily="18" charset="0"/>
              </a:rPr>
              <a:t>iọng đọc nhẹ nhàng, nhấn giọng những từ ngữ gợi cảm, gợi tả cảnh đẹp Sa Pa, </a:t>
            </a:r>
            <a:r>
              <a:rPr lang="en-US" sz="1200">
                <a:solidFill>
                  <a:srgbClr val="002060"/>
                </a:solidFill>
                <a:latin typeface="Times New Roman" panose="02020603050405020304" pitchFamily="18" charset="0"/>
                <a:cs typeface="Times New Roman" panose="02020603050405020304" pitchFamily="18" charset="0"/>
              </a:rPr>
              <a:t>thể hiện </a:t>
            </a:r>
            <a:r>
              <a:rPr lang="vi-VN" sz="1200">
                <a:solidFill>
                  <a:srgbClr val="002060"/>
                </a:solidFill>
                <a:latin typeface="Times New Roman" panose="02020603050405020304" pitchFamily="18" charset="0"/>
                <a:cs typeface="Times New Roman" panose="02020603050405020304" pitchFamily="18" charset="0"/>
              </a:rPr>
              <a:t>sự ngưỡng mộ, háo hức của du khách trước cảnh đẹp Sa Pa</a:t>
            </a:r>
            <a:r>
              <a:rPr lang="en-US" sz="1200">
                <a:solidFill>
                  <a:srgbClr val="002060"/>
                </a:solidFill>
                <a:latin typeface="Times New Roman" panose="02020603050405020304" pitchFamily="18" charset="0"/>
                <a:cs typeface="Times New Roman" panose="02020603050405020304" pitchFamily="18" charset="0"/>
              </a:rPr>
              <a:t>.</a:t>
            </a:r>
            <a:endParaRPr lang="en-US" sz="1200">
              <a:solidFill>
                <a:srgbClr val="002060"/>
              </a:solidFill>
              <a:latin typeface="Times New Roman" panose="02020603050405020304" pitchFamily="18"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a:solidFill>
                  <a:srgbClr val="002060"/>
                </a:solidFill>
                <a:latin typeface="Times New Roman" panose="02020603050405020304" pitchFamily="18" charset="0"/>
                <a:cs typeface="Times New Roman" panose="02020603050405020304" pitchFamily="18" charset="0"/>
              </a:rPr>
              <a:t>Đọc với g</a:t>
            </a:r>
            <a:r>
              <a:rPr lang="vi-VN" sz="1200">
                <a:solidFill>
                  <a:srgbClr val="002060"/>
                </a:solidFill>
                <a:latin typeface="Times New Roman" panose="02020603050405020304" pitchFamily="18" charset="0"/>
                <a:cs typeface="Times New Roman" panose="02020603050405020304" pitchFamily="18" charset="0"/>
              </a:rPr>
              <a:t>iọng đọc nhẹ nhàng, nhấn giọng những từ ngữ gợi cảm, gợi tả cảnh đẹp Sa Pa, </a:t>
            </a:r>
            <a:r>
              <a:rPr lang="en-US" sz="1200">
                <a:solidFill>
                  <a:srgbClr val="002060"/>
                </a:solidFill>
                <a:latin typeface="Times New Roman" panose="02020603050405020304" pitchFamily="18" charset="0"/>
                <a:cs typeface="Times New Roman" panose="02020603050405020304" pitchFamily="18" charset="0"/>
              </a:rPr>
              <a:t>thể hiện </a:t>
            </a:r>
            <a:r>
              <a:rPr lang="vi-VN" sz="1200">
                <a:solidFill>
                  <a:srgbClr val="002060"/>
                </a:solidFill>
                <a:latin typeface="Times New Roman" panose="02020603050405020304" pitchFamily="18" charset="0"/>
                <a:cs typeface="Times New Roman" panose="02020603050405020304" pitchFamily="18" charset="0"/>
              </a:rPr>
              <a:t>sự ngưỡng mộ, háo hức của du khách trước cảnh đẹp Sa Pa</a:t>
            </a:r>
            <a:r>
              <a:rPr lang="en-US" sz="1200">
                <a:solidFill>
                  <a:srgbClr val="002060"/>
                </a:solidFill>
                <a:latin typeface="Times New Roman" panose="02020603050405020304" pitchFamily="18" charset="0"/>
                <a:cs typeface="Times New Roman" panose="02020603050405020304" pitchFamily="18" charset="0"/>
              </a:rPr>
              <a:t>.</a:t>
            </a:r>
            <a:endParaRPr lang="en-US" sz="1200">
              <a:solidFill>
                <a:srgbClr val="002060"/>
              </a:solidFill>
              <a:latin typeface="Times New Roman" panose="02020603050405020304" pitchFamily="18"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a:solidFill>
                  <a:srgbClr val="002060"/>
                </a:solidFill>
                <a:latin typeface="Times New Roman" panose="02020603050405020304" pitchFamily="18" charset="0"/>
                <a:cs typeface="Times New Roman" panose="02020603050405020304" pitchFamily="18" charset="0"/>
              </a:rPr>
              <a:t>Đọc với g</a:t>
            </a:r>
            <a:r>
              <a:rPr lang="vi-VN" sz="1200">
                <a:solidFill>
                  <a:srgbClr val="002060"/>
                </a:solidFill>
                <a:latin typeface="Times New Roman" panose="02020603050405020304" pitchFamily="18" charset="0"/>
                <a:cs typeface="Times New Roman" panose="02020603050405020304" pitchFamily="18" charset="0"/>
              </a:rPr>
              <a:t>iọng đọc nhẹ nhàng, nhấn giọng những từ ngữ gợi cảm, gợi tả cảnh đẹp Sa Pa, </a:t>
            </a:r>
            <a:r>
              <a:rPr lang="en-US" sz="1200">
                <a:solidFill>
                  <a:srgbClr val="002060"/>
                </a:solidFill>
                <a:latin typeface="Times New Roman" panose="02020603050405020304" pitchFamily="18" charset="0"/>
                <a:cs typeface="Times New Roman" panose="02020603050405020304" pitchFamily="18" charset="0"/>
              </a:rPr>
              <a:t>thể hiện </a:t>
            </a:r>
            <a:r>
              <a:rPr lang="vi-VN" sz="1200">
                <a:solidFill>
                  <a:srgbClr val="002060"/>
                </a:solidFill>
                <a:latin typeface="Times New Roman" panose="02020603050405020304" pitchFamily="18" charset="0"/>
                <a:cs typeface="Times New Roman" panose="02020603050405020304" pitchFamily="18" charset="0"/>
              </a:rPr>
              <a:t>sự ngưỡng mộ, háo hức của du khách trước cảnh đẹp Sa Pa</a:t>
            </a:r>
            <a:r>
              <a:rPr lang="en-US" sz="1200">
                <a:solidFill>
                  <a:srgbClr val="002060"/>
                </a:solidFill>
                <a:latin typeface="Times New Roman" panose="02020603050405020304" pitchFamily="18" charset="0"/>
                <a:cs typeface="Times New Roman" panose="02020603050405020304" pitchFamily="18" charset="0"/>
              </a:rPr>
              <a:t>.</a:t>
            </a:r>
            <a:endParaRPr lang="en-US" sz="1200">
              <a:solidFill>
                <a:srgbClr val="002060"/>
              </a:solidFill>
              <a:latin typeface="Times New Roman" panose="02020603050405020304" pitchFamily="18"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a:solidFill>
                  <a:srgbClr val="002060"/>
                </a:solidFill>
                <a:latin typeface="Times New Roman" panose="02020603050405020304" pitchFamily="18" charset="0"/>
                <a:cs typeface="Times New Roman" panose="02020603050405020304" pitchFamily="18" charset="0"/>
              </a:rPr>
              <a:t>Đọc với g</a:t>
            </a:r>
            <a:r>
              <a:rPr lang="vi-VN" sz="1200">
                <a:solidFill>
                  <a:srgbClr val="002060"/>
                </a:solidFill>
                <a:latin typeface="Times New Roman" panose="02020603050405020304" pitchFamily="18" charset="0"/>
                <a:cs typeface="Times New Roman" panose="02020603050405020304" pitchFamily="18" charset="0"/>
              </a:rPr>
              <a:t>iọng đọc nhẹ nhàng, nhấn giọng những từ ngữ gợi cảm, gợi tả cảnh đẹp Sa Pa, </a:t>
            </a:r>
            <a:r>
              <a:rPr lang="en-US" sz="1200">
                <a:solidFill>
                  <a:srgbClr val="002060"/>
                </a:solidFill>
                <a:latin typeface="Times New Roman" panose="02020603050405020304" pitchFamily="18" charset="0"/>
                <a:cs typeface="Times New Roman" panose="02020603050405020304" pitchFamily="18" charset="0"/>
              </a:rPr>
              <a:t>thể hiện </a:t>
            </a:r>
            <a:r>
              <a:rPr lang="vi-VN" sz="1200">
                <a:solidFill>
                  <a:srgbClr val="002060"/>
                </a:solidFill>
                <a:latin typeface="Times New Roman" panose="02020603050405020304" pitchFamily="18" charset="0"/>
                <a:cs typeface="Times New Roman" panose="02020603050405020304" pitchFamily="18" charset="0"/>
              </a:rPr>
              <a:t>sự ngưỡng mộ, háo hức của du khách trước cảnh đẹp Sa Pa</a:t>
            </a:r>
            <a:r>
              <a:rPr lang="en-US" sz="1200">
                <a:solidFill>
                  <a:srgbClr val="002060"/>
                </a:solidFill>
                <a:latin typeface="Times New Roman" panose="02020603050405020304" pitchFamily="18" charset="0"/>
                <a:cs typeface="Times New Roman" panose="02020603050405020304" pitchFamily="18" charset="0"/>
              </a:rPr>
              <a:t>.</a:t>
            </a:r>
            <a:endParaRPr lang="en-US" sz="1200">
              <a:solidFill>
                <a:srgbClr val="002060"/>
              </a:solidFill>
              <a:latin typeface="Times New Roman" panose="02020603050405020304" pitchFamily="18"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advClick="0" advTm="3104">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Tree>
  </p:cSld>
  <p:clrMapOvr>
    <a:masterClrMapping/>
  </p:clrMapOvr>
  <p:transition advClick="0" advTm="3104">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advClick="0" advTm="3104">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advClick="0" advTm="3104">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advClick="0" advTm="3104">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Tree>
  </p:cSld>
  <p:clrMapOvr>
    <a:masterClrMapping/>
  </p:clrMapOvr>
  <p:transition advClick="0" advTm="3104">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advClick="0" advTm="3104">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advClick="0" advTm="3104">
    <p:cover dir="d"/>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4.png"/><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2" Type="http://schemas.openxmlformats.org/officeDocument/2006/relationships/theme" Target="../theme/theme2.xml"/><Relationship Id="rId11" Type="http://schemas.openxmlformats.org/officeDocument/2006/relationships/image" Target="../media/image2.png"/><Relationship Id="rId10" Type="http://schemas.openxmlformats.org/officeDocument/2006/relationships/hyperlink" Target="https://www.facebook.com/groups/629898828017053" TargetMode="Externa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5" cstate="print">
            <a:extLst>
              <a:ext uri="{28A0092B-C50C-407E-A947-70E740481C1C}">
                <a14:useLocalDpi xmlns:a14="http://schemas.microsoft.com/office/drawing/2010/main" val="0"/>
              </a:ext>
            </a:extLst>
          </a:blip>
          <a:srcRect b="62030"/>
          <a:stretch>
            <a:fillRect/>
          </a:stretch>
        </p:blipFill>
        <p:spPr>
          <a:xfrm>
            <a:off x="15894" y="-52723"/>
            <a:ext cx="12174936" cy="6910724"/>
          </a:xfrm>
          <a:prstGeom prst="rect">
            <a:avLst/>
          </a:prstGeom>
        </p:spPr>
      </p:pic>
      <p:pic>
        <p:nvPicPr>
          <p:cNvPr id="3" name="Picture 2" descr="A white circle with leaves and blue text&#10;&#10;Description automatically generated"/>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9117" y="0"/>
            <a:ext cx="1378866" cy="137886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advClick="0" advTm="3104">
    <p:cover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5" cstate="print">
            <a:extLst>
              <a:ext uri="{28A0092B-C50C-407E-A947-70E740481C1C}">
                <a14:useLocalDpi xmlns:a14="http://schemas.microsoft.com/office/drawing/2010/main" val="0"/>
              </a:ext>
            </a:extLst>
          </a:blip>
          <a:srcRect b="62030"/>
          <a:stretch>
            <a:fillRect/>
          </a:stretch>
        </p:blipFill>
        <p:spPr>
          <a:xfrm>
            <a:off x="15894" y="-52723"/>
            <a:ext cx="12174936" cy="6910724"/>
          </a:xfrm>
          <a:prstGeom prst="rect">
            <a:avLst/>
          </a:prstGeom>
        </p:spPr>
      </p:pic>
      <p:sp>
        <p:nvSpPr>
          <p:cNvPr id="4" name="文本框 3"/>
          <p:cNvSpPr txBox="1"/>
          <p:nvPr/>
        </p:nvSpPr>
        <p:spPr>
          <a:xfrm>
            <a:off x="3084200"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M</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 name="椭圆 1"/>
          <p:cNvSpPr/>
          <p:nvPr userDrawn="1"/>
        </p:nvSpPr>
        <p:spPr>
          <a:xfrm>
            <a:off x="3116390"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15" name="文本框 14"/>
          <p:cNvSpPr txBox="1"/>
          <p:nvPr userDrawn="1"/>
        </p:nvSpPr>
        <p:spPr>
          <a:xfrm>
            <a:off x="3830943"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Ă</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16" name="椭圆 15"/>
          <p:cNvSpPr/>
          <p:nvPr userDrawn="1"/>
        </p:nvSpPr>
        <p:spPr>
          <a:xfrm>
            <a:off x="3863133"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17" name="文本框 16"/>
          <p:cNvSpPr txBox="1"/>
          <p:nvPr userDrawn="1"/>
        </p:nvSpPr>
        <p:spPr>
          <a:xfrm>
            <a:off x="4577686"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N</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18" name="椭圆 17"/>
          <p:cNvSpPr/>
          <p:nvPr userDrawn="1"/>
        </p:nvSpPr>
        <p:spPr>
          <a:xfrm>
            <a:off x="4609876"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19" name="文本框 18"/>
          <p:cNvSpPr txBox="1"/>
          <p:nvPr userDrawn="1"/>
        </p:nvSpPr>
        <p:spPr>
          <a:xfrm>
            <a:off x="5324429"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G</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0" name="椭圆 19"/>
          <p:cNvSpPr/>
          <p:nvPr userDrawn="1"/>
        </p:nvSpPr>
        <p:spPr>
          <a:xfrm>
            <a:off x="5356619"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pic>
        <p:nvPicPr>
          <p:cNvPr id="3" name="图片 2"/>
          <p:cNvPicPr>
            <a:picLocks noChangeAspect="1"/>
          </p:cNvPicPr>
          <p:nvPr userDrawn="1"/>
        </p:nvPicPr>
        <p:blipFill rotWithShape="1">
          <a:blip r:embed="rId6" cstate="print">
            <a:extLst>
              <a:ext uri="{28A0092B-C50C-407E-A947-70E740481C1C}">
                <a14:useLocalDpi xmlns:a14="http://schemas.microsoft.com/office/drawing/2010/main" val="0"/>
              </a:ext>
            </a:extLst>
          </a:blip>
          <a:srcRect r="44239"/>
          <a:stretch>
            <a:fillRect/>
          </a:stretch>
        </p:blipFill>
        <p:spPr>
          <a:xfrm>
            <a:off x="1621736" y="-1284225"/>
            <a:ext cx="1577564" cy="1027369"/>
          </a:xfrm>
          <a:prstGeom prst="rect">
            <a:avLst/>
          </a:prstGeom>
        </p:spPr>
      </p:pic>
      <p:pic>
        <p:nvPicPr>
          <p:cNvPr id="14" name="图片 13"/>
          <p:cNvPicPr>
            <a:picLocks noChangeAspect="1"/>
          </p:cNvPicPr>
          <p:nvPr userDrawn="1"/>
        </p:nvPicPr>
        <p:blipFill rotWithShape="1">
          <a:blip r:embed="rId7" cstate="print">
            <a:extLst>
              <a:ext uri="{28A0092B-C50C-407E-A947-70E740481C1C}">
                <a14:useLocalDpi xmlns:a14="http://schemas.microsoft.com/office/drawing/2010/main" val="0"/>
              </a:ext>
            </a:extLst>
          </a:blip>
          <a:srcRect r="44239"/>
          <a:stretch>
            <a:fillRect/>
          </a:stretch>
        </p:blipFill>
        <p:spPr>
          <a:xfrm flipH="1">
            <a:off x="8582316" y="-1212970"/>
            <a:ext cx="1408291" cy="917132"/>
          </a:xfrm>
          <a:prstGeom prst="rect">
            <a:avLst/>
          </a:prstGeom>
        </p:spPr>
      </p:pic>
      <p:sp>
        <p:nvSpPr>
          <p:cNvPr id="5" name="矩形 4"/>
          <p:cNvSpPr/>
          <p:nvPr userDrawn="1"/>
        </p:nvSpPr>
        <p:spPr>
          <a:xfrm>
            <a:off x="3048000" y="2551837"/>
            <a:ext cx="6096000" cy="352982"/>
          </a:xfrm>
          <a:prstGeom prst="rect">
            <a:avLst/>
          </a:prstGeom>
        </p:spPr>
        <p:txBody>
          <a:bodyPr>
            <a:spAutoFit/>
          </a:bodyPr>
          <a:lstStyle/>
          <a:p>
            <a:pPr algn="just">
              <a:lnSpc>
                <a:spcPct val="150000"/>
              </a:lnSpc>
            </a:pPr>
            <a:r>
              <a:rPr lang="zh-CN" altLang="en-US" sz="600" dirty="0">
                <a:solidFill>
                  <a:schemeClr val="bg1">
                    <a:alpha val="0"/>
                  </a:schemeClr>
                </a:solidFill>
                <a:latin typeface="Microsoft YaHei" panose="020B0503020204020204" pitchFamily="34" charset="-122"/>
                <a:ea typeface="Microsoft YaHei" panose="020B0503020204020204" pitchFamily="34" charset="-122"/>
              </a:rPr>
              <a:t>感谢您下载包图网平台上提供的</a:t>
            </a:r>
            <a:r>
              <a:rPr lang="en-US" altLang="zh-CN" sz="600" dirty="0">
                <a:solidFill>
                  <a:schemeClr val="bg1">
                    <a:alpha val="0"/>
                  </a:schemeClr>
                </a:solidFill>
                <a:latin typeface="Microsoft YaHei" panose="020B0503020204020204" pitchFamily="34" charset="-122"/>
                <a:ea typeface="Microsoft YaHei" panose="020B0503020204020204" pitchFamily="34" charset="-122"/>
              </a:rPr>
              <a:t>PPT</a:t>
            </a:r>
            <a:r>
              <a:rPr lang="zh-CN" altLang="en-US" sz="600" dirty="0">
                <a:solidFill>
                  <a:schemeClr val="bg1">
                    <a:alpha val="0"/>
                  </a:schemeClr>
                </a:solidFill>
                <a:latin typeface="Microsoft YaHei" panose="020B0503020204020204" pitchFamily="34" charset="-122"/>
                <a:ea typeface="Microsoft YaHei" panose="020B0503020204020204" pitchFamily="34" charset="-122"/>
              </a:rPr>
              <a:t>作品，为了您和包图网以及原创作者的利益，请勿复制、传播、销售，否则将承担法律责任！包图网将对作品进行维权，按照传播下载次数进行十倍的索取赔偿！</a:t>
            </a:r>
            <a:endParaRPr lang="en-US" altLang="zh-CN" sz="600" dirty="0">
              <a:solidFill>
                <a:schemeClr val="bg1">
                  <a:alpha val="0"/>
                </a:schemeClr>
              </a:solidFill>
              <a:latin typeface="Microsoft YaHei" panose="020B0503020204020204" pitchFamily="34" charset="-122"/>
              <a:ea typeface="Microsoft YaHei" panose="020B0503020204020204" pitchFamily="34" charset="-122"/>
            </a:endParaRPr>
          </a:p>
        </p:txBody>
      </p:sp>
      <p:sp>
        <p:nvSpPr>
          <p:cNvPr id="24" name="文本框 3"/>
          <p:cNvSpPr txBox="1"/>
          <p:nvPr userDrawn="1"/>
        </p:nvSpPr>
        <p:spPr>
          <a:xfrm>
            <a:off x="6321069"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N</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5" name="椭圆 1"/>
          <p:cNvSpPr/>
          <p:nvPr userDrawn="1"/>
        </p:nvSpPr>
        <p:spPr>
          <a:xfrm>
            <a:off x="6353259"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26" name="文本框 14"/>
          <p:cNvSpPr txBox="1"/>
          <p:nvPr userDrawn="1"/>
        </p:nvSpPr>
        <p:spPr>
          <a:xfrm>
            <a:off x="7067812"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O</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7" name="椭圆 15"/>
          <p:cNvSpPr/>
          <p:nvPr userDrawn="1"/>
        </p:nvSpPr>
        <p:spPr>
          <a:xfrm>
            <a:off x="7100002"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28" name="文本框 16"/>
          <p:cNvSpPr txBox="1"/>
          <p:nvPr userDrawn="1"/>
        </p:nvSpPr>
        <p:spPr>
          <a:xfrm>
            <a:off x="7814555"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N</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9" name="椭圆 17"/>
          <p:cNvSpPr/>
          <p:nvPr userDrawn="1"/>
        </p:nvSpPr>
        <p:spPr>
          <a:xfrm>
            <a:off x="7846745"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pic>
        <p:nvPicPr>
          <p:cNvPr id="21" name="Picture 20"/>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22" name="Picture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63017" y="7144516"/>
            <a:ext cx="1152128" cy="1959214"/>
          </a:xfrm>
          <a:prstGeom prst="rect">
            <a:avLst/>
          </a:prstGeom>
        </p:spPr>
      </p:pic>
      <p:sp>
        <p:nvSpPr>
          <p:cNvPr id="23" name="TextBox 3"/>
          <p:cNvSpPr txBox="1"/>
          <p:nvPr userDrawn="1"/>
        </p:nvSpPr>
        <p:spPr>
          <a:xfrm>
            <a:off x="3150160" y="818040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endParaRPr lang="en-US" sz="1800" b="1" dirty="0">
              <a:solidFill>
                <a:schemeClr val="accent6">
                  <a:lumMod val="50000"/>
                </a:schemeClr>
              </a:solidFill>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0"/>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0" name="Title 1"/>
          <p:cNvSpPr txBox="1"/>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5">
                    <a:lumMod val="40000"/>
                    <a:lumOff val="60000"/>
                  </a:schemeClr>
                </a:solidFill>
                <a:latin typeface="#9Slide07 HoneyCream" pitchFamily="2" charset="0"/>
              </a:rPr>
              <a:t>Măng Non</a:t>
            </a:r>
            <a:endParaRPr lang="en-US" sz="3200" b="0" dirty="0">
              <a:solidFill>
                <a:schemeClr val="accent5">
                  <a:lumMod val="40000"/>
                  <a:lumOff val="60000"/>
                </a:schemeClr>
              </a:solidFill>
              <a:latin typeface="#9Slide07 HoneyCream" pitchFamily="2" charset="0"/>
            </a:endParaRPr>
          </a:p>
        </p:txBody>
      </p:sp>
      <p:sp>
        <p:nvSpPr>
          <p:cNvPr id="31" name="Title 1"/>
          <p:cNvSpPr txBox="1"/>
          <p:nvPr userDrawn="1"/>
        </p:nvSpPr>
        <p:spPr>
          <a:xfrm>
            <a:off x="1720532" y="871003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pic>
        <p:nvPicPr>
          <p:cNvPr id="32" name="Picture 31"/>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33" name="Picture 32"/>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34" name="Picture 33"/>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35" name="Picture 34"/>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
        <p:nvSpPr>
          <p:cNvPr id="36" name="Title 1"/>
          <p:cNvSpPr txBox="1"/>
          <p:nvPr userDrawn="1"/>
        </p:nvSpPr>
        <p:spPr>
          <a:xfrm>
            <a:off x="-570115"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a:solidFill>
                  <a:schemeClr val="accent5">
                    <a:lumMod val="60000"/>
                    <a:lumOff val="40000"/>
                  </a:schemeClr>
                </a:solidFill>
                <a:latin typeface="#9Slide06 SVNFresh Script" pitchFamily="2" charset="0"/>
              </a:rPr>
              <a:t>Diệu Hiền</a:t>
            </a:r>
            <a:endParaRPr lang="en-US" sz="1600" b="0" dirty="0">
              <a:solidFill>
                <a:schemeClr val="accent5">
                  <a:lumMod val="60000"/>
                  <a:lumOff val="40000"/>
                </a:schemeClr>
              </a:solidFill>
              <a:latin typeface="#9Slide06 SVNFresh Script" pitchFamily="2" charset="0"/>
            </a:endParaRPr>
          </a:p>
        </p:txBody>
      </p:sp>
      <p:sp>
        <p:nvSpPr>
          <p:cNvPr id="38" name="Title 1"/>
          <p:cNvSpPr txBox="1"/>
          <p:nvPr userDrawn="1"/>
        </p:nvSpPr>
        <p:spPr>
          <a:xfrm>
            <a:off x="-175254" y="-79354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E78DB0"/>
                </a:solidFill>
                <a:latin typeface="#9Slide07 Altus" pitchFamily="2" charset="0"/>
              </a:rPr>
              <a:t>By: Diệu Hiền</a:t>
            </a:r>
            <a:endParaRPr lang="en-US" sz="3200" b="0" dirty="0">
              <a:solidFill>
                <a:srgbClr val="E78DB0"/>
              </a:solidFill>
              <a:latin typeface="#9Slide07 Altus" pitchFamily="2" charset="0"/>
            </a:endParaRPr>
          </a:p>
        </p:txBody>
      </p:sp>
      <p:pic>
        <p:nvPicPr>
          <p:cNvPr id="7" name="Picture 6" descr="A white circle with leaves and blue text&#10;&#10;Description automatically generated"/>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59117" y="0"/>
            <a:ext cx="1378866" cy="137886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transition advClick="0" advTm="3104">
    <p:cover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image" Target="../media/image10.pn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1.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microsoft.com/office/2007/relationships/hdphoto" Target="../media/image37.wdp"/><Relationship Id="rId2" Type="http://schemas.openxmlformats.org/officeDocument/2006/relationships/image" Target="../media/image36.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0.pn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microsoft.com/office/2007/relationships/hdphoto" Target="../media/image48.wdp"/><Relationship Id="rId7" Type="http://schemas.openxmlformats.org/officeDocument/2006/relationships/image" Target="../media/image47.png"/><Relationship Id="rId6" Type="http://schemas.microsoft.com/office/2007/relationships/hdphoto" Target="../media/image46.wdp"/><Relationship Id="rId5" Type="http://schemas.openxmlformats.org/officeDocument/2006/relationships/image" Target="../media/image45.png"/><Relationship Id="rId4" Type="http://schemas.microsoft.com/office/2007/relationships/hdphoto" Target="../media/image44.wdp"/><Relationship Id="rId3" Type="http://schemas.openxmlformats.org/officeDocument/2006/relationships/image" Target="../media/image43.png"/><Relationship Id="rId2" Type="http://schemas.microsoft.com/office/2007/relationships/hdphoto" Target="../media/image42.wdp"/><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49.png"/><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49.png"/><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49.png"/><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microsoft.com/office/2007/relationships/hdphoto" Target="../media/image56.wdp"/><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microsoft.com/office/2007/relationships/hdphoto" Target="../media/image51.wdp"/><Relationship Id="rId2" Type="http://schemas.openxmlformats.org/officeDocument/2006/relationships/image" Target="../media/image50.png"/><Relationship Id="rId10" Type="http://schemas.openxmlformats.org/officeDocument/2006/relationships/notesSlide" Target="../notesSlides/notesSlide10.xml"/><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3.xml"/><Relationship Id="rId5" Type="http://schemas.openxmlformats.org/officeDocument/2006/relationships/image" Target="../media/image52.png"/><Relationship Id="rId4" Type="http://schemas.microsoft.com/office/2007/relationships/hdphoto" Target="../media/image58.wdp"/><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9.pn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microsoft.com/office/2007/relationships/hdphoto" Target="../media/image61.wdp"/><Relationship Id="rId1" Type="http://schemas.openxmlformats.org/officeDocument/2006/relationships/image" Target="../media/image60.png"/></Relationships>
</file>

<file path=ppt/slides/_rels/slide23.xml.rels><?xml version="1.0" encoding="UTF-8" standalone="yes"?>
<Relationships xmlns="http://schemas.openxmlformats.org/package/2006/relationships"><Relationship Id="rId9" Type="http://schemas.openxmlformats.org/officeDocument/2006/relationships/image" Target="../media/image70.png"/><Relationship Id="rId8" Type="http://schemas.microsoft.com/office/2007/relationships/hdphoto" Target="../media/image69.wdp"/><Relationship Id="rId7" Type="http://schemas.openxmlformats.org/officeDocument/2006/relationships/image" Target="../media/image68.png"/><Relationship Id="rId6" Type="http://schemas.microsoft.com/office/2007/relationships/hdphoto" Target="../media/image67.wdp"/><Relationship Id="rId5" Type="http://schemas.openxmlformats.org/officeDocument/2006/relationships/image" Target="../media/image66.png"/><Relationship Id="rId4" Type="http://schemas.microsoft.com/office/2007/relationships/hdphoto" Target="../media/image65.wdp"/><Relationship Id="rId3" Type="http://schemas.openxmlformats.org/officeDocument/2006/relationships/image" Target="../media/image64.png"/><Relationship Id="rId2" Type="http://schemas.microsoft.com/office/2007/relationships/hdphoto" Target="../media/image63.wdp"/><Relationship Id="rId15" Type="http://schemas.openxmlformats.org/officeDocument/2006/relationships/slideLayout" Target="../slideLayouts/slideLayout3.xml"/><Relationship Id="rId14" Type="http://schemas.microsoft.com/office/2007/relationships/hdphoto" Target="../media/image75.wdp"/><Relationship Id="rId13" Type="http://schemas.openxmlformats.org/officeDocument/2006/relationships/image" Target="../media/image74.png"/><Relationship Id="rId12" Type="http://schemas.microsoft.com/office/2007/relationships/hdphoto" Target="../media/image73.wdp"/><Relationship Id="rId11" Type="http://schemas.openxmlformats.org/officeDocument/2006/relationships/image" Target="../media/image72.png"/><Relationship Id="rId10" Type="http://schemas.microsoft.com/office/2007/relationships/hdphoto" Target="../media/image71.wdp"/><Relationship Id="rId1" Type="http://schemas.openxmlformats.org/officeDocument/2006/relationships/image" Target="../media/image6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microsoft.com/office/2007/relationships/hdphoto" Target="../media/image61.wdp"/><Relationship Id="rId1"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9.png"/><Relationship Id="rId2" Type="http://schemas.microsoft.com/office/2007/relationships/hdphoto" Target="../media/image16.wdp"/><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3" Type="http://schemas.openxmlformats.org/officeDocument/2006/relationships/image" Target="../media/image76.jpeg"/><Relationship Id="rId2" Type="http://schemas.microsoft.com/office/2007/relationships/hdphoto" Target="../media/image61.wdp"/><Relationship Id="rId1" Type="http://schemas.openxmlformats.org/officeDocument/2006/relationships/image" Target="../media/image60.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9.png"/><Relationship Id="rId2" Type="http://schemas.microsoft.com/office/2007/relationships/hdphoto" Target="../media/image16.wdp"/><Relationship Id="rId1" Type="http://schemas.openxmlformats.org/officeDocument/2006/relationships/image" Target="../media/image15.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microsoft.com/office/2007/relationships/hdphoto" Target="../media/image61.wdp"/><Relationship Id="rId1" Type="http://schemas.openxmlformats.org/officeDocument/2006/relationships/image" Target="../media/image60.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80.png"/><Relationship Id="rId3" Type="http://schemas.openxmlformats.org/officeDocument/2006/relationships/image" Target="../media/image9.png"/><Relationship Id="rId2" Type="http://schemas.microsoft.com/office/2007/relationships/hdphoto" Target="../media/image61.wdp"/><Relationship Id="rId1"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81.pn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82.png"/><Relationship Id="rId3" Type="http://schemas.openxmlformats.org/officeDocument/2006/relationships/tags" Target="../tags/tag2.xml"/><Relationship Id="rId2" Type="http://schemas.microsoft.com/office/2007/relationships/hdphoto" Target="../media/image63.wdp"/><Relationship Id="rId1" Type="http://schemas.openxmlformats.org/officeDocument/2006/relationships/image" Target="../media/image62.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83.pn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84.png"/><Relationship Id="rId7" Type="http://schemas.openxmlformats.org/officeDocument/2006/relationships/image" Target="../media/image4.png"/><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9.png"/><Relationship Id="rId2" Type="http://schemas.microsoft.com/office/2007/relationships/hdphoto" Target="../media/image16.wdp"/><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8.png"/><Relationship Id="rId3" Type="http://schemas.openxmlformats.org/officeDocument/2006/relationships/image" Target="../media/image17.png"/><Relationship Id="rId2" Type="http://schemas.microsoft.com/office/2007/relationships/hdphoto" Target="../media/image16.wdp"/><Relationship Id="rId11" Type="http://schemas.openxmlformats.org/officeDocument/2006/relationships/notesSlide" Target="../notesSlides/notesSlide4.xml"/><Relationship Id="rId10" Type="http://schemas.openxmlformats.org/officeDocument/2006/relationships/slideLayout" Target="../slideLayouts/slideLayout3.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2.pn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tags" Target="../tags/tag1.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9193" t="50934" b="8278"/>
          <a:stretch>
            <a:fillRect/>
          </a:stretch>
        </p:blipFill>
        <p:spPr>
          <a:xfrm flipH="1">
            <a:off x="-5281" y="0"/>
            <a:ext cx="12197280" cy="6858000"/>
          </a:xfrm>
          <a:prstGeom prst="rect">
            <a:avLst/>
          </a:prstGeom>
        </p:spPr>
      </p:pic>
      <p:sp>
        <p:nvSpPr>
          <p:cNvPr id="15" name="菱形 14"/>
          <p:cNvSpPr/>
          <p:nvPr/>
        </p:nvSpPr>
        <p:spPr>
          <a:xfrm>
            <a:off x="1485900" y="314325"/>
            <a:ext cx="8648699"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2804274" y="2687485"/>
            <a:ext cx="6145301" cy="205453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9193" t="50934" b="8278"/>
          <a:stretch>
            <a:fillRect/>
          </a:stretch>
        </p:blipFill>
        <p:spPr>
          <a:xfrm>
            <a:off x="0" y="1"/>
            <a:ext cx="12192000" cy="6858000"/>
          </a:xfrm>
          <a:prstGeom prst="rect">
            <a:avLst/>
          </a:prstGeom>
        </p:spPr>
      </p:pic>
      <p:sp>
        <p:nvSpPr>
          <p:cNvPr id="21" name="Rectangle 20"/>
          <p:cNvSpPr/>
          <p:nvPr/>
        </p:nvSpPr>
        <p:spPr>
          <a:xfrm>
            <a:off x="302739" y="1337178"/>
            <a:ext cx="11627708" cy="5169436"/>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580768" y="2008169"/>
            <a:ext cx="11071653" cy="120032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Những em bé Mông,</a:t>
            </a:r>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những em bé Tu Dí,</a:t>
            </a:r>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Phù Lá</a:t>
            </a:r>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quần áo sặc sỡ</a:t>
            </a:r>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đang chơi đùa trước cửa hàng.</a:t>
            </a:r>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Rectangle 28"/>
          <p:cNvSpPr/>
          <p:nvPr/>
        </p:nvSpPr>
        <p:spPr>
          <a:xfrm>
            <a:off x="581026" y="4002599"/>
            <a:ext cx="11134724" cy="1754326"/>
          </a:xfrm>
          <a:prstGeom prst="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Hoàng hôn,</a:t>
            </a:r>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áp phiên của phiên chợ thị trấn,</a:t>
            </a:r>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người ngựa dập  dìu</a:t>
            </a:r>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chìm trong sương núi tím nhạt.</a:t>
            </a:r>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2045951" y="0"/>
            <a:ext cx="9224047" cy="1944793"/>
          </a:xfrm>
          <a:prstGeom prst="rect">
            <a:avLst/>
          </a:prstGeom>
        </p:spPr>
      </p:pic>
      <p:sp>
        <p:nvSpPr>
          <p:cNvPr id="5" name="TextBox 4"/>
          <p:cNvSpPr txBox="1"/>
          <p:nvPr/>
        </p:nvSpPr>
        <p:spPr>
          <a:xfrm>
            <a:off x="7454900" y="6488668"/>
            <a:ext cx="69240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9193" t="50934" b="8278"/>
          <a:stretch>
            <a:fillRect/>
          </a:stretch>
        </p:blipFill>
        <p:spPr>
          <a:xfrm>
            <a:off x="0" y="1"/>
            <a:ext cx="12192000" cy="6858000"/>
          </a:xfrm>
          <a:prstGeom prst="rect">
            <a:avLst/>
          </a:prstGeom>
        </p:spPr>
      </p:pic>
      <p:sp>
        <p:nvSpPr>
          <p:cNvPr id="9" name="Rectangle 8"/>
          <p:cNvSpPr/>
          <p:nvPr/>
        </p:nvSpPr>
        <p:spPr>
          <a:xfrm rot="21123600">
            <a:off x="1066676" y="612351"/>
            <a:ext cx="4750635" cy="950144"/>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Sa Pa: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một</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huyện</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thuộc</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tỉnh</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Lào</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Cai.</a:t>
            </a:r>
            <a:endParaRPr kumimoji="0" lang="en-US"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602616">
            <a:off x="753853" y="2481740"/>
            <a:ext cx="4740827" cy="3780579"/>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rot="20998364">
            <a:off x="6519863" y="1676398"/>
            <a:ext cx="5100638" cy="3400425"/>
          </a:xfrm>
          <a:prstGeom prst="rect">
            <a:avLst/>
          </a:prstGeom>
        </p:spPr>
      </p:pic>
      <p:pic>
        <p:nvPicPr>
          <p:cNvPr id="3" name="Picture 2"/>
          <p:cNvPicPr>
            <a:picLocks noChangeAspect="1"/>
          </p:cNvPicPr>
          <p:nvPr/>
        </p:nvPicPr>
        <p:blipFill>
          <a:blip r:embed="rId5"/>
          <a:stretch>
            <a:fillRect/>
          </a:stretch>
        </p:blipFill>
        <p:spPr>
          <a:xfrm>
            <a:off x="6491746" y="95250"/>
            <a:ext cx="5700254" cy="148755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9193" t="50934" b="8278"/>
          <a:stretch>
            <a:fillRect/>
          </a:stretch>
        </p:blipFill>
        <p:spPr>
          <a:xfrm>
            <a:off x="0" y="1"/>
            <a:ext cx="12192000" cy="6858000"/>
          </a:xfrm>
          <a:prstGeom prst="rect">
            <a:avLst/>
          </a:prstGeom>
        </p:spPr>
      </p:pic>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470106" y="2074018"/>
            <a:ext cx="7426493" cy="4342353"/>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rot="21325169">
            <a:off x="1074636" y="257260"/>
            <a:ext cx="5782311" cy="1395081"/>
          </a:xfrm>
          <a:prstGeom prst="rect">
            <a:avLst/>
          </a:prstGeom>
          <a:solidFill>
            <a:srgbClr val="66CCFF">
              <a:alpha val="67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Rừng cây âm âm: </a:t>
            </a:r>
            <a:r>
              <a:rPr lang="vi-VN"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rừng cây rậm rạp, hơi tối và tĩnh mịch.</a:t>
            </a:r>
            <a:endParaRPr kumimoji="0" lang="en-US"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9193" t="50934" b="8278"/>
          <a:stretch>
            <a:fillRect/>
          </a:stretch>
        </p:blipFill>
        <p:spPr>
          <a:xfrm>
            <a:off x="-716692" y="0"/>
            <a:ext cx="12908692" cy="6858000"/>
          </a:xfrm>
          <a:prstGeom prst="rect">
            <a:avLst/>
          </a:prstGeom>
        </p:spPr>
      </p:pic>
      <p:sp>
        <p:nvSpPr>
          <p:cNvPr id="11" name="Rectangle: Diagonal Corners Rounded 10"/>
          <p:cNvSpPr/>
          <p:nvPr/>
        </p:nvSpPr>
        <p:spPr>
          <a:xfrm>
            <a:off x="4095750" y="154325"/>
            <a:ext cx="7973200" cy="1096391"/>
          </a:xfrm>
          <a:prstGeom prst="round2DiagRect">
            <a:avLst/>
          </a:prstGeom>
          <a:solidFill>
            <a:srgbClr val="002060">
              <a:alpha val="84000"/>
            </a:srgbClr>
          </a:solidFill>
          <a:ln w="38100">
            <a:solidFill>
              <a:srgbClr val="00206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Mông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Tu Di,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Phù</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Lá</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gọi</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dân</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tộc</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thiểu</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số</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sống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ở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vùng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núi</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cao</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4" descr="2766536020054089462S500x500Q85"/>
          <p:cNvPicPr>
            <a:picLocks noChangeAspect="1" noChangeArrowheads="1"/>
          </p:cNvPicPr>
          <p:nvPr/>
        </p:nvPicPr>
        <p:blipFill rotWithShape="1">
          <a:blip r:embed="rId2">
            <a:extLst>
              <a:ext uri="{28A0092B-C50C-407E-A947-70E740481C1C}">
                <a14:useLocalDpi xmlns:a14="http://schemas.microsoft.com/office/drawing/2010/main" val="0"/>
              </a:ext>
            </a:extLst>
          </a:blip>
          <a:srcRect t="5400" b="741"/>
          <a:stretch>
            <a:fillRect/>
          </a:stretch>
        </p:blipFill>
        <p:spPr bwMode="auto">
          <a:xfrm>
            <a:off x="331710" y="449489"/>
            <a:ext cx="3361163" cy="3417693"/>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0087" y="4061647"/>
            <a:ext cx="2809701" cy="715089"/>
          </a:xfrm>
          <a:prstGeom prst="round2DiagRect">
            <a:avLst/>
          </a:prstGeom>
          <a:solidFill>
            <a:srgbClr val="E78DB0"/>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Hmông</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4" descr="Độc đáo trang phục phụ nữ các dân tộc vùng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493" y="1746954"/>
            <a:ext cx="3643790" cy="407411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870752" y="5981987"/>
            <a:ext cx="2630213" cy="715089"/>
          </a:xfrm>
          <a:prstGeom prst="round2DiagRect">
            <a:avLst/>
          </a:prstGeom>
          <a:solidFill>
            <a:schemeClr val="accent6">
              <a:lumMod val="75000"/>
            </a:schemeClr>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Tu</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Dí</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8205903" y="1537852"/>
            <a:ext cx="3416010" cy="3417693"/>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TextBox 18"/>
          <p:cNvSpPr txBox="1"/>
          <p:nvPr/>
        </p:nvSpPr>
        <p:spPr>
          <a:xfrm>
            <a:off x="8866192" y="5242681"/>
            <a:ext cx="2630213" cy="715089"/>
          </a:xfrm>
          <a:prstGeom prst="round2DiagRect">
            <a:avLst/>
          </a:prstGeom>
          <a:solidFill>
            <a:schemeClr val="accent5">
              <a:lumMod val="60000"/>
              <a:lumOff val="40000"/>
            </a:schemeClr>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Phù</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Lá</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rPr>
              <a:t>Diệu Hiền</a:t>
            </a:r>
            <a:endPar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7"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9193" t="50934" b="8278"/>
          <a:stretch>
            <a:fillRect/>
          </a:stretch>
        </p:blipFill>
        <p:spPr>
          <a:xfrm>
            <a:off x="0" y="1"/>
            <a:ext cx="12192000" cy="6858000"/>
          </a:xfrm>
          <a:prstGeom prst="rect">
            <a:avLst/>
          </a:prstGeom>
        </p:spPr>
      </p:pic>
      <p:sp>
        <p:nvSpPr>
          <p:cNvPr id="6" name="Rectangle 5"/>
          <p:cNvSpPr/>
          <p:nvPr/>
        </p:nvSpPr>
        <p:spPr>
          <a:xfrm>
            <a:off x="2031915" y="1952625"/>
            <a:ext cx="8378910" cy="1122936"/>
          </a:xfrm>
          <a:custGeom>
            <a:avLst/>
            <a:gdLst>
              <a:gd name="connsiteX0" fmla="*/ 0 w 4777080"/>
              <a:gd name="connsiteY0" fmla="*/ 0 h 1676889"/>
              <a:gd name="connsiteX1" fmla="*/ 453823 w 4777080"/>
              <a:gd name="connsiteY1" fmla="*/ 0 h 1676889"/>
              <a:gd name="connsiteX2" fmla="*/ 1050958 w 4777080"/>
              <a:gd name="connsiteY2" fmla="*/ 0 h 1676889"/>
              <a:gd name="connsiteX3" fmla="*/ 1552551 w 4777080"/>
              <a:gd name="connsiteY3" fmla="*/ 0 h 1676889"/>
              <a:gd name="connsiteX4" fmla="*/ 2197457 w 4777080"/>
              <a:gd name="connsiteY4" fmla="*/ 0 h 1676889"/>
              <a:gd name="connsiteX5" fmla="*/ 2842363 w 4777080"/>
              <a:gd name="connsiteY5" fmla="*/ 0 h 1676889"/>
              <a:gd name="connsiteX6" fmla="*/ 3487268 w 4777080"/>
              <a:gd name="connsiteY6" fmla="*/ 0 h 1676889"/>
              <a:gd name="connsiteX7" fmla="*/ 3988862 w 4777080"/>
              <a:gd name="connsiteY7" fmla="*/ 0 h 1676889"/>
              <a:gd name="connsiteX8" fmla="*/ 4777080 w 4777080"/>
              <a:gd name="connsiteY8" fmla="*/ 0 h 1676889"/>
              <a:gd name="connsiteX9" fmla="*/ 4777080 w 4777080"/>
              <a:gd name="connsiteY9" fmla="*/ 542194 h 1676889"/>
              <a:gd name="connsiteX10" fmla="*/ 4777080 w 4777080"/>
              <a:gd name="connsiteY10" fmla="*/ 1084388 h 1676889"/>
              <a:gd name="connsiteX11" fmla="*/ 4777080 w 4777080"/>
              <a:gd name="connsiteY11" fmla="*/ 1676889 h 1676889"/>
              <a:gd name="connsiteX12" fmla="*/ 4084403 w 4777080"/>
              <a:gd name="connsiteY12" fmla="*/ 1676889 h 1676889"/>
              <a:gd name="connsiteX13" fmla="*/ 3535039 w 4777080"/>
              <a:gd name="connsiteY13" fmla="*/ 1676889 h 1676889"/>
              <a:gd name="connsiteX14" fmla="*/ 2890133 w 4777080"/>
              <a:gd name="connsiteY14" fmla="*/ 1676889 h 1676889"/>
              <a:gd name="connsiteX15" fmla="*/ 2292998 w 4777080"/>
              <a:gd name="connsiteY15" fmla="*/ 1676889 h 1676889"/>
              <a:gd name="connsiteX16" fmla="*/ 1648093 w 4777080"/>
              <a:gd name="connsiteY16" fmla="*/ 1676889 h 1676889"/>
              <a:gd name="connsiteX17" fmla="*/ 1098728 w 4777080"/>
              <a:gd name="connsiteY17" fmla="*/ 1676889 h 1676889"/>
              <a:gd name="connsiteX18" fmla="*/ 0 w 4777080"/>
              <a:gd name="connsiteY18" fmla="*/ 1676889 h 1676889"/>
              <a:gd name="connsiteX19" fmla="*/ 0 w 4777080"/>
              <a:gd name="connsiteY19" fmla="*/ 1117926 h 1676889"/>
              <a:gd name="connsiteX20" fmla="*/ 0 w 4777080"/>
              <a:gd name="connsiteY20" fmla="*/ 542194 h 1676889"/>
              <a:gd name="connsiteX21" fmla="*/ 0 w 4777080"/>
              <a:gd name="connsiteY21" fmla="*/ 0 h 167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77080" h="1676889" fill="none" extrusionOk="0">
                <a:moveTo>
                  <a:pt x="0" y="0"/>
                </a:moveTo>
                <a:cubicBezTo>
                  <a:pt x="213461" y="-24128"/>
                  <a:pt x="244594" y="12696"/>
                  <a:pt x="453823" y="0"/>
                </a:cubicBezTo>
                <a:cubicBezTo>
                  <a:pt x="663052" y="-12696"/>
                  <a:pt x="871555" y="3967"/>
                  <a:pt x="1050958" y="0"/>
                </a:cubicBezTo>
                <a:cubicBezTo>
                  <a:pt x="1230362" y="-3967"/>
                  <a:pt x="1316184" y="25843"/>
                  <a:pt x="1552551" y="0"/>
                </a:cubicBezTo>
                <a:cubicBezTo>
                  <a:pt x="1788918" y="-25843"/>
                  <a:pt x="1906374" y="43402"/>
                  <a:pt x="2197457" y="0"/>
                </a:cubicBezTo>
                <a:cubicBezTo>
                  <a:pt x="2488540" y="-43402"/>
                  <a:pt x="2680373" y="39957"/>
                  <a:pt x="2842363" y="0"/>
                </a:cubicBezTo>
                <a:cubicBezTo>
                  <a:pt x="3004353" y="-39957"/>
                  <a:pt x="3308254" y="2250"/>
                  <a:pt x="3487268" y="0"/>
                </a:cubicBezTo>
                <a:cubicBezTo>
                  <a:pt x="3666283" y="-2250"/>
                  <a:pt x="3753291" y="8205"/>
                  <a:pt x="3988862" y="0"/>
                </a:cubicBezTo>
                <a:cubicBezTo>
                  <a:pt x="4224433" y="-8205"/>
                  <a:pt x="4440609" y="80777"/>
                  <a:pt x="4777080" y="0"/>
                </a:cubicBezTo>
                <a:cubicBezTo>
                  <a:pt x="4800834" y="198464"/>
                  <a:pt x="4744486" y="339916"/>
                  <a:pt x="4777080" y="542194"/>
                </a:cubicBezTo>
                <a:cubicBezTo>
                  <a:pt x="4809674" y="744472"/>
                  <a:pt x="4749346" y="951990"/>
                  <a:pt x="4777080" y="1084388"/>
                </a:cubicBezTo>
                <a:cubicBezTo>
                  <a:pt x="4804814" y="1216786"/>
                  <a:pt x="4769575" y="1454741"/>
                  <a:pt x="4777080" y="1676889"/>
                </a:cubicBezTo>
                <a:cubicBezTo>
                  <a:pt x="4451082" y="1719957"/>
                  <a:pt x="4244913" y="1639454"/>
                  <a:pt x="4084403" y="1676889"/>
                </a:cubicBezTo>
                <a:cubicBezTo>
                  <a:pt x="3923893" y="1714324"/>
                  <a:pt x="3775463" y="1621971"/>
                  <a:pt x="3535039" y="1676889"/>
                </a:cubicBezTo>
                <a:cubicBezTo>
                  <a:pt x="3294615" y="1731807"/>
                  <a:pt x="3202719" y="1646609"/>
                  <a:pt x="2890133" y="1676889"/>
                </a:cubicBezTo>
                <a:cubicBezTo>
                  <a:pt x="2577547" y="1707169"/>
                  <a:pt x="2535885" y="1643283"/>
                  <a:pt x="2292998" y="1676889"/>
                </a:cubicBezTo>
                <a:cubicBezTo>
                  <a:pt x="2050112" y="1710495"/>
                  <a:pt x="1896413" y="1613638"/>
                  <a:pt x="1648093" y="1676889"/>
                </a:cubicBezTo>
                <a:cubicBezTo>
                  <a:pt x="1399773" y="1740140"/>
                  <a:pt x="1337520" y="1675633"/>
                  <a:pt x="1098728" y="1676889"/>
                </a:cubicBezTo>
                <a:cubicBezTo>
                  <a:pt x="859936" y="1678145"/>
                  <a:pt x="389249" y="1584161"/>
                  <a:pt x="0" y="1676889"/>
                </a:cubicBezTo>
                <a:cubicBezTo>
                  <a:pt x="-65379" y="1540657"/>
                  <a:pt x="57769" y="1268209"/>
                  <a:pt x="0" y="1117926"/>
                </a:cubicBezTo>
                <a:cubicBezTo>
                  <a:pt x="-57769" y="967643"/>
                  <a:pt x="9887" y="730484"/>
                  <a:pt x="0" y="542194"/>
                </a:cubicBezTo>
                <a:cubicBezTo>
                  <a:pt x="-9887" y="353904"/>
                  <a:pt x="40221" y="204950"/>
                  <a:pt x="0" y="0"/>
                </a:cubicBezTo>
                <a:close/>
              </a:path>
              <a:path w="4777080" h="1676889" stroke="0" extrusionOk="0">
                <a:moveTo>
                  <a:pt x="0" y="0"/>
                </a:moveTo>
                <a:cubicBezTo>
                  <a:pt x="292742" y="-80034"/>
                  <a:pt x="448359" y="78359"/>
                  <a:pt x="692677" y="0"/>
                </a:cubicBezTo>
                <a:cubicBezTo>
                  <a:pt x="936995" y="-78359"/>
                  <a:pt x="1098138" y="34696"/>
                  <a:pt x="1242041" y="0"/>
                </a:cubicBezTo>
                <a:cubicBezTo>
                  <a:pt x="1385944" y="-34696"/>
                  <a:pt x="1582137" y="30245"/>
                  <a:pt x="1695863" y="0"/>
                </a:cubicBezTo>
                <a:cubicBezTo>
                  <a:pt x="1809589" y="-30245"/>
                  <a:pt x="2065196" y="37603"/>
                  <a:pt x="2245228" y="0"/>
                </a:cubicBezTo>
                <a:cubicBezTo>
                  <a:pt x="2425261" y="-37603"/>
                  <a:pt x="2584253" y="59375"/>
                  <a:pt x="2890133" y="0"/>
                </a:cubicBezTo>
                <a:cubicBezTo>
                  <a:pt x="3196014" y="-59375"/>
                  <a:pt x="3201057" y="51642"/>
                  <a:pt x="3343956" y="0"/>
                </a:cubicBezTo>
                <a:cubicBezTo>
                  <a:pt x="3486855" y="-51642"/>
                  <a:pt x="3661950" y="24435"/>
                  <a:pt x="3941091" y="0"/>
                </a:cubicBezTo>
                <a:cubicBezTo>
                  <a:pt x="4220233" y="-24435"/>
                  <a:pt x="4410671" y="63353"/>
                  <a:pt x="4777080" y="0"/>
                </a:cubicBezTo>
                <a:cubicBezTo>
                  <a:pt x="4807431" y="208804"/>
                  <a:pt x="4736126" y="296735"/>
                  <a:pt x="4777080" y="542194"/>
                </a:cubicBezTo>
                <a:cubicBezTo>
                  <a:pt x="4818034" y="787653"/>
                  <a:pt x="4743271" y="879113"/>
                  <a:pt x="4777080" y="1101157"/>
                </a:cubicBezTo>
                <a:cubicBezTo>
                  <a:pt x="4810889" y="1323201"/>
                  <a:pt x="4740128" y="1429581"/>
                  <a:pt x="4777080" y="1676889"/>
                </a:cubicBezTo>
                <a:cubicBezTo>
                  <a:pt x="4597739" y="1749333"/>
                  <a:pt x="4320654" y="1669751"/>
                  <a:pt x="4084403" y="1676889"/>
                </a:cubicBezTo>
                <a:cubicBezTo>
                  <a:pt x="3848152" y="1684027"/>
                  <a:pt x="3698684" y="1623052"/>
                  <a:pt x="3487268" y="1676889"/>
                </a:cubicBezTo>
                <a:cubicBezTo>
                  <a:pt x="3275853" y="1730726"/>
                  <a:pt x="3143203" y="1624738"/>
                  <a:pt x="2890133" y="1676889"/>
                </a:cubicBezTo>
                <a:cubicBezTo>
                  <a:pt x="2637064" y="1729040"/>
                  <a:pt x="2388259" y="1605770"/>
                  <a:pt x="2197457" y="1676889"/>
                </a:cubicBezTo>
                <a:cubicBezTo>
                  <a:pt x="2006655" y="1748008"/>
                  <a:pt x="1879731" y="1664067"/>
                  <a:pt x="1695863" y="1676889"/>
                </a:cubicBezTo>
                <a:cubicBezTo>
                  <a:pt x="1511995" y="1689711"/>
                  <a:pt x="1330254" y="1670965"/>
                  <a:pt x="1098728" y="1676889"/>
                </a:cubicBezTo>
                <a:cubicBezTo>
                  <a:pt x="867202" y="1682813"/>
                  <a:pt x="712541" y="1652953"/>
                  <a:pt x="549364" y="1676889"/>
                </a:cubicBezTo>
                <a:cubicBezTo>
                  <a:pt x="386187" y="1700825"/>
                  <a:pt x="153149" y="1627082"/>
                  <a:pt x="0" y="1676889"/>
                </a:cubicBezTo>
                <a:cubicBezTo>
                  <a:pt x="-19301" y="1486208"/>
                  <a:pt x="66232" y="1384422"/>
                  <a:pt x="0" y="1101157"/>
                </a:cubicBezTo>
                <a:cubicBezTo>
                  <a:pt x="-66232" y="817892"/>
                  <a:pt x="21303" y="709331"/>
                  <a:pt x="0" y="525425"/>
                </a:cubicBezTo>
                <a:cubicBezTo>
                  <a:pt x="-21303" y="341519"/>
                  <a:pt x="29290" y="193095"/>
                  <a:pt x="0" y="0"/>
                </a:cubicBezTo>
                <a:close/>
              </a:path>
            </a:pathLst>
          </a:custGeom>
          <a:solidFill>
            <a:srgbClr val="92D050">
              <a:alpha val="69000"/>
            </a:srgbClr>
          </a:solidFill>
          <a:ln w="28575"/>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Áp phiên: hôm trước phiên chợ.</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descr="978843359_3a16ea9de9"/>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00382" y="584953"/>
            <a:ext cx="3894576" cy="2844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457200" y="4063649"/>
            <a:ext cx="2383439" cy="1569660"/>
          </a:xfrm>
          <a:prstGeom prst="rect">
            <a:avLst/>
          </a:prstGeom>
          <a:solidFill>
            <a:schemeClr val="tx2">
              <a:lumMod val="75000"/>
              <a:alpha val="75000"/>
            </a:schemeClr>
          </a:solidFill>
          <a:ln w="38100">
            <a:solidFill>
              <a:schemeClr val="tx1"/>
            </a:solidFill>
            <a:prstDash val="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Cảnh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ngày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gần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phiên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chợ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ở Sa Pa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8" name="Picture 4" descr="cho"/>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5323" y="250409"/>
            <a:ext cx="6843997" cy="3178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Cho%20bac%20ha"/>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03819" y="3873149"/>
            <a:ext cx="4519305" cy="2720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giasuctaybac9"/>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71466" y="3731568"/>
            <a:ext cx="3907809" cy="2579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p:cNvPicPr>
            <a:picLocks noChangeAspect="1" noChangeArrowheads="1"/>
          </p:cNvPicPr>
          <p:nvPr/>
        </p:nvPicPr>
        <p:blipFill>
          <a:blip r:embed="rId1">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p:cNvSpPr/>
          <p:nvPr/>
        </p:nvSpPr>
        <p:spPr>
          <a:xfrm>
            <a:off x="372140" y="2686050"/>
            <a:ext cx="11581735" cy="3381375"/>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914400"/>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endParaRPr lang="vi-VN" sz="2800" dirty="0">
              <a:solidFill>
                <a:prstClr val="black"/>
              </a:solidFill>
              <a:latin typeface="Cambria" panose="02040503050406030204" pitchFamily="18" charset="0"/>
              <a:ea typeface="Cambria" panose="02040503050406030204" pitchFamily="18" charset="0"/>
            </a:endParaRPr>
          </a:p>
        </p:txBody>
      </p:sp>
      <p:sp>
        <p:nvSpPr>
          <p:cNvPr id="11" name="Rectangle: Diagonal Corners Rounded 2"/>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p:cNvPicPr>
            <a:picLocks noChangeAspect="1"/>
          </p:cNvPicPr>
          <p:nvPr/>
        </p:nvPicPr>
        <p:blipFill>
          <a:blip r:embed="rId2"/>
          <a:stretch>
            <a:fillRect/>
          </a:stretch>
        </p:blipFill>
        <p:spPr>
          <a:xfrm>
            <a:off x="116333" y="0"/>
            <a:ext cx="6431837" cy="12863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p:cNvPicPr>
            <a:picLocks noChangeAspect="1" noChangeArrowheads="1"/>
          </p:cNvPicPr>
          <p:nvPr/>
        </p:nvPicPr>
        <p:blipFill>
          <a:blip r:embed="rId1">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p:cNvSpPr/>
          <p:nvPr/>
        </p:nvSpPr>
        <p:spPr>
          <a:xfrm>
            <a:off x="372140" y="2686050"/>
            <a:ext cx="11581735" cy="3381375"/>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914400"/>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endParaRPr lang="vi-VN" sz="3600" dirty="0">
              <a:solidFill>
                <a:prstClr val="black"/>
              </a:solidFill>
              <a:latin typeface="Cambria" panose="02040503050406030204" pitchFamily="18" charset="0"/>
              <a:ea typeface="Cambria" panose="02040503050406030204" pitchFamily="18" charset="0"/>
            </a:endParaRPr>
          </a:p>
        </p:txBody>
      </p:sp>
      <p:sp>
        <p:nvSpPr>
          <p:cNvPr id="11" name="Rectangle: Diagonal Corners Rounded 2"/>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p:cNvPicPr>
            <a:picLocks noChangeAspect="1"/>
          </p:cNvPicPr>
          <p:nvPr/>
        </p:nvPicPr>
        <p:blipFill>
          <a:blip r:embed="rId2"/>
          <a:stretch>
            <a:fillRect/>
          </a:stretch>
        </p:blipFill>
        <p:spPr>
          <a:xfrm>
            <a:off x="116333" y="0"/>
            <a:ext cx="6431837" cy="12863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p:cNvPicPr>
            <a:picLocks noChangeAspect="1" noChangeArrowheads="1"/>
          </p:cNvPicPr>
          <p:nvPr/>
        </p:nvPicPr>
        <p:blipFill>
          <a:blip r:embed="rId1">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p:cNvSpPr/>
          <p:nvPr/>
        </p:nvSpPr>
        <p:spPr>
          <a:xfrm>
            <a:off x="372140" y="2686050"/>
            <a:ext cx="11581735" cy="3895725"/>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914400"/>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endParaRPr lang="vi-VN" sz="3200" dirty="0">
              <a:solidFill>
                <a:prstClr val="black"/>
              </a:solidFill>
              <a:latin typeface="Cambria" panose="02040503050406030204" pitchFamily="18" charset="0"/>
              <a:ea typeface="Cambria" panose="02040503050406030204" pitchFamily="18" charset="0"/>
            </a:endParaRPr>
          </a:p>
          <a:p>
            <a:pPr lvl="0" algn="just" defTabSz="914400"/>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Sa Pa quả là món quà tặng diệu kì mà thiên nhiên dành cho đất nước ta.</a:t>
            </a:r>
            <a:endParaRPr lang="vi-VN" sz="3200" dirty="0">
              <a:solidFill>
                <a:prstClr val="black"/>
              </a:solidFill>
              <a:latin typeface="Cambria" panose="02040503050406030204" pitchFamily="18" charset="0"/>
              <a:ea typeface="Cambria" panose="02040503050406030204" pitchFamily="18" charset="0"/>
            </a:endParaRPr>
          </a:p>
        </p:txBody>
      </p:sp>
      <p:sp>
        <p:nvSpPr>
          <p:cNvPr id="11" name="Rectangle: Diagonal Corners Rounded 2"/>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p:cNvPicPr>
            <a:picLocks noChangeAspect="1"/>
          </p:cNvPicPr>
          <p:nvPr/>
        </p:nvPicPr>
        <p:blipFill>
          <a:blip r:embed="rId2"/>
          <a:stretch>
            <a:fillRect/>
          </a:stretch>
        </p:blipFill>
        <p:spPr>
          <a:xfrm>
            <a:off x="116333" y="0"/>
            <a:ext cx="6431837" cy="12863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p:cNvPicPr>
            <a:picLocks noChangeAspect="1" noChangeArrowheads="1"/>
          </p:cNvPicPr>
          <p:nvPr/>
        </p:nvPicPr>
        <p:blipFill>
          <a:blip r:embed="rId1">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9"/>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endParaRPr>
          </a:p>
        </p:txBody>
      </p:sp>
      <p:grpSp>
        <p:nvGrpSpPr>
          <p:cNvPr id="3" name="Group 2"/>
          <p:cNvGrpSpPr/>
          <p:nvPr/>
        </p:nvGrpSpPr>
        <p:grpSpPr>
          <a:xfrm>
            <a:off x="89479" y="3783333"/>
            <a:ext cx="5918971" cy="2737417"/>
            <a:chOff x="390828" y="2447967"/>
            <a:chExt cx="5918971" cy="2737417"/>
          </a:xfrm>
        </p:grpSpPr>
        <p:sp>
          <p:nvSpPr>
            <p:cNvPr id="4" name="Rectangle: Rounded Corners 23"/>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defTabSz="121920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5" name="Group 4"/>
            <p:cNvGrpSpPr/>
            <p:nvPr/>
          </p:nvGrpSpPr>
          <p:grpSpPr>
            <a:xfrm>
              <a:off x="390828" y="2447967"/>
              <a:ext cx="5852829" cy="2580903"/>
              <a:chOff x="390828" y="2447967"/>
              <a:chExt cx="5852829" cy="2580903"/>
            </a:xfrm>
          </p:grpSpPr>
          <p:grpSp>
            <p:nvGrpSpPr>
              <p:cNvPr id="6" name="Group 5"/>
              <p:cNvGrpSpPr/>
              <p:nvPr/>
            </p:nvGrpSpPr>
            <p:grpSpPr>
              <a:xfrm>
                <a:off x="490202" y="2447967"/>
                <a:ext cx="1194847" cy="1194847"/>
                <a:chOff x="1145146" y="2405567"/>
                <a:chExt cx="1194847" cy="1194847"/>
              </a:xfrm>
            </p:grpSpPr>
            <p:sp>
              <p:nvSpPr>
                <p:cNvPr id="17" name="Rectangle: Rounded Corners 16"/>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400" kern="0">
                    <a:solidFill>
                      <a:srgbClr val="17253A"/>
                    </a:solidFill>
                    <a:latin typeface="Calibri" panose="020F0502020204030204" pitchFamily="34" charset="0"/>
                    <a:cs typeface="Calibri" panose="020F0502020204030204" pitchFamily="34" charset="0"/>
                    <a:sym typeface="Arial" panose="020B0604020202020204"/>
                  </a:endParaRPr>
                </a:p>
              </p:txBody>
            </p:sp>
            <p:pic>
              <p:nvPicPr>
                <p:cNvPr id="19" name="Picture 2" descr="Sticker of Green Check Mark for Indicate Right Choice with Contour Stock  Vector - Illustration of checkmark, decorative: 103229668"/>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390828" y="3135667"/>
                <a:ext cx="1194847" cy="1194847"/>
                <a:chOff x="1104774" y="2410136"/>
                <a:chExt cx="1194847" cy="1194847"/>
              </a:xfrm>
            </p:grpSpPr>
            <p:sp>
              <p:nvSpPr>
                <p:cNvPr id="15" name="Rectangle: Rounded Corners 14"/>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400" kern="0">
                    <a:solidFill>
                      <a:srgbClr val="17253A"/>
                    </a:solidFill>
                    <a:latin typeface="Calibri" panose="020F0502020204030204" pitchFamily="34" charset="0"/>
                    <a:cs typeface="Calibri" panose="020F0502020204030204" pitchFamily="34" charset="0"/>
                    <a:sym typeface="Arial" panose="020B0604020202020204"/>
                  </a:endParaRPr>
                </a:p>
              </p:txBody>
            </p:sp>
            <p:pic>
              <p:nvPicPr>
                <p:cNvPr id="16" name="Picture 2" descr="Sticker of Green Check Mark for Indicate Right Choice with Contour Stock  Vector - Illustration of checkmark, decorative: 103229668"/>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31200" y="3834023"/>
                <a:ext cx="1194847" cy="1194847"/>
                <a:chOff x="1145146" y="2405567"/>
                <a:chExt cx="1194847" cy="1194847"/>
              </a:xfrm>
            </p:grpSpPr>
            <p:sp>
              <p:nvSpPr>
                <p:cNvPr id="13" name="Rectangle: Rounded Corners 12"/>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400" kern="0">
                    <a:solidFill>
                      <a:srgbClr val="17253A"/>
                    </a:solidFill>
                    <a:latin typeface="Calibri" panose="020F0502020204030204" pitchFamily="34" charset="0"/>
                    <a:cs typeface="Calibri" panose="020F0502020204030204" pitchFamily="34" charset="0"/>
                    <a:sym typeface="Arial" panose="020B0604020202020204"/>
                  </a:endParaRPr>
                </a:p>
              </p:txBody>
            </p:sp>
            <p:pic>
              <p:nvPicPr>
                <p:cNvPr id="14" name="Picture 2" descr="Sticker of Green Check Mark for Indicate Right Choice with Contour Stock  Vector - Illustration of checkmark, decorative: 103229668"/>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964825" y="2914348"/>
                <a:ext cx="5278832" cy="1825756"/>
              </a:xfrm>
              <a:prstGeom prst="rect">
                <a:avLst/>
              </a:prstGeom>
              <a:noFill/>
            </p:spPr>
            <p:txBody>
              <a:bodyPr wrap="square">
                <a:spAutoFit/>
              </a:bodyPr>
              <a:lstStyle/>
              <a:p>
                <a:pPr marL="568325" algn="just" defTabSz="121920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Phân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công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theo</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đoạn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a:t>
                </a:r>
                <a:endParaRPr lang="en-US" sz="3200" kern="0" dirty="0">
                  <a:solidFill>
                    <a:srgbClr val="000000"/>
                  </a:solidFill>
                  <a:latin typeface="Calibri" panose="020F0502020204030204" pitchFamily="34" charset="0"/>
                  <a:cs typeface="Calibri" panose="020F0502020204030204" pitchFamily="34" charset="0"/>
                  <a:sym typeface="Arial" panose="020B0604020202020204"/>
                </a:endParaRPr>
              </a:p>
              <a:p>
                <a:pPr marL="568325" algn="just" defTabSz="121920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Tất</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cả</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thành</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viên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đều</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a:t>
                </a:r>
                <a:endParaRPr lang="en-US" sz="3200" kern="0" dirty="0">
                  <a:solidFill>
                    <a:srgbClr val="000000"/>
                  </a:solidFill>
                  <a:latin typeface="Calibri" panose="020F0502020204030204" pitchFamily="34" charset="0"/>
                  <a:cs typeface="Calibri" panose="020F0502020204030204" pitchFamily="34" charset="0"/>
                  <a:sym typeface="Arial" panose="020B0604020202020204"/>
                </a:endParaRPr>
              </a:p>
              <a:p>
                <a:pPr marL="568325" algn="just" defTabSz="121920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Giải</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nghĩa</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từ</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cùng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nhau</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endParaRPr lang="vi-VN" sz="3200" kern="0" dirty="0">
                  <a:solidFill>
                    <a:srgbClr val="000000"/>
                  </a:solidFill>
                  <a:latin typeface="Calibri" panose="020F0502020204030204" pitchFamily="34" charset="0"/>
                  <a:cs typeface="Calibri" panose="020F0502020204030204" pitchFamily="34" charset="0"/>
                  <a:sym typeface="Arial" panose="020B0604020202020204"/>
                </a:endParaRPr>
              </a:p>
            </p:txBody>
          </p:sp>
        </p:grpSp>
      </p:grpSp>
      <p:grpSp>
        <p:nvGrpSpPr>
          <p:cNvPr id="20" name="Group 19"/>
          <p:cNvGrpSpPr/>
          <p:nvPr/>
        </p:nvGrpSpPr>
        <p:grpSpPr>
          <a:xfrm>
            <a:off x="6221593" y="3871812"/>
            <a:ext cx="5779743" cy="2614107"/>
            <a:chOff x="6290338" y="3972555"/>
            <a:chExt cx="5779742" cy="2468885"/>
          </a:xfrm>
        </p:grpSpPr>
        <p:sp>
          <p:nvSpPr>
            <p:cNvPr id="21" name="Rectangle: Rounded Corners 44"/>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defTabSz="121920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p:cNvPicPr>
              <a:picLocks noChangeAspect="1"/>
            </p:cNvPicPr>
            <p:nvPr/>
          </p:nvPicPr>
          <p:blipFill rotWithShape="1">
            <a:blip r:embed="rId4"/>
            <a:srcRect t="19779"/>
            <a:stretch>
              <a:fillRect/>
            </a:stretch>
          </p:blipFill>
          <p:spPr>
            <a:xfrm>
              <a:off x="6731545" y="4175876"/>
              <a:ext cx="5065398" cy="2044342"/>
            </a:xfrm>
            <a:prstGeom prst="rect">
              <a:avLst/>
            </a:prstGeom>
          </p:spPr>
        </p:pic>
      </p:grpSp>
      <p:grpSp>
        <p:nvGrpSpPr>
          <p:cNvPr id="23" name="Group 22"/>
          <p:cNvGrpSpPr/>
          <p:nvPr/>
        </p:nvGrpSpPr>
        <p:grpSpPr>
          <a:xfrm>
            <a:off x="813321" y="2503101"/>
            <a:ext cx="2774671" cy="1733087"/>
            <a:chOff x="2736079" y="2345147"/>
            <a:chExt cx="4360623" cy="1811388"/>
          </a:xfrm>
        </p:grpSpPr>
        <p:pic>
          <p:nvPicPr>
            <p:cNvPr id="24"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5" name="TextBox 24"/>
            <p:cNvSpPr txBox="1"/>
            <p:nvPr/>
          </p:nvSpPr>
          <p:spPr>
            <a:xfrm>
              <a:off x="2736079" y="2779592"/>
              <a:ext cx="4360623" cy="739868"/>
            </a:xfrm>
            <a:prstGeom prst="rect">
              <a:avLst/>
            </a:prstGeom>
            <a:noFill/>
          </p:spPr>
          <p:txBody>
            <a:bodyPr wrap="square">
              <a:spAutoFit/>
            </a:bodyPr>
            <a:lstStyle/>
            <a:p>
              <a:pPr algn="ctr" defTabSz="914400">
                <a:defRPr/>
              </a:pPr>
              <a:r>
                <a:rPr lang="en-US" sz="4000" kern="100" dirty="0" err="1">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Yêu</a:t>
              </a:r>
              <a:r>
                <a:rPr lang="en-US" sz="4000" kern="100" dirty="0">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sz="4000" kern="100" dirty="0" err="1">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cầu</a:t>
              </a:r>
              <a:endParaRPr lang="vi-VN" sz="4000" kern="100" dirty="0">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grpSp>
      <p:grpSp>
        <p:nvGrpSpPr>
          <p:cNvPr id="26" name="Group 25"/>
          <p:cNvGrpSpPr/>
          <p:nvPr/>
        </p:nvGrpSpPr>
        <p:grpSpPr>
          <a:xfrm>
            <a:off x="8604013" y="2251070"/>
            <a:ext cx="3314535" cy="1862880"/>
            <a:chOff x="2689219" y="2345147"/>
            <a:chExt cx="4360623" cy="1811388"/>
          </a:xfrm>
        </p:grpSpPr>
        <p:pic>
          <p:nvPicPr>
            <p:cNvPr id="27"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8" name="TextBox 27"/>
            <p:cNvSpPr txBox="1"/>
            <p:nvPr/>
          </p:nvSpPr>
          <p:spPr>
            <a:xfrm>
              <a:off x="2689219" y="2518769"/>
              <a:ext cx="4360623" cy="1286857"/>
            </a:xfrm>
            <a:prstGeom prst="rect">
              <a:avLst/>
            </a:prstGeom>
            <a:noFill/>
          </p:spPr>
          <p:txBody>
            <a:bodyPr wrap="square">
              <a:spAutoFit/>
            </a:bodyPr>
            <a:lstStyle/>
            <a:p>
              <a:pPr algn="ctr" defTabSz="914400">
                <a:defRPr/>
              </a:pPr>
              <a:r>
                <a:rPr lang="en-US" sz="4000" kern="100" dirty="0" err="1">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Tiêu</a:t>
              </a:r>
              <a:r>
                <a:rPr lang="en-US" sz="4000" kern="100" dirty="0">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sz="4000" kern="100" dirty="0" err="1">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chí</a:t>
              </a:r>
              <a:endParaRPr lang="en-US" sz="4000" kern="100" dirty="0">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endParaRPr>
            </a:p>
            <a:p>
              <a:pPr algn="ctr" defTabSz="914400">
                <a:defRPr/>
              </a:pPr>
              <a:r>
                <a:rPr lang="en-US" sz="4000" kern="100" dirty="0" err="1">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đánh</a:t>
              </a:r>
              <a:r>
                <a:rPr lang="en-US" sz="4000" kern="100" dirty="0">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sz="4000" kern="100" dirty="0" err="1">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giá</a:t>
              </a:r>
              <a:endParaRPr lang="vi-VN" sz="4000" kern="100" dirty="0">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grpSp>
      <p:pic>
        <p:nvPicPr>
          <p:cNvPr id="29" name="Picture 2" descr="Girl kid jumping and smiles cartoon art illustration"/>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a:fillRect/>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p:cNvPicPr>
            <a:picLocks noChangeAspect="1"/>
          </p:cNvPicPr>
          <p:nvPr/>
        </p:nvPicPr>
        <p:blipFill rotWithShape="1">
          <a:blip r:embed="rId1" cstate="print">
            <a:extLst>
              <a:ext uri="{28A0092B-C50C-407E-A947-70E740481C1C}">
                <a14:useLocalDpi xmlns:a14="http://schemas.microsoft.com/office/drawing/2010/main" val="0"/>
              </a:ext>
            </a:extLst>
          </a:blip>
          <a:srcRect l="26757" t="66031" b="8278"/>
          <a:stretch>
            <a:fillRect/>
          </a:stretch>
        </p:blipFill>
        <p:spPr>
          <a:xfrm flipH="1">
            <a:off x="-2645" y="0"/>
            <a:ext cx="12192000" cy="6858000"/>
          </a:xfrm>
          <a:prstGeom prst="rect">
            <a:avLst/>
          </a:prstGeom>
        </p:spPr>
      </p:pic>
      <p:sp>
        <p:nvSpPr>
          <p:cNvPr id="37" name="Rectangle 36"/>
          <p:cNvSpPr/>
          <p:nvPr/>
        </p:nvSpPr>
        <p:spPr>
          <a:xfrm>
            <a:off x="267001" y="916812"/>
            <a:ext cx="11760645" cy="5582132"/>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7655" y="105878"/>
            <a:ext cx="10414534" cy="4550275"/>
          </a:xfrm>
          <a:prstGeom prst="rect">
            <a:avLst/>
          </a:prstGeom>
        </p:spPr>
      </p:pic>
      <p:pic>
        <p:nvPicPr>
          <p:cNvPr id="3"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88757" y="3354677"/>
            <a:ext cx="3823911" cy="3083028"/>
          </a:xfrm>
          <a:prstGeom prst="rect">
            <a:avLst/>
          </a:prstGeom>
        </p:spPr>
      </p:pic>
      <p:sp>
        <p:nvSpPr>
          <p:cNvPr id="4" name="TextBox 3"/>
          <p:cNvSpPr txBox="1"/>
          <p:nvPr/>
        </p:nvSpPr>
        <p:spPr>
          <a:xfrm>
            <a:off x="2425567" y="1663942"/>
            <a:ext cx="7603958" cy="1661993"/>
          </a:xfrm>
          <a:prstGeom prst="rect">
            <a:avLst/>
          </a:prstGeom>
          <a:noFill/>
          <a:ln>
            <a:noFill/>
          </a:ln>
        </p:spPr>
        <p:txBody>
          <a:bodyPr wrap="square" lIns="0" tIns="0" rIns="0" bIns="0" rtlCol="0">
            <a:spAutoFit/>
          </a:bodyPr>
          <a:lstStyle/>
          <a:p>
            <a:pPr algn="ctr"/>
            <a:r>
              <a:rPr lang="vi-VN" sz="3600" dirty="0">
                <a:solidFill>
                  <a:srgbClr val="FF0000"/>
                </a:solidFill>
                <a:latin typeface="Cambria" panose="02040503050406030204" pitchFamily="18" charset="0"/>
                <a:ea typeface="Cambria" panose="02040503050406030204" pitchFamily="18" charset="0"/>
              </a:rPr>
              <a:t>Đọc một số câu thơ, bài ca dao nói về cảnh đẹp của đất nước. Chia sẻ với bạn nội dung những câu thơ, bài ca dao đó</a:t>
            </a:r>
            <a:endParaRPr lang="en-US" sz="36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p:cNvPicPr>
            <a:picLocks noChangeAspect="1" noChangeArrowheads="1"/>
          </p:cNvPicPr>
          <p:nvPr/>
        </p:nvPicPr>
        <p:blipFill>
          <a:blip r:embed="rId1">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panose="020B0604020202020204"/>
            </a:endParaRPr>
          </a:p>
        </p:txBody>
      </p:sp>
      <p:grpSp>
        <p:nvGrpSpPr>
          <p:cNvPr id="11" name="Group 10"/>
          <p:cNvGrpSpPr/>
          <p:nvPr/>
        </p:nvGrpSpPr>
        <p:grpSpPr>
          <a:xfrm>
            <a:off x="110419" y="1858268"/>
            <a:ext cx="3314535" cy="1862881"/>
            <a:chOff x="2074577" y="2348488"/>
            <a:chExt cx="4360623" cy="1811388"/>
          </a:xfrm>
        </p:grpSpPr>
        <p:pic>
          <p:nvPicPr>
            <p:cNvPr id="12"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18" name="TextBox 17"/>
            <p:cNvSpPr txBox="1"/>
            <p:nvPr/>
          </p:nvSpPr>
          <p:spPr>
            <a:xfrm>
              <a:off x="2074577" y="2548406"/>
              <a:ext cx="4360623" cy="1286857"/>
            </a:xfrm>
            <a:prstGeom prst="rect">
              <a:avLst/>
            </a:prstGeom>
            <a:noFill/>
          </p:spPr>
          <p:txBody>
            <a:bodyPr wrap="square">
              <a:spAutoFit/>
            </a:bodyPr>
            <a:lstStyle/>
            <a:p>
              <a:pPr algn="ctr" defTabSz="914400">
                <a:defRPr/>
              </a:pPr>
              <a:r>
                <a:rPr lang="en-US" sz="4000" kern="100" dirty="0" err="1">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Tiêu</a:t>
              </a:r>
              <a:r>
                <a:rPr lang="en-US" sz="4000" kern="100" dirty="0">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sz="4000" kern="100" dirty="0" err="1">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chí</a:t>
              </a:r>
              <a:endParaRPr lang="en-US" sz="4000" kern="100" dirty="0">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endParaRPr>
            </a:p>
            <a:p>
              <a:pPr algn="ctr" defTabSz="914400">
                <a:defRPr/>
              </a:pPr>
              <a:r>
                <a:rPr lang="en-US" sz="4000" kern="100" dirty="0" err="1">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đánh</a:t>
              </a:r>
              <a:r>
                <a:rPr lang="en-US" sz="4000" kern="100" dirty="0">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sz="4000" kern="100" dirty="0" err="1">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rPr>
                <a:t>giá</a:t>
              </a:r>
              <a:endParaRPr lang="vi-VN" sz="4000" kern="100" dirty="0">
                <a:solidFill>
                  <a:prstClr val="black"/>
                </a:solidFill>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grpSp>
      <p:pic>
        <p:nvPicPr>
          <p:cNvPr id="30" name="Picture 2" descr="Cute girl smiling welcoming posture character cartoon logo hand drawn art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6063470" y="3018372"/>
            <a:ext cx="5779743" cy="2614107"/>
            <a:chOff x="6290338" y="3972555"/>
            <a:chExt cx="5779742" cy="2468885"/>
          </a:xfrm>
        </p:grpSpPr>
        <p:sp>
          <p:nvSpPr>
            <p:cNvPr id="32" name="Rectangle: Rounded Corners 44"/>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defTabSz="1219200">
                <a:lnSpc>
                  <a:spcPct val="120000"/>
                </a:lnSpc>
                <a:buClr>
                  <a:srgbClr val="000000"/>
                </a:buClr>
              </a:pPr>
              <a:endParaRPr lang="vi-VN" sz="3600" kern="0" dirty="0">
                <a:solidFill>
                  <a:srgbClr val="000000"/>
                </a:solidFill>
                <a:latin typeface="Arial" panose="020B0604020202020204" pitchFamily="34" charset="0"/>
                <a:sym typeface="Arial" panose="020B0604020202020204"/>
              </a:endParaRPr>
            </a:p>
          </p:txBody>
        </p:sp>
        <p:pic>
          <p:nvPicPr>
            <p:cNvPr id="33" name="Picture 32"/>
            <p:cNvPicPr>
              <a:picLocks noChangeAspect="1"/>
            </p:cNvPicPr>
            <p:nvPr/>
          </p:nvPicPr>
          <p:blipFill rotWithShape="1">
            <a:blip r:embed="rId5"/>
            <a:srcRect t="19779"/>
            <a:stretch>
              <a:fillRect/>
            </a:stretch>
          </p:blipFill>
          <p:spPr>
            <a:xfrm>
              <a:off x="6731545" y="4175876"/>
              <a:ext cx="5065398" cy="2044342"/>
            </a:xfrm>
            <a:prstGeom prst="rect">
              <a:avLst/>
            </a:prstGeom>
          </p:spPr>
        </p:pic>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8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9193" t="50934" b="8278"/>
          <a:stretch>
            <a:fillRect/>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p:cNvSpPr txBox="1"/>
          <p:nvPr/>
        </p:nvSpPr>
        <p:spPr>
          <a:xfrm>
            <a:off x="3345664" y="815970"/>
            <a:ext cx="1317990"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FZYaoTi" panose="02010601030101010101" pitchFamily="2" charset="-122"/>
                <a:cs typeface="+mn-cs"/>
              </a:rPr>
              <a:t>Diệu Hiền</a:t>
            </a:r>
            <a:endPar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FZYaoTi" panose="02010601030101010101" pitchFamily="2" charset="-122"/>
              <a:cs typeface="+mn-cs"/>
            </a:endParaRPr>
          </a:p>
        </p:txBody>
      </p:sp>
      <p:pic>
        <p:nvPicPr>
          <p:cNvPr id="3" name="Picture 2"/>
          <p:cNvPicPr>
            <a:picLocks noChangeAspect="1"/>
          </p:cNvPicPr>
          <p:nvPr/>
        </p:nvPicPr>
        <p:blipFill>
          <a:blip r:embed="rId4"/>
          <a:stretch>
            <a:fillRect/>
          </a:stretch>
        </p:blipFill>
        <p:spPr>
          <a:xfrm>
            <a:off x="1140448" y="2759817"/>
            <a:ext cx="6139204" cy="33957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p:cNvPicPr>
            <a:picLocks noChangeAspect="1" noChangeArrowheads="1"/>
          </p:cNvPicPr>
          <p:nvPr/>
        </p:nvPicPr>
        <p:blipFill>
          <a:blip r:embed="rId1">
            <a:alphaModFix amt="67000"/>
            <a:extLst>
              <a:ext uri="{BEBA8EAE-BF5A-486C-A8C5-ECC9F3942E4B}">
                <a14:imgProps xmlns:a14="http://schemas.microsoft.com/office/drawing/2010/main">
                  <a14:imgLayer r:embed="rId2">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a:spLocks noChangeArrowheads="1"/>
          </p:cNvSpPr>
          <p:nvPr/>
        </p:nvSpPr>
        <p:spPr bwMode="auto">
          <a:xfrm>
            <a:off x="402919" y="2523491"/>
            <a:ext cx="11573110" cy="3970318"/>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Đó là</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hững đám mây bồng bềnh huyền ảo;</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hác nước trắng xóa tựa mây trời;</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ừng cây âm u;</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oa chuối rực như ngọn lử;</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ấy con ngựa lông đen huyền, t</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ắng tuyết, đỏ son, chân dịu dàng,...</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 y="0"/>
            <a:ext cx="11586131" cy="2443655"/>
            <a:chOff x="-1" y="0"/>
            <a:chExt cx="11586131" cy="2443655"/>
          </a:xfrm>
        </p:grpSpPr>
        <p:sp>
          <p:nvSpPr>
            <p:cNvPr id="16" name="TextBox 15"/>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a:t>
              </a:r>
              <a:r>
                <a:rPr kumimoji="0" lang="vi-VN"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ảnh vật trên đường đi Sa Pa có gì đẹp?</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9" name="文本框 1"/>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Premium Vector | Chinese tea plantation colorful landscape mountains"/>
          <p:cNvPicPr>
            <a:picLocks noChangeAspect="1" noChangeArrowheads="1"/>
          </p:cNvPicPr>
          <p:nvPr/>
        </p:nvPicPr>
        <p:blipFill rotWithShape="1">
          <a:blip r:embed="rId1">
            <a:alphaModFix amt="55000"/>
            <a:extLst>
              <a:ext uri="{BEBA8EAE-BF5A-486C-A8C5-ECC9F3942E4B}">
                <a14:imgProps xmlns:a14="http://schemas.microsoft.com/office/drawing/2010/main">
                  <a14:imgLayer r:embed="rId2">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rung hoa chuoi"/>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1361678">
            <a:off x="641269" y="3646315"/>
            <a:ext cx="3381462" cy="2913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rot="21146275">
            <a:off x="8037668" y="361840"/>
            <a:ext cx="3902287" cy="258652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519102" y="252408"/>
            <a:ext cx="3093112" cy="2586528"/>
          </a:xfrm>
          <a:prstGeom prst="rect">
            <a:avLst/>
          </a:prstGeom>
          <a:ln>
            <a:noFill/>
          </a:ln>
          <a:effectLst>
            <a:outerShdw blurRad="292100" dist="139700" dir="2700000" algn="tl" rotWithShape="0">
              <a:srgbClr val="333333">
                <a:alpha val="65000"/>
              </a:srgbClr>
            </a:outerShdw>
          </a:effectLst>
        </p:spPr>
      </p:pic>
      <p:pic>
        <p:nvPicPr>
          <p:cNvPr id="12" name="Picture 11" descr="1"/>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462053">
            <a:off x="551919" y="360263"/>
            <a:ext cx="3560164" cy="2762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7"/>
          <p:cNvPicPr>
            <a:picLocks noChangeAspect="1" noChangeArrowheads="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l="5408" r="5408"/>
          <a:stretch>
            <a:fillRect/>
          </a:stretch>
        </p:blipFill>
        <p:spPr bwMode="auto">
          <a:xfrm>
            <a:off x="4580781" y="3485325"/>
            <a:ext cx="3187256" cy="314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6"/>
          <p:cNvPicPr>
            <a:picLocks noChangeAspect="1" noChangeArrowheads="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63879">
            <a:off x="8300843" y="3735916"/>
            <a:ext cx="3346395" cy="2881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Summer Distant Mountains Bushes Clouds, Summer, Distant Mountain, Grove PNG  Transparent Clipart Image and PSD File for Free Download"/>
          <p:cNvPicPr>
            <a:picLocks noChangeAspect="1" noChangeArrowheads="1"/>
          </p:cNvPicPr>
          <p:nvPr/>
        </p:nvPicPr>
        <p:blipFill>
          <a:blip r:embed="rId1">
            <a:alphaModFix amt="67000"/>
            <a:extLst>
              <a:ext uri="{BEBA8EAE-BF5A-486C-A8C5-ECC9F3942E4B}">
                <a14:imgProps xmlns:a14="http://schemas.microsoft.com/office/drawing/2010/main">
                  <a14:imgLayer r:embed="rId2">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a:spLocks noChangeArrowheads="1"/>
          </p:cNvSpPr>
          <p:nvPr/>
        </p:nvSpPr>
        <p:spPr bwMode="auto">
          <a:xfrm>
            <a:off x="408426" y="3011015"/>
            <a:ext cx="11573110" cy="3416320"/>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Cảnh buổi chiều ở thị trấn nhỏ:</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N</a:t>
            </a:r>
            <a:r>
              <a:rPr lang="vi-VN" altLang="vi-VN" sz="3600" b="1" dirty="0">
                <a:solidFill>
                  <a:srgbClr val="002060"/>
                </a:solidFill>
                <a:latin typeface="Cambria" panose="02040503050406030204" pitchFamily="18" charset="0"/>
                <a:ea typeface="Cambria" panose="02040503050406030204" pitchFamily="18" charset="0"/>
              </a:rPr>
              <a:t>ắng </a:t>
            </a:r>
            <a:r>
              <a:rPr lang="vi-VN" altLang="vi-VN" sz="3600" b="1" dirty="0">
                <a:solidFill>
                  <a:srgbClr val="FF0000"/>
                </a:solidFill>
                <a:latin typeface="Cambria" panose="02040503050406030204" pitchFamily="18" charset="0"/>
                <a:ea typeface="Cambria" panose="02040503050406030204" pitchFamily="18" charset="0"/>
              </a:rPr>
              <a:t>vàng hoe</a:t>
            </a:r>
            <a:r>
              <a:rPr lang="vi-VN" altLang="vi-VN" sz="3600" b="1" dirty="0">
                <a:solidFill>
                  <a:srgbClr val="002060"/>
                </a:solidFill>
                <a:latin typeface="Cambria" panose="02040503050406030204" pitchFamily="18" charset="0"/>
                <a:ea typeface="Cambria" panose="02040503050406030204" pitchFamily="18" charset="0"/>
              </a:rPr>
              <a:t>;</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C</a:t>
            </a:r>
            <a:r>
              <a:rPr lang="vi-VN" altLang="vi-VN" sz="3600" b="1" dirty="0">
                <a:solidFill>
                  <a:srgbClr val="002060"/>
                </a:solidFill>
                <a:latin typeface="Cambria" panose="02040503050406030204" pitchFamily="18" charset="0"/>
                <a:ea typeface="Cambria" panose="02040503050406030204" pitchFamily="18" charset="0"/>
              </a:rPr>
              <a:t>ác bạn thi</a:t>
            </a:r>
            <a:r>
              <a:rPr lang="en-US" altLang="vi-VN" sz="3600" b="1" dirty="0">
                <a:solidFill>
                  <a:srgbClr val="002060"/>
                </a:solidFill>
                <a:latin typeface="Cambria" panose="02040503050406030204" pitchFamily="18" charset="0"/>
                <a:ea typeface="Cambria" panose="02040503050406030204" pitchFamily="18" charset="0"/>
              </a:rPr>
              <a:t>ế</a:t>
            </a:r>
            <a:r>
              <a:rPr lang="vi-VN" altLang="vi-VN" sz="3600" b="1" dirty="0">
                <a:solidFill>
                  <a:srgbClr val="002060"/>
                </a:solidFill>
                <a:latin typeface="Cambria" panose="02040503050406030204" pitchFamily="18" charset="0"/>
                <a:ea typeface="Cambria" panose="02040503050406030204" pitchFamily="18" charset="0"/>
              </a:rPr>
              <a:t>u nhi dân tộc thiểu số </a:t>
            </a:r>
            <a:r>
              <a:rPr lang="vi-VN" altLang="vi-VN" sz="3600" b="1" dirty="0">
                <a:solidFill>
                  <a:srgbClr val="FF0000"/>
                </a:solidFill>
                <a:latin typeface="Cambria" panose="02040503050406030204" pitchFamily="18" charset="0"/>
                <a:ea typeface="Cambria" panose="02040503050406030204" pitchFamily="18" charset="0"/>
              </a:rPr>
              <a:t>quần áo sặc sỡ </a:t>
            </a:r>
            <a:r>
              <a:rPr lang="vi-VN" altLang="vi-VN" sz="3600" b="1" dirty="0">
                <a:solidFill>
                  <a:srgbClr val="002060"/>
                </a:solidFill>
                <a:latin typeface="Cambria" panose="02040503050406030204" pitchFamily="18" charset="0"/>
                <a:ea typeface="Cambria" panose="02040503050406030204" pitchFamily="18" charset="0"/>
              </a:rPr>
              <a:t>đang nô đùa trước cửa hàng;</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H</a:t>
            </a:r>
            <a:r>
              <a:rPr lang="vi-VN" altLang="vi-VN" sz="3600" b="1" dirty="0">
                <a:solidFill>
                  <a:srgbClr val="002060"/>
                </a:solidFill>
                <a:latin typeface="Cambria" panose="02040503050406030204" pitchFamily="18" charset="0"/>
                <a:ea typeface="Cambria" panose="02040503050406030204" pitchFamily="18" charset="0"/>
              </a:rPr>
              <a:t>oàng hôn, áp phiên chợ, người và ngựa dập dìu trong </a:t>
            </a:r>
            <a:r>
              <a:rPr lang="vi-VN" altLang="vi-VN" sz="3600" b="1" dirty="0">
                <a:solidFill>
                  <a:srgbClr val="FF0000"/>
                </a:solidFill>
                <a:latin typeface="Cambria" panose="02040503050406030204" pitchFamily="18" charset="0"/>
                <a:ea typeface="Cambria" panose="02040503050406030204" pitchFamily="18" charset="0"/>
              </a:rPr>
              <a:t>sương núi tím nhạt</a:t>
            </a:r>
            <a:r>
              <a:rPr lang="vi-VN" altLang="vi-VN" sz="3600" b="1" dirty="0">
                <a:solidFill>
                  <a:srgbClr val="002060"/>
                </a:solidFill>
                <a:latin typeface="Cambria" panose="02040503050406030204" pitchFamily="18" charset="0"/>
                <a:ea typeface="Cambria" panose="02040503050406030204" pitchFamily="18" charset="0"/>
              </a:rPr>
              <a:t>.</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0" y="0"/>
            <a:ext cx="11586130" cy="2319627"/>
            <a:chOff x="0" y="0"/>
            <a:chExt cx="11586130" cy="2319627"/>
          </a:xfrm>
        </p:grpSpPr>
        <p:sp>
          <p:nvSpPr>
            <p:cNvPr id="18" name="菱形 14"/>
            <p:cNvSpPr/>
            <p:nvPr/>
          </p:nvSpPr>
          <p:spPr>
            <a:xfrm>
              <a:off x="0" y="0"/>
              <a:ext cx="2364828" cy="2319627"/>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19" name="文本框 1"/>
            <p:cNvSpPr txBox="1"/>
            <p:nvPr/>
          </p:nvSpPr>
          <p:spPr>
            <a:xfrm>
              <a:off x="1087821" y="204952"/>
              <a:ext cx="70666"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16" name="TextBox 15"/>
            <p:cNvSpPr txBox="1">
              <a:spLocks noChangeArrowheads="1"/>
            </p:cNvSpPr>
            <p:nvPr/>
          </p:nvSpPr>
          <p:spPr bwMode="auto">
            <a:xfrm>
              <a:off x="1906103" y="996188"/>
              <a:ext cx="9680027" cy="1323439"/>
            </a:xfrm>
            <a:prstGeom prst="rect">
              <a:avLst/>
            </a:prstGeom>
            <a:solidFill>
              <a:srgbClr val="0070C0">
                <a:alpha val="75000"/>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vi-VN" sz="4000" b="0" i="0" dirty="0">
                  <a:solidFill>
                    <a:schemeClr val="bg1"/>
                  </a:solidFill>
                  <a:effectLst/>
                  <a:latin typeface="Cambria" panose="02040503050406030204" pitchFamily="18" charset="0"/>
                  <a:ea typeface="Cambria" panose="02040503050406030204" pitchFamily="18" charset="0"/>
                </a:rPr>
                <a:t>Cảnh buổi chiều ở thị trấn nhỏ trên đường đi Sa Pa được miêu tả như thế nào?</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26757" t="50934" b="8278"/>
          <a:stretch>
            <a:fillRect/>
          </a:stretch>
        </p:blipFill>
        <p:spPr>
          <a:xfrm>
            <a:off x="952376" y="2064561"/>
            <a:ext cx="12192000" cy="958687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18411" r="51852" b="38636"/>
          <a:stretch>
            <a:fillRect/>
          </a:stretch>
        </p:blipFill>
        <p:spPr>
          <a:xfrm>
            <a:off x="1642401" y="966057"/>
            <a:ext cx="1337842" cy="761611"/>
          </a:xfrm>
          <a:prstGeom prst="rect">
            <a:avLst/>
          </a:prstGeom>
        </p:spPr>
      </p:pic>
      <p:pic>
        <p:nvPicPr>
          <p:cNvPr id="18" name="图片 13"/>
          <p:cNvPicPr>
            <a:picLocks noChangeAspect="1"/>
          </p:cNvPicPr>
          <p:nvPr/>
        </p:nvPicPr>
        <p:blipFill rotWithShape="1">
          <a:blip r:embed="rId6" cstate="print">
            <a:extLst>
              <a:ext uri="{28A0092B-C50C-407E-A947-70E740481C1C}">
                <a14:useLocalDpi xmlns:a14="http://schemas.microsoft.com/office/drawing/2010/main" val="0"/>
              </a:ext>
            </a:extLst>
          </a:blip>
          <a:srcRect r="44239"/>
          <a:stretch>
            <a:fillRect/>
          </a:stretch>
        </p:blipFill>
        <p:spPr>
          <a:xfrm flipH="1">
            <a:off x="4366694" y="2546133"/>
            <a:ext cx="1408291" cy="917132"/>
          </a:xfrm>
          <a:prstGeom prst="rect">
            <a:avLst/>
          </a:prstGeom>
        </p:spPr>
      </p:pic>
      <p:pic>
        <p:nvPicPr>
          <p:cNvPr id="27"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9837" y="2139393"/>
            <a:ext cx="3468255" cy="1567616"/>
          </a:xfrm>
          <a:prstGeom prst="rect">
            <a:avLst/>
          </a:prstGeom>
        </p:spPr>
      </p:pic>
      <p:sp>
        <p:nvSpPr>
          <p:cNvPr id="23" name="Rectangle 22"/>
          <p:cNvSpPr/>
          <p:nvPr/>
        </p:nvSpPr>
        <p:spPr>
          <a:xfrm>
            <a:off x="199992" y="409725"/>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p:cNvGrpSpPr/>
          <p:nvPr/>
        </p:nvGrpSpPr>
        <p:grpSpPr>
          <a:xfrm>
            <a:off x="272786" y="-29217"/>
            <a:ext cx="11371989" cy="6040407"/>
            <a:chOff x="0" y="0"/>
            <a:chExt cx="11371989" cy="6040407"/>
          </a:xfrm>
        </p:grpSpPr>
        <p:sp>
          <p:nvSpPr>
            <p:cNvPr id="30" name="菱形 14"/>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p:cNvSpPr txBox="1"/>
            <p:nvPr/>
          </p:nvSpPr>
          <p:spPr>
            <a:xfrm>
              <a:off x="1094266" y="180374"/>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p:cNvSpPr txBox="1">
              <a:spLocks noChangeArrowheads="1"/>
            </p:cNvSpPr>
            <p:nvPr/>
          </p:nvSpPr>
          <p:spPr bwMode="auto">
            <a:xfrm>
              <a:off x="2101233" y="825069"/>
              <a:ext cx="9270756" cy="5215338"/>
            </a:xfrm>
            <a:prstGeom prst="rect">
              <a:avLst/>
            </a:prstGeom>
            <a:solidFill>
              <a:schemeClr val="accent6">
                <a:lumMod val="20000"/>
                <a:lumOff val="8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just">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Cụm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thoắt</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lặp</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miêu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mạnh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lời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xuân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đông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tiếp</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trôi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thời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thay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đổi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tạo</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giác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thú</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đủ</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17" name="TextBox 16"/>
          <p:cNvSpPr txBox="1"/>
          <p:nvPr/>
        </p:nvSpPr>
        <p:spPr>
          <a:xfrm rot="5400000">
            <a:off x="10787538" y="6123578"/>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rPr>
              <a:t>Diệu Hiền</a:t>
            </a:r>
            <a:endPar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endParaRPr>
          </a:p>
        </p:txBody>
      </p:sp>
      <p:sp>
        <p:nvSpPr>
          <p:cNvPr id="2" name="Oval 1"/>
          <p:cNvSpPr/>
          <p:nvPr/>
        </p:nvSpPr>
        <p:spPr>
          <a:xfrm>
            <a:off x="2324100" y="4495800"/>
            <a:ext cx="514350" cy="466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Summer Distant Mountains Bushes Clouds, Summer, Distant Mountain, Grove PNG  Transparent Clipart Image and PSD File for Free Download"/>
          <p:cNvPicPr>
            <a:picLocks noChangeAspect="1" noChangeArrowheads="1"/>
          </p:cNvPicPr>
          <p:nvPr/>
        </p:nvPicPr>
        <p:blipFill>
          <a:blip r:embed="rId1">
            <a:alphaModFix amt="67000"/>
            <a:extLst>
              <a:ext uri="{BEBA8EAE-BF5A-486C-A8C5-ECC9F3942E4B}">
                <a14:imgProps xmlns:a14="http://schemas.microsoft.com/office/drawing/2010/main">
                  <a14:imgLayer r:embed="rId2">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3" name="Group 3"/>
          <p:cNvGrpSpPr/>
          <p:nvPr/>
        </p:nvGrpSpPr>
        <p:grpSpPr bwMode="auto">
          <a:xfrm>
            <a:off x="-1417" y="78170"/>
            <a:ext cx="5649967" cy="3127660"/>
            <a:chOff x="-35" y="-112"/>
            <a:chExt cx="2867" cy="2092"/>
          </a:xfrm>
        </p:grpSpPr>
        <p:pic>
          <p:nvPicPr>
            <p:cNvPr id="24" name="Picture 4" descr="090130174147-954-3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0"/>
              <a:ext cx="2640" cy="1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Text Box 5"/>
            <p:cNvSpPr txBox="1">
              <a:spLocks noChangeArrowheads="1"/>
            </p:cNvSpPr>
            <p:nvPr/>
          </p:nvSpPr>
          <p:spPr bwMode="auto">
            <a:xfrm>
              <a:off x="-35" y="-112"/>
              <a:ext cx="1338" cy="550"/>
            </a:xfrm>
            <a:prstGeom prst="flowChartTerminator">
              <a:avLst/>
            </a:prstGeom>
            <a:solidFill>
              <a:schemeClr val="accent5">
                <a:lumMod val="20000"/>
                <a:lumOff val="80000"/>
              </a:schemeClr>
            </a:solidFill>
            <a:ln w="38100">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Buổi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roup 6"/>
          <p:cNvGrpSpPr/>
          <p:nvPr/>
        </p:nvGrpSpPr>
        <p:grpSpPr bwMode="auto">
          <a:xfrm>
            <a:off x="109" y="3652170"/>
            <a:ext cx="5822912" cy="3018584"/>
            <a:chOff x="2908" y="2112"/>
            <a:chExt cx="2660" cy="1971"/>
          </a:xfrm>
        </p:grpSpPr>
        <p:pic>
          <p:nvPicPr>
            <p:cNvPr id="27" name="Picture 7" descr="sapa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2112"/>
              <a:ext cx="2496" cy="1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 Box 8"/>
            <p:cNvSpPr txBox="1">
              <a:spLocks noChangeArrowheads="1"/>
            </p:cNvSpPr>
            <p:nvPr/>
          </p:nvSpPr>
          <p:spPr bwMode="auto">
            <a:xfrm>
              <a:off x="2908" y="3546"/>
              <a:ext cx="1145" cy="537"/>
            </a:xfrm>
            <a:prstGeom prst="flowChartTerminator">
              <a:avLst/>
            </a:prstGeom>
            <a:solidFill>
              <a:srgbClr val="E78DB0"/>
            </a:solidFill>
            <a:ln w="38100">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Buổi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9" name="Group 9"/>
          <p:cNvGrpSpPr/>
          <p:nvPr/>
        </p:nvGrpSpPr>
        <p:grpSpPr bwMode="auto">
          <a:xfrm>
            <a:off x="6172200" y="78345"/>
            <a:ext cx="6019042" cy="3188935"/>
            <a:chOff x="3072" y="867"/>
            <a:chExt cx="2659" cy="1773"/>
          </a:xfrm>
        </p:grpSpPr>
        <p:pic>
          <p:nvPicPr>
            <p:cNvPr id="30" name="Picture 10" descr="319304139_a91ac437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960"/>
              <a:ext cx="2496" cy="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Text Box 11"/>
            <p:cNvSpPr txBox="1">
              <a:spLocks noChangeArrowheads="1"/>
            </p:cNvSpPr>
            <p:nvPr/>
          </p:nvSpPr>
          <p:spPr bwMode="auto">
            <a:xfrm>
              <a:off x="4740" y="867"/>
              <a:ext cx="991" cy="457"/>
            </a:xfrm>
            <a:prstGeom prst="flowChartTerminator">
              <a:avLst/>
            </a:prstGeom>
            <a:solidFill>
              <a:srgbClr val="FFFF00"/>
            </a:solidFill>
            <a:ln w="38100">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Buổi trưa</a:t>
              </a:r>
              <a:endPar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2" name="Group 12"/>
          <p:cNvGrpSpPr/>
          <p:nvPr/>
        </p:nvGrpSpPr>
        <p:grpSpPr bwMode="auto">
          <a:xfrm>
            <a:off x="6250550" y="3660977"/>
            <a:ext cx="5939787" cy="2960212"/>
            <a:chOff x="403" y="2864"/>
            <a:chExt cx="2519" cy="1350"/>
          </a:xfrm>
        </p:grpSpPr>
        <p:pic>
          <p:nvPicPr>
            <p:cNvPr id="33" name="Picture 13" descr="sapa6"/>
            <p:cNvPicPr>
              <a:picLocks noChangeAspect="1" noChangeArrowheads="1"/>
            </p:cNvPicPr>
            <p:nvPr/>
          </p:nvPicPr>
          <p:blipFill rotWithShape="1">
            <a:blip r:embed="rId6">
              <a:extLst>
                <a:ext uri="{28A0092B-C50C-407E-A947-70E740481C1C}">
                  <a14:useLocalDpi xmlns:a14="http://schemas.microsoft.com/office/drawing/2010/main" val="0"/>
                </a:ext>
              </a:extLst>
            </a:blip>
            <a:srcRect l="4262" t="8147" r="4942" b="6630"/>
            <a:stretch>
              <a:fillRect/>
            </a:stretch>
          </p:blipFill>
          <p:spPr bwMode="auto">
            <a:xfrm>
              <a:off x="403" y="2864"/>
              <a:ext cx="2354" cy="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4" name="Text Box 14"/>
            <p:cNvSpPr txBox="1">
              <a:spLocks noChangeArrowheads="1"/>
            </p:cNvSpPr>
            <p:nvPr/>
          </p:nvSpPr>
          <p:spPr bwMode="auto">
            <a:xfrm>
              <a:off x="1971" y="3800"/>
              <a:ext cx="951" cy="375"/>
            </a:xfrm>
            <a:prstGeom prst="flowChartTerminator">
              <a:avLst/>
            </a:prstGeom>
            <a:solidFill>
              <a:srgbClr val="002060"/>
            </a:solidFill>
            <a:ln w="38100">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Buổi tối</a:t>
              </a: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35" name="Oval 16"/>
          <p:cNvSpPr>
            <a:spLocks noChangeArrowheads="1"/>
          </p:cNvSpPr>
          <p:nvPr/>
        </p:nvSpPr>
        <p:spPr bwMode="auto">
          <a:xfrm>
            <a:off x="2503329" y="3118319"/>
            <a:ext cx="7488620" cy="831754"/>
          </a:xfrm>
          <a:prstGeom prst="round2DiagRect">
            <a:avLst/>
          </a:prstGeom>
          <a:solidFill>
            <a:srgbClr val="FFFFCC"/>
          </a:solidFill>
          <a:ln w="9525">
            <a:solidFill>
              <a:schemeClr val="bg1"/>
            </a:solidFill>
            <a:round/>
          </a:ln>
        </p:spPr>
        <p:txBody>
          <a:bodyPr wrap="none" anchor="ctr" anchorCtr="1"/>
          <a:lstStyle/>
          <a:p>
            <a:pPr marL="0" marR="0" lvl="0" indent="0" algn="ctr" defTabSz="457200" rtl="0" eaLnBrk="1" fontAlgn="auto" latinLnBrk="0" hangingPunct="1">
              <a:lnSpc>
                <a:spcPct val="100000"/>
              </a:lnSpc>
              <a:spcBef>
                <a:spcPct val="5000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Sự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mùa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ngày ở Sa Pa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outVertical)">
                                      <p:cBhvr>
                                        <p:cTn id="19" dur="500"/>
                                        <p:tgtEl>
                                          <p:spTgt spid="26"/>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26757" t="62546" b="8278"/>
          <a:stretch>
            <a:fillRect/>
          </a:stretch>
        </p:blipFill>
        <p:spPr>
          <a:xfrm>
            <a:off x="0" y="0"/>
            <a:ext cx="12192000" cy="6857532"/>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18411" r="51852" b="38636"/>
          <a:stretch>
            <a:fillRect/>
          </a:stretch>
        </p:blipFill>
        <p:spPr>
          <a:xfrm>
            <a:off x="1642401" y="966057"/>
            <a:ext cx="1337842" cy="761611"/>
          </a:xfrm>
          <a:prstGeom prst="rect">
            <a:avLst/>
          </a:prstGeom>
        </p:spPr>
      </p:pic>
      <p:pic>
        <p:nvPicPr>
          <p:cNvPr id="27"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2985" y="2126432"/>
            <a:ext cx="3468255" cy="1567616"/>
          </a:xfrm>
          <a:prstGeom prst="rect">
            <a:avLst/>
          </a:prstGeom>
        </p:spPr>
      </p:pic>
      <p:sp>
        <p:nvSpPr>
          <p:cNvPr id="23" name="Rectangle 22"/>
          <p:cNvSpPr/>
          <p:nvPr/>
        </p:nvSpPr>
        <p:spPr>
          <a:xfrm>
            <a:off x="282146" y="375496"/>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p:cNvGrpSpPr/>
          <p:nvPr/>
        </p:nvGrpSpPr>
        <p:grpSpPr>
          <a:xfrm>
            <a:off x="-141890" y="97631"/>
            <a:ext cx="11736442" cy="2448502"/>
            <a:chOff x="0" y="0"/>
            <a:chExt cx="11736442" cy="2448502"/>
          </a:xfrm>
        </p:grpSpPr>
        <p:sp>
          <p:nvSpPr>
            <p:cNvPr id="30" name="菱形 14"/>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p:cNvSpPr txBox="1"/>
            <p:nvPr/>
          </p:nvSpPr>
          <p:spPr>
            <a:xfrm>
              <a:off x="1094266" y="209335"/>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4</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p:cNvSpPr txBox="1">
              <a:spLocks noChangeArrowheads="1"/>
            </p:cNvSpPr>
            <p:nvPr/>
          </p:nvSpPr>
          <p:spPr bwMode="auto">
            <a:xfrm>
              <a:off x="2056415" y="671263"/>
              <a:ext cx="9680027" cy="1323439"/>
            </a:xfrm>
            <a:prstGeom prst="rect">
              <a:avLst/>
            </a:prstGeom>
            <a:solidFill>
              <a:schemeClr val="accent5">
                <a:lumMod val="60000"/>
                <a:lumOff val="4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Vì sao tác giả khẳng định: “Sa Pa là món quà dành cho đất nước ta”?</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 name="Rectangle 1"/>
          <p:cNvSpPr>
            <a:spLocks noChangeArrowheads="1"/>
          </p:cNvSpPr>
          <p:nvPr/>
        </p:nvSpPr>
        <p:spPr bwMode="auto">
          <a:xfrm>
            <a:off x="617976" y="3030065"/>
            <a:ext cx="10773924" cy="2862322"/>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Vì phong cảnh ở Sa Pa, hiếm có. Mới chỉ là con đường đi lên Sa Pa mà đã ch</a:t>
            </a:r>
            <a:r>
              <a:rPr lang="en-US" altLang="vi-VN" sz="3600" b="1" dirty="0" err="1">
                <a:solidFill>
                  <a:srgbClr val="002060"/>
                </a:solidFill>
                <a:latin typeface="Cambria" panose="02040503050406030204" pitchFamily="18" charset="0"/>
                <a:ea typeface="Cambria" panose="02040503050406030204" pitchFamily="18" charset="0"/>
              </a:rPr>
              <a:t>i</a:t>
            </a:r>
            <a:r>
              <a:rPr lang="vi-VN" altLang="vi-VN" sz="3600" b="1" dirty="0">
                <a:solidFill>
                  <a:srgbClr val="002060"/>
                </a:solidFill>
                <a:latin typeface="Cambria" panose="02040503050406030204" pitchFamily="18" charset="0"/>
                <a:ea typeface="Cambria" panose="02040503050406030204" pitchFamily="18" charset="0"/>
              </a:rPr>
              <a:t>nh phục được lòng người bởi những dốc cao chênh vênh, thác nước tung bọt trắng xóa, hay cảnh rừng cây đại ngàn đầy hoang sơ,...</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Horizontal)">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p:cNvPicPr>
            <a:picLocks noChangeAspect="1" noChangeArrowheads="1"/>
          </p:cNvPicPr>
          <p:nvPr/>
        </p:nvPicPr>
        <p:blipFill>
          <a:blip r:embed="rId1">
            <a:alphaModFix amt="67000"/>
            <a:extLst>
              <a:ext uri="{BEBA8EAE-BF5A-486C-A8C5-ECC9F3942E4B}">
                <a14:imgProps xmlns:a14="http://schemas.microsoft.com/office/drawing/2010/main">
                  <a14:imgLayer r:embed="rId2">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a:spLocks noChangeArrowheads="1"/>
          </p:cNvSpPr>
          <p:nvPr/>
        </p:nvSpPr>
        <p:spPr bwMode="auto">
          <a:xfrm>
            <a:off x="402919" y="2523491"/>
            <a:ext cx="11573110" cy="1754326"/>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VD: </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 thích chi tiết miêu tả đàn ngựa gặm cỏ bên đường; e</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thích chỉ tiết miêu tả thời tiết, cảnh vật ở Sa Pa,...</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 y="0"/>
            <a:ext cx="11586131" cy="2443655"/>
            <a:chOff x="-1" y="0"/>
            <a:chExt cx="11586131" cy="2443655"/>
          </a:xfrm>
        </p:grpSpPr>
        <p:sp>
          <p:nvSpPr>
            <p:cNvPr id="16" name="TextBox 15"/>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Em</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hình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ảnh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nào</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trong</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bài</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đọc</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9" name="文本框 1"/>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cs typeface="+mn-cs"/>
                </a:rPr>
                <a:t>5</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descr="Summer Distant Mountains Bushes Clouds, Summer, Distant Mountain, Grove PNG  Transparent Clipart Image and PSD File for Free Download"/>
          <p:cNvPicPr>
            <a:picLocks noChangeAspect="1" noChangeArrowheads="1"/>
          </p:cNvPicPr>
          <p:nvPr/>
        </p:nvPicPr>
        <p:blipFill>
          <a:blip r:embed="rId1">
            <a:alphaModFix amt="67000"/>
            <a:extLst>
              <a:ext uri="{BEBA8EAE-BF5A-486C-A8C5-ECC9F3942E4B}">
                <a14:imgProps xmlns:a14="http://schemas.microsoft.com/office/drawing/2010/main">
                  <a14:imgLayer r:embed="rId2">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1"/>
            <a:ext cx="12192000" cy="6852143"/>
          </a:xfrm>
          <a:prstGeom prst="rect">
            <a:avLst/>
          </a:prstGeom>
          <a:noFill/>
          <a:extLst>
            <a:ext uri="{909E8E84-426E-40DD-AFC4-6F175D3DCCD1}">
              <a14:hiddenFill xmlns:a14="http://schemas.microsoft.com/office/drawing/2010/main">
                <a:solidFill>
                  <a:srgbClr val="FFFFFF"/>
                </a:solidFill>
              </a14:hiddenFill>
            </a:ext>
          </a:extLst>
        </p:spPr>
      </p:pic>
      <p:pic>
        <p:nvPicPr>
          <p:cNvPr id="11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26757" t="50934" b="8278"/>
          <a:stretch>
            <a:fillRect/>
          </a:stretch>
        </p:blipFill>
        <p:spPr>
          <a:xfrm flipH="1">
            <a:off x="-1" y="-4035971"/>
            <a:ext cx="12192000" cy="10888114"/>
          </a:xfrm>
          <a:prstGeom prst="rect">
            <a:avLst/>
          </a:prstGeom>
        </p:spPr>
      </p:pic>
      <p:sp>
        <p:nvSpPr>
          <p:cNvPr id="110" name="菱形 14"/>
          <p:cNvSpPr/>
          <p:nvPr/>
        </p:nvSpPr>
        <p:spPr>
          <a:xfrm>
            <a:off x="149561" y="-46205"/>
            <a:ext cx="5336839" cy="4633972"/>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13" name="TextBox 112"/>
          <p:cNvSpPr txBox="1"/>
          <p:nvPr/>
        </p:nvSpPr>
        <p:spPr>
          <a:xfrm>
            <a:off x="3266418" y="3391557"/>
            <a:ext cx="8686800" cy="3046988"/>
          </a:xfrm>
          <a:prstGeom prst="rect">
            <a:avLst/>
          </a:prstGeom>
          <a:gradFill flip="none" rotWithShape="1">
            <a:gsLst>
              <a:gs pos="0">
                <a:srgbClr val="E78DB0">
                  <a:tint val="66000"/>
                  <a:satMod val="160000"/>
                  <a:alpha val="66000"/>
                </a:srgbClr>
              </a:gs>
              <a:gs pos="50000">
                <a:srgbClr val="E78DB0">
                  <a:tint val="44500"/>
                  <a:satMod val="160000"/>
                </a:srgbClr>
              </a:gs>
              <a:gs pos="100000">
                <a:srgbClr val="E78DB0">
                  <a:tint val="23500"/>
                  <a:satMod val="160000"/>
                </a:srgbClr>
              </a:gs>
            </a:gsLst>
            <a:lin ang="16200000" scaled="1"/>
            <a:tileRect/>
          </a:gra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Ca ngợi vẻ đẹp độc đáo của Sa Pa, thể hiện tình cảm yêu mến thiết tha của tác giả đối với cảnh đẹp đất nước.</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96101" y="599936"/>
            <a:ext cx="6145301" cy="32006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1000" fill="hold"/>
                                        <p:tgtEl>
                                          <p:spTgt spid="110"/>
                                        </p:tgtEl>
                                        <p:attrNameLst>
                                          <p:attrName>ppt_w</p:attrName>
                                        </p:attrNameLst>
                                      </p:cBhvr>
                                      <p:tavLst>
                                        <p:tav tm="0">
                                          <p:val>
                                            <p:strVal val="#ppt_w*0.70"/>
                                          </p:val>
                                        </p:tav>
                                        <p:tav tm="100000">
                                          <p:val>
                                            <p:strVal val="#ppt_w"/>
                                          </p:val>
                                        </p:tav>
                                      </p:tavLst>
                                    </p:anim>
                                    <p:anim calcmode="lin" valueType="num">
                                      <p:cBhvr>
                                        <p:cTn id="8" dur="1000" fill="hold"/>
                                        <p:tgtEl>
                                          <p:spTgt spid="110"/>
                                        </p:tgtEl>
                                        <p:attrNameLst>
                                          <p:attrName>ppt_h</p:attrName>
                                        </p:attrNameLst>
                                      </p:cBhvr>
                                      <p:tavLst>
                                        <p:tav tm="0">
                                          <p:val>
                                            <p:strVal val="#ppt_h"/>
                                          </p:val>
                                        </p:tav>
                                        <p:tav tm="100000">
                                          <p:val>
                                            <p:strVal val="#ppt_h"/>
                                          </p:val>
                                        </p:tav>
                                      </p:tavLst>
                                    </p:anim>
                                    <p:animEffect transition="in" filter="fade">
                                      <p:cBhvr>
                                        <p:cTn id="9" dur="1000"/>
                                        <p:tgtEl>
                                          <p:spTgt spid="110"/>
                                        </p:tgtEl>
                                      </p:cBhvr>
                                    </p:animEffect>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barn(outHorizontal)">
                                      <p:cBhvr>
                                        <p:cTn id="13" dur="500"/>
                                        <p:tgtEl>
                                          <p:spTgt spid="113"/>
                                        </p:tgtEl>
                                      </p:cBhvr>
                                    </p:animEffec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p:cNvPicPr>
            <a:picLocks noChangeAspect="1"/>
          </p:cNvPicPr>
          <p:nvPr/>
        </p:nvPicPr>
        <p:blipFill rotWithShape="1">
          <a:blip r:embed="rId1" cstate="print">
            <a:extLst>
              <a:ext uri="{28A0092B-C50C-407E-A947-70E740481C1C}">
                <a14:useLocalDpi xmlns:a14="http://schemas.microsoft.com/office/drawing/2010/main" val="0"/>
              </a:ext>
            </a:extLst>
          </a:blip>
          <a:srcRect l="26757" t="66031" b="8278"/>
          <a:stretch>
            <a:fillRect/>
          </a:stretch>
        </p:blipFill>
        <p:spPr>
          <a:xfrm flipH="1">
            <a:off x="-2645" y="0"/>
            <a:ext cx="12192000" cy="6858000"/>
          </a:xfrm>
          <a:prstGeom prst="rect">
            <a:avLst/>
          </a:prstGeom>
        </p:spPr>
      </p:pic>
      <p:sp>
        <p:nvSpPr>
          <p:cNvPr id="37" name="Rectangle 36"/>
          <p:cNvSpPr/>
          <p:nvPr/>
        </p:nvSpPr>
        <p:spPr>
          <a:xfrm>
            <a:off x="267001" y="304800"/>
            <a:ext cx="11760645" cy="619414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314450" y="457200"/>
            <a:ext cx="9810750" cy="2677656"/>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 </a:t>
            </a:r>
            <a:r>
              <a:rPr lang="vi-VN" sz="2800" b="0" i="1" dirty="0">
                <a:solidFill>
                  <a:srgbClr val="000000"/>
                </a:solidFill>
                <a:effectLst/>
                <a:latin typeface="Cambria" panose="02040503050406030204" pitchFamily="18" charset="0"/>
                <a:ea typeface="Cambria" panose="02040503050406030204" pitchFamily="18" charset="0"/>
              </a:rPr>
              <a:t>S</a:t>
            </a:r>
            <a:r>
              <a:rPr lang="en-US" sz="2800" i="1" dirty="0">
                <a:solidFill>
                  <a:srgbClr val="000000"/>
                </a:solidFill>
                <a:latin typeface="Cambria" panose="02040503050406030204" pitchFamily="18" charset="0"/>
                <a:ea typeface="Cambria" panose="02040503050406030204" pitchFamily="18" charset="0"/>
              </a:rPr>
              <a:t>â</a:t>
            </a:r>
            <a:r>
              <a:rPr lang="vi-VN" sz="2800" b="0" i="1" dirty="0">
                <a:solidFill>
                  <a:srgbClr val="000000"/>
                </a:solidFill>
                <a:effectLst/>
                <a:latin typeface="Cambria" panose="02040503050406030204" pitchFamily="18" charset="0"/>
                <a:ea typeface="Cambria" panose="02040503050406030204" pitchFamily="18" charset="0"/>
              </a:rPr>
              <a:t>u nhất là sông Bạch Đằng,</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Ba lần giặc đến ba lần giặc tan.</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Cao nhất là núi Lam Sơn,</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Có ông Lê Lợi trong ngàn bước ra.</a:t>
            </a:r>
            <a:endParaRPr lang="vi-VN" sz="2800" b="0" i="0" dirty="0">
              <a:solidFill>
                <a:srgbClr val="000000"/>
              </a:solidFill>
              <a:effectLst/>
              <a:latin typeface="Cambria" panose="02040503050406030204" pitchFamily="18" charset="0"/>
              <a:ea typeface="Cambria" panose="02040503050406030204" pitchFamily="18" charset="0"/>
            </a:endParaRPr>
          </a:p>
          <a:p>
            <a:pPr algn="r"/>
            <a:r>
              <a:rPr lang="vi-VN" sz="2800" b="0" i="1" dirty="0">
                <a:solidFill>
                  <a:srgbClr val="000000"/>
                </a:solidFill>
                <a:effectLst/>
                <a:latin typeface="Cambria" panose="02040503050406030204" pitchFamily="18" charset="0"/>
                <a:ea typeface="Cambria" panose="02040503050406030204" pitchFamily="18" charset="0"/>
              </a:rPr>
              <a:t>(Ca dao)</a:t>
            </a:r>
            <a:endParaRPr lang="vi-VN" sz="2800" b="0" i="0" dirty="0">
              <a:solidFill>
                <a:srgbClr val="000000"/>
              </a:solidFill>
              <a:effectLst/>
              <a:latin typeface="Cambria" panose="02040503050406030204" pitchFamily="18" charset="0"/>
              <a:ea typeface="Cambria" panose="02040503050406030204" pitchFamily="18" charset="0"/>
            </a:endParaRPr>
          </a:p>
          <a:p>
            <a:pPr algn="ctr"/>
            <a:endParaRPr lang="en-US" sz="2800" dirty="0">
              <a:latin typeface="Cambria" panose="02040503050406030204" pitchFamily="18" charset="0"/>
              <a:ea typeface="Cambria" panose="02040503050406030204" pitchFamily="18" charset="0"/>
            </a:endParaRPr>
          </a:p>
        </p:txBody>
      </p:sp>
      <p:sp>
        <p:nvSpPr>
          <p:cNvPr id="6" name="TextBox 5"/>
          <p:cNvSpPr txBox="1"/>
          <p:nvPr/>
        </p:nvSpPr>
        <p:spPr>
          <a:xfrm>
            <a:off x="1390650" y="3171825"/>
            <a:ext cx="9810750" cy="2246769"/>
          </a:xfrm>
          <a:prstGeom prst="rect">
            <a:avLst/>
          </a:prstGeom>
          <a:noFill/>
        </p:spPr>
        <p:txBody>
          <a:bodyPr wrap="square" rtlCol="0">
            <a:spAutoFit/>
          </a:bodyPr>
          <a:lstStyle/>
          <a:p>
            <a:pPr algn="ctr"/>
            <a:r>
              <a:rPr lang="vi-VN" sz="2800" i="1" dirty="0">
                <a:solidFill>
                  <a:srgbClr val="000000"/>
                </a:solidFill>
                <a:latin typeface="Cambria" panose="02040503050406030204" pitchFamily="18" charset="0"/>
                <a:ea typeface="Cambria" panose="02040503050406030204" pitchFamily="18" charset="0"/>
              </a:rPr>
              <a:t>Đồng Tháp Mười cò bay thẳng cánh,</a:t>
            </a:r>
            <a:endParaRPr lang="vi-VN" sz="2800" i="1" dirty="0">
              <a:solidFill>
                <a:srgbClr val="000000"/>
              </a:solidFill>
              <a:latin typeface="Cambria" panose="02040503050406030204" pitchFamily="18" charset="0"/>
              <a:ea typeface="Cambria" panose="02040503050406030204" pitchFamily="18" charset="0"/>
            </a:endParaRPr>
          </a:p>
          <a:p>
            <a:pPr algn="ctr"/>
            <a:r>
              <a:rPr lang="vi-VN" sz="2800" i="1" dirty="0">
                <a:solidFill>
                  <a:srgbClr val="000000"/>
                </a:solidFill>
                <a:latin typeface="Cambria" panose="02040503050406030204" pitchFamily="18" charset="0"/>
                <a:ea typeface="Cambria" panose="02040503050406030204" pitchFamily="18" charset="0"/>
              </a:rPr>
              <a:t>Nước Tháp Mười lấp lánh cá tôm.</a:t>
            </a:r>
            <a:endParaRPr lang="vi-VN" sz="2800" i="1" dirty="0">
              <a:solidFill>
                <a:srgbClr val="000000"/>
              </a:solidFill>
              <a:latin typeface="Cambria" panose="02040503050406030204" pitchFamily="18" charset="0"/>
              <a:ea typeface="Cambria" panose="02040503050406030204" pitchFamily="18" charset="0"/>
            </a:endParaRPr>
          </a:p>
          <a:p>
            <a:pPr algn="ctr"/>
            <a:r>
              <a:rPr lang="vi-VN" sz="2800" i="1" dirty="0">
                <a:solidFill>
                  <a:srgbClr val="000000"/>
                </a:solidFill>
                <a:latin typeface="Cambria" panose="02040503050406030204" pitchFamily="18" charset="0"/>
                <a:ea typeface="Cambria" panose="02040503050406030204" pitchFamily="18" charset="0"/>
              </a:rPr>
              <a:t>Ai đi Châu Đốc, Nam Vang,</a:t>
            </a:r>
            <a:endParaRPr lang="vi-VN" sz="2800" i="1" dirty="0">
              <a:solidFill>
                <a:srgbClr val="000000"/>
              </a:solidFill>
              <a:latin typeface="Cambria" panose="02040503050406030204" pitchFamily="18" charset="0"/>
              <a:ea typeface="Cambria" panose="02040503050406030204" pitchFamily="18" charset="0"/>
            </a:endParaRPr>
          </a:p>
          <a:p>
            <a:pPr algn="ctr"/>
            <a:r>
              <a:rPr lang="vi-VN" sz="2800" i="1" dirty="0">
                <a:solidFill>
                  <a:srgbClr val="000000"/>
                </a:solidFill>
                <a:latin typeface="Cambria" panose="02040503050406030204" pitchFamily="18" charset="0"/>
                <a:ea typeface="Cambria" panose="02040503050406030204" pitchFamily="18" charset="0"/>
              </a:rPr>
              <a:t>Ghé qua Đồng Tháp bạt ngàn bông sen.</a:t>
            </a:r>
            <a:endParaRPr lang="vi-VN" sz="2800" i="1" dirty="0">
              <a:solidFill>
                <a:srgbClr val="000000"/>
              </a:solidFill>
              <a:latin typeface="Cambria" panose="02040503050406030204" pitchFamily="18" charset="0"/>
              <a:ea typeface="Cambria" panose="02040503050406030204" pitchFamily="18" charset="0"/>
            </a:endParaRPr>
          </a:p>
          <a:p>
            <a:pPr algn="r"/>
            <a:r>
              <a:rPr lang="vi-VN" sz="2800" i="1" dirty="0">
                <a:solidFill>
                  <a:srgbClr val="000000"/>
                </a:solidFill>
                <a:latin typeface="Cambria" panose="02040503050406030204" pitchFamily="18" charset="0"/>
                <a:ea typeface="Cambria" panose="02040503050406030204" pitchFamily="18" charset="0"/>
              </a:rPr>
              <a:t> (Ca dao)</a:t>
            </a:r>
            <a:endParaRPr lang="en-US" sz="2800" i="1"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a Pa- bốn mùa hấp dẫn - Báo Nhân Dân"/>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9193" t="50934" b="8278"/>
          <a:stretch>
            <a:fillRect/>
          </a:stretch>
        </p:blipFill>
        <p:spPr>
          <a:xfrm flipH="1">
            <a:off x="-5281" y="0"/>
            <a:ext cx="12197280" cy="6858000"/>
          </a:xfrm>
          <a:prstGeom prst="rect">
            <a:avLst/>
          </a:prstGeom>
        </p:spPr>
      </p:pic>
      <p:sp>
        <p:nvSpPr>
          <p:cNvPr id="19" name="Rectangle 18"/>
          <p:cNvSpPr/>
          <p:nvPr/>
        </p:nvSpPr>
        <p:spPr>
          <a:xfrm>
            <a:off x="213035" y="1150883"/>
            <a:ext cx="11760645" cy="50607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p:cNvSpPr txBox="1">
            <a:spLocks noChangeArrowheads="1"/>
          </p:cNvSpPr>
          <p:nvPr/>
        </p:nvSpPr>
        <p:spPr bwMode="auto">
          <a:xfrm>
            <a:off x="1253343" y="1647832"/>
            <a:ext cx="9680027" cy="1464231"/>
          </a:xfrm>
          <a:prstGeom prst="round2Diag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Chúng ta cần có ý thức gì khi đi </a:t>
            </a:r>
            <a:endPar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tham quan, du lịch?</a:t>
            </a:r>
            <a:endPar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Rectangle 12"/>
          <p:cNvSpPr/>
          <p:nvPr/>
        </p:nvSpPr>
        <p:spPr>
          <a:xfrm>
            <a:off x="600956" y="3112063"/>
            <a:ext cx="11372724" cy="248260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Chúng ta phải tự giác thực hiện những quy định về vệ sinh môi trường: không xả rác, không ngắt hoa, bẻ cành, tuyên truyền mọi người cùng thực hiện.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9193" t="50934" b="8278"/>
          <a:stretch>
            <a:fillRect/>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p:cNvSpPr txBox="1"/>
          <p:nvPr/>
        </p:nvSpPr>
        <p:spPr>
          <a:xfrm>
            <a:off x="3391350" y="815970"/>
            <a:ext cx="1226618"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FZYaoTi" panose="02010601030101010101" pitchFamily="2" charset="-122"/>
                <a:cs typeface="+mn-cs"/>
              </a:rPr>
              <a:t>Diệu Hiền</a:t>
            </a:r>
            <a:endPar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FZYaoTi" panose="02010601030101010101" pitchFamily="2" charset="-122"/>
              <a:cs typeface="+mn-cs"/>
            </a:endParaRPr>
          </a:p>
        </p:txBody>
      </p:sp>
      <p:pic>
        <p:nvPicPr>
          <p:cNvPr id="3" name="Picture 2"/>
          <p:cNvPicPr>
            <a:picLocks noChangeAspect="1"/>
          </p:cNvPicPr>
          <p:nvPr/>
        </p:nvPicPr>
        <p:blipFill>
          <a:blip r:embed="rId4"/>
          <a:stretch>
            <a:fillRect/>
          </a:stretch>
        </p:blipFill>
        <p:spPr>
          <a:xfrm>
            <a:off x="216443" y="2908034"/>
            <a:ext cx="7968163" cy="31945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Premium Vector | Chinese tea plantation colorful landscape mountains"/>
          <p:cNvPicPr>
            <a:picLocks noChangeAspect="1" noChangeArrowheads="1"/>
          </p:cNvPicPr>
          <p:nvPr/>
        </p:nvPicPr>
        <p:blipFill rotWithShape="1">
          <a:blip r:embed="rId1">
            <a:alphaModFix amt="55000"/>
            <a:extLst>
              <a:ext uri="{BEBA8EAE-BF5A-486C-A8C5-ECC9F3942E4B}">
                <a14:imgProps xmlns:a14="http://schemas.microsoft.com/office/drawing/2010/main">
                  <a14:imgLayer r:embed="rId2">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6981" y="5880644"/>
            <a:ext cx="12095019" cy="861774"/>
          </a:xfrm>
          <a:prstGeom prst="rect">
            <a:avLst/>
          </a:prstGeom>
          <a:solidFill>
            <a:srgbClr val="002060">
              <a:alpha val="6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g</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iọng đọc nhẹ nhàng, nhấn giọng những từ ngữ gợi cảm, gợi tả cảnh đẹp Sa Pa,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sự ngưỡng mộ, háo hức của du khách trước cảnh đẹp Sa Pa</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Content Placeholder 7"/>
          <p:cNvSpPr txBox="1"/>
          <p:nvPr>
            <p:custDataLst>
              <p:tags r:id="rId3"/>
            </p:custDataLst>
          </p:nvPr>
        </p:nvSpPr>
        <p:spPr>
          <a:xfrm>
            <a:off x="0" y="1061502"/>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endParaRPr lang="vi-VN" sz="2200" dirty="0">
              <a:latin typeface="Cambria" panose="02040503050406030204" pitchFamily="18" charset="0"/>
              <a:ea typeface="Cambria" panose="02040503050406030204" pitchFamily="18" charset="0"/>
            </a:endParaRP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endParaRPr lang="vi-VN" sz="2200" dirty="0">
              <a:latin typeface="Cambria" panose="02040503050406030204" pitchFamily="18" charset="0"/>
              <a:ea typeface="Cambria" panose="02040503050406030204" pitchFamily="18" charset="0"/>
            </a:endParaRP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endParaRPr lang="vi-VN" sz="2200" dirty="0">
              <a:latin typeface="Cambria" panose="02040503050406030204" pitchFamily="18" charset="0"/>
              <a:ea typeface="Cambria" panose="02040503050406030204" pitchFamily="18" charset="0"/>
            </a:endParaRP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endParaRPr lang="vi-VN" sz="2200" dirty="0">
              <a:latin typeface="Cambria" panose="02040503050406030204" pitchFamily="18" charset="0"/>
              <a:ea typeface="Cambria" panose="02040503050406030204" pitchFamily="18" charset="0"/>
            </a:endParaRP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endParaRPr kumimoji="0" lang="en-US" sz="3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VF TypoSlabserif" panose="02000403050000020004" pitchFamily="2" charset="0"/>
              <a:ea typeface="+mn-ea"/>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3292384" y="-87706"/>
            <a:ext cx="5035732" cy="173751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9193" t="50934" b="8278"/>
          <a:stretch>
            <a:fillRect/>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p:cNvSpPr txBox="1"/>
          <p:nvPr/>
        </p:nvSpPr>
        <p:spPr>
          <a:xfrm>
            <a:off x="3413970" y="1260970"/>
            <a:ext cx="1431802"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4</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FZYaoTi" panose="02010601030101010101" pitchFamily="2" charset="-122"/>
                <a:cs typeface="+mn-cs"/>
              </a:rPr>
              <a:t>Diệu Hiền</a:t>
            </a:r>
            <a:endPar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FZYaoTi" panose="02010601030101010101" pitchFamily="2" charset="-122"/>
              <a:cs typeface="+mn-cs"/>
            </a:endParaRPr>
          </a:p>
        </p:txBody>
      </p:sp>
      <p:pic>
        <p:nvPicPr>
          <p:cNvPr id="3" name="Picture 2"/>
          <p:cNvPicPr>
            <a:picLocks noChangeAspect="1"/>
          </p:cNvPicPr>
          <p:nvPr/>
        </p:nvPicPr>
        <p:blipFill>
          <a:blip r:embed="rId4"/>
          <a:stretch>
            <a:fillRect/>
          </a:stretch>
        </p:blipFill>
        <p:spPr>
          <a:xfrm>
            <a:off x="340268" y="3052857"/>
            <a:ext cx="7968163" cy="2219136"/>
          </a:xfrm>
          <a:prstGeom prst="rect">
            <a:avLst/>
          </a:prstGeom>
        </p:spPr>
      </p:pic>
      <p:sp>
        <p:nvSpPr>
          <p:cNvPr id="5" name="TextBox 4"/>
          <p:cNvSpPr txBox="1"/>
          <p:nvPr/>
        </p:nvSpPr>
        <p:spPr>
          <a:xfrm>
            <a:off x="5930900" y="6378694"/>
            <a:ext cx="69240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82062"/>
            <a:ext cx="12191999" cy="69400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26757" t="50934" b="8278"/>
          <a:stretch>
            <a:fillRect/>
          </a:stretch>
        </p:blipFill>
        <p:spPr>
          <a:xfrm>
            <a:off x="19375" y="-2644202"/>
            <a:ext cx="12192000" cy="958687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2566" y="16546"/>
            <a:ext cx="3468255" cy="1567616"/>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18411" r="51852" b="38636"/>
          <a:stretch>
            <a:fillRect/>
          </a:stretch>
        </p:blipFill>
        <p:spPr>
          <a:xfrm>
            <a:off x="1642401" y="966057"/>
            <a:ext cx="1337842" cy="761611"/>
          </a:xfrm>
          <a:prstGeom prst="rect">
            <a:avLst/>
          </a:prstGeom>
        </p:spPr>
      </p:pic>
      <p:pic>
        <p:nvPicPr>
          <p:cNvPr id="17" name="图片 2"/>
          <p:cNvPicPr>
            <a:picLocks noChangeAspect="1"/>
          </p:cNvPicPr>
          <p:nvPr/>
        </p:nvPicPr>
        <p:blipFill rotWithShape="1">
          <a:blip r:embed="rId6" cstate="print">
            <a:extLst>
              <a:ext uri="{28A0092B-C50C-407E-A947-70E740481C1C}">
                <a14:useLocalDpi xmlns:a14="http://schemas.microsoft.com/office/drawing/2010/main" val="0"/>
              </a:ext>
            </a:extLst>
          </a:blip>
          <a:srcRect r="44239"/>
          <a:stretch>
            <a:fillRect/>
          </a:stretch>
        </p:blipFill>
        <p:spPr>
          <a:xfrm>
            <a:off x="9961306" y="2149237"/>
            <a:ext cx="2092769" cy="1027369"/>
          </a:xfrm>
          <a:prstGeom prst="rect">
            <a:avLst/>
          </a:prstGeom>
        </p:spPr>
      </p:pic>
      <p:pic>
        <p:nvPicPr>
          <p:cNvPr id="18" name="图片 13"/>
          <p:cNvPicPr>
            <a:picLocks noChangeAspect="1"/>
          </p:cNvPicPr>
          <p:nvPr/>
        </p:nvPicPr>
        <p:blipFill rotWithShape="1">
          <a:blip r:embed="rId7" cstate="print">
            <a:extLst>
              <a:ext uri="{28A0092B-C50C-407E-A947-70E740481C1C}">
                <a14:useLocalDpi xmlns:a14="http://schemas.microsoft.com/office/drawing/2010/main" val="0"/>
              </a:ext>
            </a:extLst>
          </a:blip>
          <a:srcRect r="44239"/>
          <a:stretch>
            <a:fillRect/>
          </a:stretch>
        </p:blipFill>
        <p:spPr>
          <a:xfrm flipH="1">
            <a:off x="4366694" y="2546133"/>
            <a:ext cx="1408291" cy="917132"/>
          </a:xfrm>
          <a:prstGeom prst="rect">
            <a:avLst/>
          </a:prstGeom>
        </p:spPr>
      </p:pic>
      <p:pic>
        <p:nvPicPr>
          <p:cNvPr id="27"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4085" y="792660"/>
            <a:ext cx="3468255" cy="1567616"/>
          </a:xfrm>
          <a:prstGeom prst="rect">
            <a:avLst/>
          </a:prstGeom>
        </p:spPr>
      </p:pic>
      <p:sp>
        <p:nvSpPr>
          <p:cNvPr id="14" name="菱形 14"/>
          <p:cNvSpPr/>
          <p:nvPr/>
        </p:nvSpPr>
        <p:spPr>
          <a:xfrm>
            <a:off x="948727" y="426637"/>
            <a:ext cx="10330767" cy="6430051"/>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pic>
        <p:nvPicPr>
          <p:cNvPr id="2" name="Picture 1"/>
          <p:cNvPicPr>
            <a:picLocks noChangeAspect="1"/>
          </p:cNvPicPr>
          <p:nvPr/>
        </p:nvPicPr>
        <p:blipFill>
          <a:blip r:embed="rId8"/>
          <a:stretch>
            <a:fillRect/>
          </a:stretch>
        </p:blipFill>
        <p:spPr>
          <a:xfrm>
            <a:off x="1421483" y="2174223"/>
            <a:ext cx="9425233" cy="332870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18411" r="51852" b="38636"/>
          <a:stretch>
            <a:fillRect/>
          </a:stretch>
        </p:blipFill>
        <p:spPr>
          <a:xfrm>
            <a:off x="1642401" y="966057"/>
            <a:ext cx="1337842" cy="761611"/>
          </a:xfrm>
          <a:prstGeom prst="rect">
            <a:avLst/>
          </a:prstGeom>
        </p:spPr>
      </p:pic>
      <p:pic>
        <p:nvPicPr>
          <p:cNvPr id="18" name="图片 13"/>
          <p:cNvPicPr>
            <a:picLocks noChangeAspect="1"/>
          </p:cNvPicPr>
          <p:nvPr/>
        </p:nvPicPr>
        <p:blipFill rotWithShape="1">
          <a:blip r:embed="rId5" cstate="print">
            <a:extLst>
              <a:ext uri="{28A0092B-C50C-407E-A947-70E740481C1C}">
                <a14:useLocalDpi xmlns:a14="http://schemas.microsoft.com/office/drawing/2010/main" val="0"/>
              </a:ext>
            </a:extLst>
          </a:blip>
          <a:srcRect r="44239"/>
          <a:stretch>
            <a:fillRect/>
          </a:stretch>
        </p:blipFill>
        <p:spPr>
          <a:xfrm flipH="1">
            <a:off x="4366694" y="2546133"/>
            <a:ext cx="1408291" cy="917132"/>
          </a:xfrm>
          <a:prstGeom prst="rect">
            <a:avLst/>
          </a:prstGeom>
        </p:spPr>
      </p:pic>
      <p:pic>
        <p:nvPicPr>
          <p:cNvPr id="2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9837" y="2139393"/>
            <a:ext cx="3468255" cy="1567616"/>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6757" t="50934" b="8278"/>
          <a:stretch>
            <a:fillRect/>
          </a:stretch>
        </p:blipFill>
        <p:spPr>
          <a:xfrm>
            <a:off x="-104775" y="-2728877"/>
            <a:ext cx="12296775" cy="9586877"/>
          </a:xfrm>
          <a:prstGeom prst="rect">
            <a:avLst/>
          </a:prstGeom>
        </p:spPr>
      </p:pic>
      <p:pic>
        <p:nvPicPr>
          <p:cNvPr id="2" name="Picture 1"/>
          <p:cNvPicPr>
            <a:picLocks noChangeAspect="1"/>
          </p:cNvPicPr>
          <p:nvPr/>
        </p:nvPicPr>
        <p:blipFill>
          <a:blip r:embed="rId7"/>
          <a:stretch>
            <a:fillRect/>
          </a:stretch>
        </p:blipFill>
        <p:spPr>
          <a:xfrm>
            <a:off x="1294617" y="0"/>
            <a:ext cx="9278916" cy="3194581"/>
          </a:xfrm>
          <a:prstGeom prst="rect">
            <a:avLst/>
          </a:prstGeom>
        </p:spPr>
      </p:pic>
      <p:pic>
        <p:nvPicPr>
          <p:cNvPr id="3" name="Picture 2"/>
          <p:cNvPicPr>
            <a:picLocks noChangeAspect="1"/>
          </p:cNvPicPr>
          <p:nvPr/>
        </p:nvPicPr>
        <p:blipFill>
          <a:blip r:embed="rId8"/>
          <a:stretch>
            <a:fillRect/>
          </a:stretch>
        </p:blipFill>
        <p:spPr>
          <a:xfrm>
            <a:off x="9734070" y="165261"/>
            <a:ext cx="2267909" cy="2145978"/>
          </a:xfrm>
          <a:prstGeom prst="rect">
            <a:avLst/>
          </a:prstGeom>
        </p:spPr>
      </p:pic>
      <p:pic>
        <p:nvPicPr>
          <p:cNvPr id="5" name="Picture 4"/>
          <p:cNvPicPr>
            <a:picLocks noChangeAspect="1"/>
          </p:cNvPicPr>
          <p:nvPr/>
        </p:nvPicPr>
        <p:blipFill>
          <a:blip r:embed="rId9"/>
          <a:stretch>
            <a:fillRect/>
          </a:stretch>
        </p:blipFill>
        <p:spPr>
          <a:xfrm>
            <a:off x="-143959" y="5620844"/>
            <a:ext cx="7431668" cy="112176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9193" t="50934" b="8278"/>
          <a:stretch>
            <a:fillRect/>
          </a:stretch>
        </p:blipFill>
        <p:spPr>
          <a:xfrm flipH="1">
            <a:off x="-5281"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p:cNvSpPr txBox="1"/>
          <p:nvPr/>
        </p:nvSpPr>
        <p:spPr>
          <a:xfrm>
            <a:off x="3588519" y="815970"/>
            <a:ext cx="832280"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7" name="Rectangle 6"/>
          <p:cNvSpPr/>
          <p:nvPr/>
        </p:nvSpPr>
        <p:spPr>
          <a:xfrm>
            <a:off x="8376202" y="-88693"/>
            <a:ext cx="3470565"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Đường</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đi</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Sa Pa</a:t>
            </a:r>
            <a:endPar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endParaRPr>
          </a:p>
        </p:txBody>
      </p:sp>
      <p:sp>
        <p:nvSpPr>
          <p:cNvPr id="8" name="TextBox 7"/>
          <p:cNvSpPr txBox="1"/>
          <p:nvPr/>
        </p:nvSpPr>
        <p:spPr>
          <a:xfrm rot="5400000">
            <a:off x="-1132044" y="6133769"/>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FZYaoTi" panose="02010601030101010101" pitchFamily="2" charset="-122"/>
                <a:cs typeface="+mn-cs"/>
              </a:rPr>
              <a:t>Diệu Hiền</a:t>
            </a:r>
            <a:endPar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FZYaoTi" panose="02010601030101010101" pitchFamily="2" charset="-122"/>
              <a:cs typeface="+mn-cs"/>
            </a:endParaRPr>
          </a:p>
        </p:txBody>
      </p:sp>
      <p:pic>
        <p:nvPicPr>
          <p:cNvPr id="3" name="Picture 2"/>
          <p:cNvPicPr>
            <a:picLocks noChangeAspect="1"/>
          </p:cNvPicPr>
          <p:nvPr/>
        </p:nvPicPr>
        <p:blipFill>
          <a:blip r:embed="rId4"/>
          <a:stretch>
            <a:fillRect/>
          </a:stretch>
        </p:blipFill>
        <p:spPr>
          <a:xfrm>
            <a:off x="968998" y="2527415"/>
            <a:ext cx="6139204" cy="321287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p:cNvPicPr>
            <a:picLocks noChangeAspect="1" noChangeArrowheads="1"/>
          </p:cNvPicPr>
          <p:nvPr/>
        </p:nvPicPr>
        <p:blipFill>
          <a:blip r:embed="rId1">
            <a:lum bright="70000" contrast="-70000"/>
            <a:extLst>
              <a:ext uri="{28A0092B-C50C-407E-A947-70E740481C1C}">
                <a14:useLocalDpi xmlns:a14="http://schemas.microsoft.com/office/drawing/2010/main" val="0"/>
              </a:ext>
            </a:extLst>
          </a:blip>
          <a:srcRect/>
          <a:stretch>
            <a:fillRect/>
          </a:stretch>
        </p:blipFill>
        <p:spPr bwMode="auto">
          <a:xfrm>
            <a:off x="-1" y="610137"/>
            <a:ext cx="12192001" cy="624786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4234664" y="-225225"/>
            <a:ext cx="3475021" cy="1231499"/>
          </a:xfrm>
          <a:prstGeom prst="rect">
            <a:avLst/>
          </a:prstGeom>
        </p:spPr>
      </p:pic>
      <p:pic>
        <p:nvPicPr>
          <p:cNvPr id="4" name="Picture 3"/>
          <p:cNvPicPr>
            <a:picLocks noChangeAspect="1"/>
          </p:cNvPicPr>
          <p:nvPr/>
        </p:nvPicPr>
        <p:blipFill>
          <a:blip r:embed="rId3"/>
          <a:stretch>
            <a:fillRect/>
          </a:stretch>
        </p:blipFill>
        <p:spPr>
          <a:xfrm>
            <a:off x="-1" y="4295775"/>
            <a:ext cx="4780271" cy="2562225"/>
          </a:xfrm>
          <a:prstGeom prst="rect">
            <a:avLst/>
          </a:prstGeom>
        </p:spPr>
      </p:pic>
      <p:sp>
        <p:nvSpPr>
          <p:cNvPr id="5" name="Content Placeholder 7"/>
          <p:cNvSpPr txBox="1"/>
          <p:nvPr>
            <p:custDataLst>
              <p:tags r:id="rId4"/>
            </p:custDataLst>
          </p:nvPr>
        </p:nvSpPr>
        <p:spPr>
          <a:xfrm>
            <a:off x="0" y="606445"/>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endParaRPr lang="vi-VN" sz="2200" dirty="0">
              <a:latin typeface="Cambria" panose="02040503050406030204" pitchFamily="18" charset="0"/>
              <a:ea typeface="Cambria" panose="02040503050406030204" pitchFamily="18" charset="0"/>
            </a:endParaRP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endParaRPr lang="vi-VN" sz="2200" dirty="0">
              <a:latin typeface="Cambria" panose="02040503050406030204" pitchFamily="18" charset="0"/>
              <a:ea typeface="Cambria" panose="02040503050406030204" pitchFamily="18" charset="0"/>
            </a:endParaRP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endParaRPr lang="vi-VN" sz="2200" dirty="0">
              <a:latin typeface="Cambria" panose="02040503050406030204" pitchFamily="18" charset="0"/>
              <a:ea typeface="Cambria" panose="02040503050406030204" pitchFamily="18" charset="0"/>
            </a:endParaRP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endParaRPr lang="vi-VN" sz="2200" dirty="0">
              <a:latin typeface="Cambria" panose="02040503050406030204" pitchFamily="18" charset="0"/>
              <a:ea typeface="Cambria" panose="02040503050406030204" pitchFamily="18" charset="0"/>
            </a:endParaRP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endParaRPr lang="vi-VN" sz="22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descr="图片1"/>
          <p:cNvPicPr>
            <a:picLocks noChangeAspect="1"/>
          </p:cNvPicPr>
          <p:nvPr/>
        </p:nvPicPr>
        <p:blipFill>
          <a:blip r:embed="rId1"/>
          <a:srcRect l="1837" r="2655"/>
          <a:stretch>
            <a:fillRect/>
          </a:stretch>
        </p:blipFill>
        <p:spPr>
          <a:xfrm>
            <a:off x="-55418" y="0"/>
            <a:ext cx="12302836" cy="6964652"/>
          </a:xfrm>
          <a:prstGeom prst="rect">
            <a:avLst/>
          </a:prstGeom>
        </p:spPr>
      </p:pic>
      <p:sp>
        <p:nvSpPr>
          <p:cNvPr id="9" name="Rectangle 8"/>
          <p:cNvSpPr/>
          <p:nvPr/>
        </p:nvSpPr>
        <p:spPr>
          <a:xfrm>
            <a:off x="0" y="225760"/>
            <a:ext cx="2372497" cy="843131"/>
          </a:xfrm>
          <a:prstGeom prst="homePlate">
            <a:avLst/>
          </a:prstGeom>
          <a:solidFill>
            <a:srgbClr val="7DBE57">
              <a:alpha val="56000"/>
            </a:srgbClr>
          </a:solidFill>
          <a:ln w="3810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giả</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949310" y="1307555"/>
            <a:ext cx="4430017" cy="5418433"/>
          </a:xfrm>
          <a:prstGeom prst="roundRect">
            <a:avLst/>
          </a:prstGeom>
          <a:solidFill>
            <a:srgbClr val="7DBE57">
              <a:alpha val="56000"/>
            </a:srgbClr>
          </a:solidFill>
          <a:ln>
            <a:solidFill>
              <a:schemeClr val="accent3">
                <a:lumMod val="50000"/>
              </a:schemeClr>
            </a:solidFill>
          </a:ln>
          <a:effectLst>
            <a:reflection blurRad="12700" stA="38000" endPos="28000" dist="5000" dir="5400000" sy="-100000" algn="bl" rotWithShape="0"/>
          </a:effectLst>
        </p:spPr>
      </p:pic>
      <p:sp>
        <p:nvSpPr>
          <p:cNvPr id="12" name="Line Callout 1 14"/>
          <p:cNvSpPr/>
          <p:nvPr/>
        </p:nvSpPr>
        <p:spPr>
          <a:xfrm>
            <a:off x="6020944" y="352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Nguyễn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Xuân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Hách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(1944 – 2019); </a:t>
            </a:r>
            <a:r>
              <a:rPr kumimoji="0" lang="en-US" sz="2900" b="1" i="0" u="none" strike="noStrike" kern="1200" cap="none" spc="0" normalizeH="0" baseline="0" noProof="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quê</a:t>
            </a: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ở</a:t>
            </a:r>
            <a:endPar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Thuận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Ninh</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Line Callout 1 15"/>
          <p:cNvSpPr/>
          <p:nvPr/>
        </p:nvSpPr>
        <p:spPr>
          <a:xfrm>
            <a:off x="6020944" y="2479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thơ</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29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Nam. Nguyên là Tổng biên tập Nhà xuất bản Dân trí.</a:t>
            </a:r>
            <a:endParaRPr kumimoji="0" lang="en-US" sz="29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Line Callout 1 16"/>
          <p:cNvSpPr/>
          <p:nvPr/>
        </p:nvSpPr>
        <p:spPr>
          <a:xfrm>
            <a:off x="6058472" y="4398741"/>
            <a:ext cx="5715000" cy="2106571"/>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Đường đi Sapa”</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l</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một đoạn văn hay được cắt ra từ bút ký </a:t>
            </a: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“Một miền đất nước”</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viết về Ho</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ng Liên Sơn năm 1978.</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descr="图片1"/>
          <p:cNvPicPr>
            <a:picLocks noChangeAspect="1"/>
          </p:cNvPicPr>
          <p:nvPr/>
        </p:nvPicPr>
        <p:blipFill>
          <a:blip r:embed="rId1"/>
          <a:srcRect l="1837" r="2655"/>
          <a:stretch>
            <a:fillRect/>
          </a:stretch>
        </p:blipFill>
        <p:spPr>
          <a:xfrm>
            <a:off x="-55418" y="0"/>
            <a:ext cx="12302836" cy="6964652"/>
          </a:xfrm>
          <a:prstGeom prst="rect">
            <a:avLst/>
          </a:prstGeom>
        </p:spPr>
      </p:pic>
      <p:sp>
        <p:nvSpPr>
          <p:cNvPr id="12" name="Rectangle 11"/>
          <p:cNvSpPr/>
          <p:nvPr/>
        </p:nvSpPr>
        <p:spPr>
          <a:xfrm>
            <a:off x="2937426" y="320580"/>
            <a:ext cx="6317148" cy="480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Chia </a:t>
            </a:r>
            <a:r>
              <a:rPr kumimoji="0" lang="en-US" sz="7200" b="1" i="0" u="none" strike="noStrike" kern="1200" cap="none" spc="0" normalizeH="0" baseline="0" noProof="0" dirty="0" err="1">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Group 13"/>
          <p:cNvGrpSpPr/>
          <p:nvPr/>
        </p:nvGrpSpPr>
        <p:grpSpPr>
          <a:xfrm>
            <a:off x="277091" y="1280585"/>
            <a:ext cx="11623964" cy="880726"/>
            <a:chOff x="2743199" y="1696221"/>
            <a:chExt cx="8432554" cy="880726"/>
          </a:xfrm>
          <a:solidFill>
            <a:srgbClr val="7DBE57">
              <a:alpha val="67000"/>
            </a:srgbClr>
          </a:solidFill>
        </p:grpSpPr>
        <p:grpSp>
          <p:nvGrpSpPr>
            <p:cNvPr id="15" name="Group 14"/>
            <p:cNvGrpSpPr/>
            <p:nvPr/>
          </p:nvGrpSpPr>
          <p:grpSpPr>
            <a:xfrm>
              <a:off x="2743199" y="1696221"/>
              <a:ext cx="8432554" cy="880726"/>
              <a:chOff x="5753100" y="1905000"/>
              <a:chExt cx="4876464" cy="460318"/>
            </a:xfrm>
            <a:grpFill/>
          </p:grpSpPr>
          <p:sp>
            <p:nvSpPr>
              <p:cNvPr id="17" name="Hexagon 16"/>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Rectangle 18"/>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Xe</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chúng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liễu</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rủ</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6" name="Hexagon 15"/>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p:cNvGrpSpPr/>
          <p:nvPr/>
        </p:nvGrpSpPr>
        <p:grpSpPr>
          <a:xfrm>
            <a:off x="277092" y="2592721"/>
            <a:ext cx="11623962" cy="874761"/>
            <a:chOff x="2743201" y="3008357"/>
            <a:chExt cx="8107950" cy="874761"/>
          </a:xfrm>
          <a:solidFill>
            <a:srgbClr val="7DBE57">
              <a:alpha val="67000"/>
            </a:srgbClr>
          </a:solidFill>
        </p:grpSpPr>
        <p:grpSp>
          <p:nvGrpSpPr>
            <p:cNvPr id="21" name="Group 20"/>
            <p:cNvGrpSpPr/>
            <p:nvPr/>
          </p:nvGrpSpPr>
          <p:grpSpPr>
            <a:xfrm>
              <a:off x="2743201" y="3008357"/>
              <a:ext cx="8107950" cy="874761"/>
              <a:chOff x="5753100" y="1905000"/>
              <a:chExt cx="4688748" cy="457201"/>
            </a:xfrm>
            <a:grpFill/>
          </p:grpSpPr>
          <p:sp>
            <p:nvSpPr>
              <p:cNvPr id="23" name="Hexagon 22"/>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6019798" y="1905001"/>
                <a:ext cx="442205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Buổi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sương</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tím</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nhạt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2" name="Hexagon 21"/>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roup 25"/>
          <p:cNvGrpSpPr/>
          <p:nvPr/>
        </p:nvGrpSpPr>
        <p:grpSpPr>
          <a:xfrm>
            <a:off x="251639" y="3784356"/>
            <a:ext cx="11649415" cy="874762"/>
            <a:chOff x="2725447" y="4199992"/>
            <a:chExt cx="7947811" cy="874762"/>
          </a:xfrm>
          <a:solidFill>
            <a:srgbClr val="7DBE57">
              <a:alpha val="67000"/>
            </a:srgbClr>
          </a:solidFill>
        </p:grpSpPr>
        <p:grpSp>
          <p:nvGrpSpPr>
            <p:cNvPr id="27" name="Group 26"/>
            <p:cNvGrpSpPr/>
            <p:nvPr/>
          </p:nvGrpSpPr>
          <p:grpSpPr>
            <a:xfrm>
              <a:off x="2725447" y="4199992"/>
              <a:ext cx="7947811" cy="874762"/>
              <a:chOff x="5742834" y="1909700"/>
              <a:chExt cx="4596141" cy="457201"/>
            </a:xfrm>
            <a:grpFill/>
          </p:grpSpPr>
          <p:sp>
            <p:nvSpPr>
              <p:cNvPr id="29" name="Hexagon 28"/>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8" name="Hexagon 27"/>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34" name="TextBox 33"/>
          <p:cNvSpPr txBox="1"/>
          <p:nvPr/>
        </p:nvSpPr>
        <p:spPr>
          <a:xfrm>
            <a:off x="277091" y="5027053"/>
            <a:ext cx="11650071" cy="1569660"/>
          </a:xfrm>
          <a:prstGeom prst="rect">
            <a:avLst/>
          </a:prstGeom>
          <a:solidFill>
            <a:schemeClr val="accent3">
              <a:lumMod val="40000"/>
              <a:lumOff val="60000"/>
              <a:alpha val="7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g</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iọng đọc nhẹ nhàng, nhấn giọng những từ ngữ gợi cảm, gợi tả cảnh đẹp Sa Pa,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sự ngưỡng mộ, háo hức của du khách trước cảnh đẹp Sa Pa</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p:cNvPicPr>
            <a:picLocks noChangeAspect="1" noChangeArrowheads="1"/>
          </p:cNvPicPr>
          <p:nvPr/>
        </p:nvPicPr>
        <p:blipFill>
          <a:blip r:embed="rId1">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7656936" y="69217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 name="直接连接符 34"/>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1898578" y="3869210"/>
            <a:ext cx="8586230" cy="2853946"/>
          </a:xfrm>
          <a:prstGeom prst="rect">
            <a:avLst/>
          </a:prstGeom>
        </p:spPr>
      </p:pic>
      <p:pic>
        <p:nvPicPr>
          <p:cNvPr id="4" name="Picture 2" descr="Cute woman teacher holding bell in government uniform character cartoon art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5" name="云形 3"/>
          <p:cNvSpPr/>
          <p:nvPr/>
        </p:nvSpPr>
        <p:spPr>
          <a:xfrm>
            <a:off x="1211582" y="762382"/>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chênh</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vênh</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6" name="云形 3"/>
          <p:cNvSpPr/>
          <p:nvPr/>
        </p:nvSpPr>
        <p:spPr>
          <a:xfrm>
            <a:off x="8486775" y="714137"/>
            <a:ext cx="3495675"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lướt thướt liễu rủ</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7" name="云形 3"/>
          <p:cNvSpPr/>
          <p:nvPr/>
        </p:nvSpPr>
        <p:spPr>
          <a:xfrm>
            <a:off x="656473" y="2683916"/>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Tu </a:t>
            </a: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Dí</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8" name="云形 3"/>
          <p:cNvSpPr/>
          <p:nvPr/>
        </p:nvSpPr>
        <p:spPr>
          <a:xfrm>
            <a:off x="9031430" y="2307264"/>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Phù</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Lá</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9" name="云形 3"/>
          <p:cNvSpPr/>
          <p:nvPr/>
        </p:nvSpPr>
        <p:spPr>
          <a:xfrm>
            <a:off x="8976916" y="4395369"/>
            <a:ext cx="3034109" cy="1729206"/>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người ngựa dập dìu</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Lst>
  </p:timing>
</p:sld>
</file>

<file path=ppt/tags/tag1.xml><?xml version="1.0" encoding="utf-8"?>
<p:tagLst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ags/tag2.xml><?xml version="1.0" encoding="utf-8"?>
<p:tagLst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heme/theme1.xml><?xml version="1.0" encoding="utf-8"?>
<a:theme xmlns:a="http://schemas.openxmlformats.org/drawingml/2006/main" name="1_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6678</Words>
  <Application>WPS Presentation</Application>
  <PresentationFormat>Widescreen</PresentationFormat>
  <Paragraphs>196</Paragraphs>
  <Slides>34</Slides>
  <Notes>15</Notes>
  <HiddenSlides>0</HiddenSlides>
  <MMClips>1</MMClips>
  <ScaleCrop>false</ScaleCrop>
  <HeadingPairs>
    <vt:vector size="6" baseType="variant">
      <vt:variant>
        <vt:lpstr>已用的字体</vt:lpstr>
      </vt:variant>
      <vt:variant>
        <vt:i4>28</vt:i4>
      </vt:variant>
      <vt:variant>
        <vt:lpstr>主题</vt:lpstr>
      </vt:variant>
      <vt:variant>
        <vt:i4>2</vt:i4>
      </vt:variant>
      <vt:variant>
        <vt:lpstr>幻灯片标题</vt:lpstr>
      </vt:variant>
      <vt:variant>
        <vt:i4>34</vt:i4>
      </vt:variant>
    </vt:vector>
  </HeadingPairs>
  <TitlesOfParts>
    <vt:vector size="64" baseType="lpstr">
      <vt:lpstr>Arial</vt:lpstr>
      <vt:lpstr>SimSun</vt:lpstr>
      <vt:lpstr>Wingdings</vt:lpstr>
      <vt:lpstr>UVF Pistilli</vt:lpstr>
      <vt:lpstr>Trebuchet MS</vt:lpstr>
      <vt:lpstr>方正大黑简体</vt:lpstr>
      <vt:lpstr>Microsoft YaHei</vt:lpstr>
      <vt:lpstr>SVN-Newton</vt:lpstr>
      <vt:lpstr>Times New Roman</vt:lpstr>
      <vt:lpstr>#9Slide07 HoneyCream</vt:lpstr>
      <vt:lpstr>#9Slide06 SVNFresh Script</vt:lpstr>
      <vt:lpstr>#9Slide07 Altus</vt:lpstr>
      <vt:lpstr>UVF Mussica Swash</vt:lpstr>
      <vt:lpstr>等线</vt:lpstr>
      <vt:lpstr>Calibri</vt:lpstr>
      <vt:lpstr>Cambria</vt:lpstr>
      <vt:lpstr>#9Slide07 IcielStormtrooper</vt:lpstr>
      <vt:lpstr>VNI 27 Bendigo</vt:lpstr>
      <vt:lpstr>FZYaoTi</vt:lpstr>
      <vt:lpstr>Calibri</vt:lpstr>
      <vt:lpstr>Source Han Sans CN Regular</vt:lpstr>
      <vt:lpstr>Yu Gothic UI</vt:lpstr>
      <vt:lpstr>Tempus Sans ITC</vt:lpstr>
      <vt:lpstr>Arial Unicode MS</vt:lpstr>
      <vt:lpstr>Arial</vt:lpstr>
      <vt:lpstr>UVF TypoSlabserif</vt:lpstr>
      <vt:lpstr>Yu Gothic UI Semilight</vt:lpstr>
      <vt:lpstr>Segoe Print</vt:lpstr>
      <vt:lpstr>1_Office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Hạ Vũ</cp:lastModifiedBy>
  <cp:revision>35</cp:revision>
  <dcterms:created xsi:type="dcterms:W3CDTF">2024-01-04T11:59:00Z</dcterms:created>
  <dcterms:modified xsi:type="dcterms:W3CDTF">2024-04-15T01:41:17Z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2880B883F9CA41C6AF9EC352D2B15075_12</vt:lpwstr>
  </property>
  <property fmtid="{D5CDD505-2E9C-101B-9397-08002B2CF9AE}" pid="3" name="KSOProductBuildVer">
    <vt:lpwstr>1033-12.2.0.16731</vt:lpwstr>
  </property>
</Properties>
</file>