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0" r:id="rId3"/>
    <p:sldId id="271" r:id="rId4"/>
    <p:sldId id="272" r:id="rId5"/>
    <p:sldId id="362" r:id="rId6"/>
    <p:sldId id="364" r:id="rId7"/>
    <p:sldId id="365" r:id="rId8"/>
    <p:sldId id="273" r:id="rId9"/>
    <p:sldId id="368" r:id="rId10"/>
    <p:sldId id="274" r:id="rId11"/>
    <p:sldId id="369" r:id="rId12"/>
    <p:sldId id="375" r:id="rId13"/>
    <p:sldId id="366" r:id="rId14"/>
    <p:sldId id="361" r:id="rId15"/>
    <p:sldId id="277" r:id="rId16"/>
    <p:sldId id="278" r:id="rId17"/>
    <p:sldId id="370" r:id="rId18"/>
    <p:sldId id="284" r:id="rId19"/>
    <p:sldId id="371" r:id="rId20"/>
    <p:sldId id="285" r:id="rId21"/>
    <p:sldId id="373" r:id="rId22"/>
    <p:sldId id="372" r:id="rId23"/>
    <p:sldId id="374" r:id="rId24"/>
    <p:sldId id="367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654F"/>
    <a:srgbClr val="98CBA0"/>
    <a:srgbClr val="57927F"/>
    <a:srgbClr val="4F81BD"/>
    <a:srgbClr val="9CB863"/>
    <a:srgbClr val="D8E8BA"/>
    <a:srgbClr val="FFE285"/>
    <a:srgbClr val="FFE9AF"/>
    <a:srgbClr val="F8C917"/>
    <a:srgbClr val="FDC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942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2734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234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234207" y="1670922"/>
            <a:ext cx="7723589" cy="36379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</a:t>
            </a:r>
            <a:r>
              <a:rPr lang="vi-VN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CHO 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A03B8B01-E9F0-45DB-9770-B533F4898F6E}"/>
              </a:ext>
            </a:extLst>
          </p:cNvPr>
          <p:cNvSpPr/>
          <p:nvPr/>
        </p:nvSpPr>
        <p:spPr>
          <a:xfrm>
            <a:off x="3080992" y="64601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BAF82-088D-4529-90C4-10667916B48B}"/>
              </a:ext>
            </a:extLst>
          </p:cNvPr>
          <p:cNvSpPr txBox="1"/>
          <p:nvPr/>
        </p:nvSpPr>
        <p:spPr>
          <a:xfrm>
            <a:off x="3518314" y="646012"/>
            <a:ext cx="495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quần phù hợp với áo.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4E9CA69-91EE-4362-B89A-3DAD6EAC88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595" y="1192305"/>
            <a:ext cx="8868809" cy="5019683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3587C048-6CA2-487E-A717-F2466A03D0D4}"/>
              </a:ext>
            </a:extLst>
          </p:cNvPr>
          <p:cNvSpPr/>
          <p:nvPr/>
        </p:nvSpPr>
        <p:spPr>
          <a:xfrm>
            <a:off x="2703443" y="3591339"/>
            <a:ext cx="3352800" cy="848139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B2B48AC9-4BBF-4FA2-BFA8-B07D2C899909}"/>
              </a:ext>
            </a:extLst>
          </p:cNvPr>
          <p:cNvSpPr/>
          <p:nvPr/>
        </p:nvSpPr>
        <p:spPr>
          <a:xfrm>
            <a:off x="5625547" y="3591339"/>
            <a:ext cx="3352800" cy="1073426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092" y="708267"/>
            <a:ext cx="10418618" cy="1323439"/>
          </a:xfrm>
          <a:prstGeom prst="rect">
            <a:avLst/>
          </a:prstGeom>
          <a:solidFill>
            <a:srgbClr val="FBD6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?  </a:t>
            </a:r>
            <a:r>
              <a:rPr lang="en-US" sz="4000" dirty="0" err="1">
                <a:solidFill>
                  <a:srgbClr val="FF0000"/>
                </a:solidFill>
              </a:rPr>
              <a:t>Để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tìm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được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quả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đúng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con </a:t>
            </a:r>
            <a:r>
              <a:rPr lang="en-US" sz="4000" dirty="0" err="1">
                <a:solidFill>
                  <a:srgbClr val="FF0000"/>
                </a:solidFill>
              </a:rPr>
              <a:t>dựa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vào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đâu</a:t>
            </a:r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85092" y="2726650"/>
            <a:ext cx="10100442" cy="1470607"/>
            <a:chOff x="785092" y="2726650"/>
            <a:chExt cx="10100442" cy="1470607"/>
          </a:xfrm>
        </p:grpSpPr>
        <p:sp>
          <p:nvSpPr>
            <p:cNvPr id="4" name="Rounded Rectangle 3"/>
            <p:cNvSpPr/>
            <p:nvPr/>
          </p:nvSpPr>
          <p:spPr>
            <a:xfrm>
              <a:off x="785092" y="2726650"/>
              <a:ext cx="10100442" cy="1470607"/>
            </a:xfrm>
            <a:prstGeom prst="roundRect">
              <a:avLst/>
            </a:prstGeom>
            <a:solidFill>
              <a:srgbClr val="FFFF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7820" y="2824855"/>
              <a:ext cx="9887714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vi-VN" sz="3200" b="1" dirty="0" smtClean="0">
                  <a:solidFill>
                    <a:srgbClr val="0070C0"/>
                  </a:solidFill>
                </a:rPr>
                <a:t> Con Dựa vào cách </a:t>
              </a:r>
              <a:r>
                <a:rPr lang="vi-VN" sz="3200" b="1" dirty="0">
                  <a:solidFill>
                    <a:srgbClr val="0070C0"/>
                  </a:solidFill>
                </a:rPr>
                <a:t>t</a:t>
              </a:r>
              <a:r>
                <a:rPr lang="vi-VN" sz="3200" b="1" dirty="0" smtClean="0">
                  <a:solidFill>
                    <a:srgbClr val="0070C0"/>
                  </a:solidFill>
                </a:rPr>
                <a:t>hực </a:t>
              </a:r>
              <a:r>
                <a:rPr lang="vi-VN" sz="3200" b="1" dirty="0">
                  <a:solidFill>
                    <a:srgbClr val="0070C0"/>
                  </a:solidFill>
                </a:rPr>
                <a:t>hiện </a:t>
              </a:r>
              <a:r>
                <a:rPr lang="vi-VN" sz="3200" b="1" dirty="0" smtClean="0">
                  <a:solidFill>
                    <a:srgbClr val="0070C0"/>
                  </a:solidFill>
                </a:rPr>
                <a:t>phép trừ (có </a:t>
              </a:r>
              <a:r>
                <a:rPr lang="vi-VN" sz="3200" b="1" dirty="0">
                  <a:solidFill>
                    <a:srgbClr val="0070C0"/>
                  </a:solidFill>
                </a:rPr>
                <a:t>nhớ) </a:t>
              </a:r>
              <a:endParaRPr lang="vi-VN" sz="3200" b="1" dirty="0" smtClean="0">
                <a:solidFill>
                  <a:srgbClr val="0070C0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vi-VN" sz="3200" b="1" dirty="0" smtClean="0">
                  <a:solidFill>
                    <a:srgbClr val="0070C0"/>
                  </a:solidFill>
                </a:rPr>
                <a:t>số </a:t>
              </a:r>
              <a:r>
                <a:rPr lang="vi-VN" sz="3200" b="1" dirty="0">
                  <a:solidFill>
                    <a:srgbClr val="0070C0"/>
                  </a:solidFill>
                </a:rPr>
                <a:t>có hai chữ số </a:t>
              </a:r>
              <a:r>
                <a:rPr lang="vi-VN" sz="3200" b="1" dirty="0" smtClean="0">
                  <a:solidFill>
                    <a:srgbClr val="0070C0"/>
                  </a:solidFill>
                </a:rPr>
                <a:t>cho số </a:t>
              </a:r>
              <a:r>
                <a:rPr lang="vi-VN" sz="3200" b="1" dirty="0">
                  <a:solidFill>
                    <a:srgbClr val="0070C0"/>
                  </a:solidFill>
                </a:rPr>
                <a:t>có </a:t>
              </a:r>
              <a:r>
                <a:rPr lang="vi-VN" sz="3200" b="1" dirty="0" smtClean="0">
                  <a:solidFill>
                    <a:srgbClr val="0070C0"/>
                  </a:solidFill>
                </a:rPr>
                <a:t>hai </a:t>
              </a:r>
              <a:r>
                <a:rPr lang="vi-VN" sz="3200" b="1" dirty="0">
                  <a:solidFill>
                    <a:srgbClr val="0070C0"/>
                  </a:solidFill>
                </a:rPr>
                <a:t>chữ </a:t>
              </a:r>
              <a:r>
                <a:rPr lang="vi-VN" sz="3200" b="1" dirty="0" smtClean="0">
                  <a:solidFill>
                    <a:srgbClr val="0070C0"/>
                  </a:solidFill>
                </a:rPr>
                <a:t>số</a:t>
              </a:r>
              <a:endParaRPr lang="vi-VN" sz="32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0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122D62D-D58E-41FD-90B8-EF4CCDFE92CA}"/>
              </a:ext>
            </a:extLst>
          </p:cNvPr>
          <p:cNvGrpSpPr/>
          <p:nvPr/>
        </p:nvGrpSpPr>
        <p:grpSpPr>
          <a:xfrm>
            <a:off x="2643808" y="569843"/>
            <a:ext cx="6904383" cy="1152939"/>
            <a:chOff x="2643808" y="569843"/>
            <a:chExt cx="6904383" cy="1152939"/>
          </a:xfrm>
        </p:grpSpPr>
        <p:sp>
          <p:nvSpPr>
            <p:cNvPr id="2" name="Ribbon: Curved and Tilted Up 1">
              <a:extLst>
                <a:ext uri="{FF2B5EF4-FFF2-40B4-BE49-F238E27FC236}">
                  <a16:creationId xmlns:a16="http://schemas.microsoft.com/office/drawing/2014/main" xmlns="" id="{906F6539-CE92-4D21-83FA-AB281DCA4347}"/>
                </a:ext>
              </a:extLst>
            </p:cNvPr>
            <p:cNvSpPr/>
            <p:nvPr/>
          </p:nvSpPr>
          <p:spPr>
            <a:xfrm>
              <a:off x="2643808" y="569843"/>
              <a:ext cx="6904383" cy="1152939"/>
            </a:xfrm>
            <a:prstGeom prst="ellipseRibbon2">
              <a:avLst>
                <a:gd name="adj1" fmla="val 27299"/>
                <a:gd name="adj2" fmla="val 54607"/>
                <a:gd name="adj3" fmla="val 5603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799BEDEA-F438-4597-B932-10090FAAAB99}"/>
                </a:ext>
              </a:extLst>
            </p:cNvPr>
            <p:cNvSpPr txBox="1"/>
            <p:nvPr/>
          </p:nvSpPr>
          <p:spPr>
            <a:xfrm>
              <a:off x="4648329" y="636104"/>
              <a:ext cx="28953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800" dirty="0">
                  <a:solidFill>
                    <a:srgbClr val="C00000"/>
                  </a:solidFill>
                  <a:latin typeface="+mj-lt"/>
                </a:rPr>
                <a:t>TỔNG KẾT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D2D0AFB-4919-454D-B7F9-203D617D863F}"/>
              </a:ext>
            </a:extLst>
          </p:cNvPr>
          <p:cNvGrpSpPr/>
          <p:nvPr/>
        </p:nvGrpSpPr>
        <p:grpSpPr>
          <a:xfrm>
            <a:off x="874643" y="2029139"/>
            <a:ext cx="10257183" cy="4093365"/>
            <a:chOff x="874643" y="2029139"/>
            <a:chExt cx="10257183" cy="40933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CC8F626-B7D4-4173-A45E-4D0E5559532C}"/>
                </a:ext>
              </a:extLst>
            </p:cNvPr>
            <p:cNvSpPr txBox="1"/>
            <p:nvPr/>
          </p:nvSpPr>
          <p:spPr>
            <a:xfrm>
              <a:off x="1775077" y="2029139"/>
              <a:ext cx="9254159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3000" dirty="0" smtClean="0">
                  <a:solidFill>
                    <a:srgbClr val="002060"/>
                  </a:solidFill>
                </a:rPr>
                <a:t>Củng cố, ôn tập về phép trừ (có </a:t>
              </a:r>
              <a:r>
                <a:rPr lang="vi-VN" sz="3000" dirty="0">
                  <a:solidFill>
                    <a:srgbClr val="002060"/>
                  </a:solidFill>
                </a:rPr>
                <a:t>nhớ) số có hai chữ số </a:t>
              </a:r>
              <a:r>
                <a:rPr lang="vi-VN" sz="3000" dirty="0" smtClean="0">
                  <a:solidFill>
                    <a:srgbClr val="002060"/>
                  </a:solidFill>
                </a:rPr>
                <a:t>cho </a:t>
              </a:r>
              <a:r>
                <a:rPr lang="vi-VN" sz="3000" dirty="0">
                  <a:solidFill>
                    <a:srgbClr val="002060"/>
                  </a:solidFill>
                </a:rPr>
                <a:t>số có </a:t>
              </a:r>
              <a:r>
                <a:rPr lang="vi-VN" sz="3000" dirty="0" smtClean="0">
                  <a:solidFill>
                    <a:srgbClr val="002060"/>
                  </a:solidFill>
                </a:rPr>
                <a:t>hai </a:t>
              </a:r>
              <a:r>
                <a:rPr lang="vi-VN" sz="3000" dirty="0">
                  <a:solidFill>
                    <a:srgbClr val="002060"/>
                  </a:solidFill>
                </a:rPr>
                <a:t>chữ </a:t>
              </a:r>
              <a:r>
                <a:rPr lang="vi-VN" sz="3000" dirty="0" smtClean="0">
                  <a:solidFill>
                    <a:srgbClr val="002060"/>
                  </a:solidFill>
                </a:rPr>
                <a:t>số </a:t>
              </a:r>
            </a:p>
            <a:p>
              <a:pPr algn="just">
                <a:lnSpc>
                  <a:spcPct val="120000"/>
                </a:lnSpc>
              </a:pPr>
              <a:endParaRPr lang="vi-VN" sz="3000" dirty="0">
                <a:solidFill>
                  <a:srgbClr val="002060"/>
                </a:solidFill>
              </a:endParaRP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3000" dirty="0" smtClean="0">
                  <a:solidFill>
                    <a:srgbClr val="002060"/>
                  </a:solidFill>
                </a:rPr>
                <a:t>Ôn tập về so sánh số, hình khối đã học. </a:t>
              </a:r>
            </a:p>
            <a:p>
              <a:pPr algn="just">
                <a:lnSpc>
                  <a:spcPct val="120000"/>
                </a:lnSpc>
              </a:pPr>
              <a:r>
                <a:rPr lang="vi-VN" sz="3000" dirty="0" smtClean="0">
                  <a:solidFill>
                    <a:srgbClr val="002060"/>
                  </a:solidFill>
                </a:rPr>
                <a:t> 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3000" dirty="0" smtClean="0">
                  <a:solidFill>
                    <a:srgbClr val="002060"/>
                  </a:solidFill>
                </a:rPr>
                <a:t>Giải toán có lời văn liên quan đến đơn vị đo dung tích ( lít) .</a:t>
              </a:r>
              <a:endParaRPr lang="vi-VN" sz="3000" dirty="0">
                <a:solidFill>
                  <a:srgbClr val="00206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0030AFFB-D574-47A2-8F40-2363820F5DBF}"/>
                </a:ext>
              </a:extLst>
            </p:cNvPr>
            <p:cNvSpPr/>
            <p:nvPr/>
          </p:nvSpPr>
          <p:spPr>
            <a:xfrm>
              <a:off x="874643" y="2054087"/>
              <a:ext cx="10257183" cy="4068417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DB7DBC9-B05C-4620-BE00-0081EDB2BF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1048642" y="1901730"/>
            <a:ext cx="726435" cy="5958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973E6F5-69D2-4E66-8208-EC54DA681D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1035895" y="3559309"/>
            <a:ext cx="728170" cy="5972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973E6F5-69D2-4E66-8208-EC54DA681D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1001091" y="4701774"/>
            <a:ext cx="728170" cy="59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2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2034253" y="1854426"/>
            <a:ext cx="7832759" cy="442436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9110" y="3018659"/>
              <a:ext cx="3781958" cy="95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1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Tạm biệt các bạn ! </a:t>
              </a:r>
              <a:endParaRPr lang="en-US" sz="51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4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27" y="4263521"/>
            <a:ext cx="2768396" cy="20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3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0C1A845-6866-4E25-8015-9AA09A2FD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-64655"/>
            <a:ext cx="12085982" cy="69919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0E9CCF-3C6D-48AD-8F32-DC47E50A5870}"/>
              </a:ext>
            </a:extLst>
          </p:cNvPr>
          <p:cNvSpPr txBox="1"/>
          <p:nvPr/>
        </p:nvSpPr>
        <p:spPr>
          <a:xfrm>
            <a:off x="874392" y="368640"/>
            <a:ext cx="6626338" cy="527221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defTabSz="344422"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  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1 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– 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12 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- 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2022</a:t>
            </a:r>
            <a:endParaRPr lang="en-US" sz="32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838F9B-B3E7-4A2C-AE03-77F84DA6DD79}"/>
              </a:ext>
            </a:extLst>
          </p:cNvPr>
          <p:cNvSpPr txBox="1"/>
          <p:nvPr/>
        </p:nvSpPr>
        <p:spPr>
          <a:xfrm>
            <a:off x="2647863" y="917948"/>
            <a:ext cx="3079396" cy="527221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defTabSz="344422"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HP001 4 hàng" pitchFamily="34" charset="0"/>
              </a:rPr>
              <a:t>Toán</a:t>
            </a:r>
            <a:r>
              <a:rPr lang="en-US" sz="32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endParaRPr lang="en-US" sz="32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3477B7-379E-40BF-8FB7-EB5FE3D2BCFA}"/>
              </a:ext>
            </a:extLst>
          </p:cNvPr>
          <p:cNvSpPr txBox="1"/>
          <p:nvPr/>
        </p:nvSpPr>
        <p:spPr>
          <a:xfrm>
            <a:off x="1751001" y="1664381"/>
            <a:ext cx="926104" cy="588776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defTabSz="344422">
              <a:defRPr/>
            </a:pPr>
            <a:r>
              <a:rPr lang="en-US" sz="3600" b="1" dirty="0">
                <a:solidFill>
                  <a:srgbClr val="BAE5E4"/>
                </a:solidFill>
                <a:latin typeface="HP001 4 hàng" pitchFamily="34" charset="0"/>
              </a:rPr>
              <a:t>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6D72AD-5993-4CF6-8D08-292C725E6977}"/>
              </a:ext>
            </a:extLst>
          </p:cNvPr>
          <p:cNvSpPr txBox="1"/>
          <p:nvPr/>
        </p:nvSpPr>
        <p:spPr>
          <a:xfrm>
            <a:off x="5542556" y="1658861"/>
            <a:ext cx="926104" cy="588776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defTabSz="344422">
              <a:defRPr/>
            </a:pPr>
            <a:r>
              <a:rPr lang="en-US" sz="3600" b="1" dirty="0">
                <a:solidFill>
                  <a:srgbClr val="BAE5E4"/>
                </a:solidFill>
                <a:latin typeface="HP001 4 hàng" pitchFamily="34" charset="0"/>
              </a:rPr>
              <a:t>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C36B8A2-DD8D-4E12-ABCC-9B79170B83D6}"/>
              </a:ext>
            </a:extLst>
          </p:cNvPr>
          <p:cNvSpPr txBox="1"/>
          <p:nvPr/>
        </p:nvSpPr>
        <p:spPr>
          <a:xfrm>
            <a:off x="909211" y="1997674"/>
            <a:ext cx="8186737" cy="527221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defTabSz="344422">
              <a:defRPr/>
            </a:pP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</a:rPr>
              <a:t>cho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hai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 -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5        </a:t>
            </a:r>
            <a:endParaRPr lang="en-US" sz="3200" b="1" dirty="0">
              <a:solidFill>
                <a:srgbClr val="FFFF00"/>
              </a:solidFill>
              <a:latin typeface="HP001 4 hàng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C9CB88-76A7-4967-96AD-5EEA558D4BE9}"/>
              </a:ext>
            </a:extLst>
          </p:cNvPr>
          <p:cNvSpPr txBox="1"/>
          <p:nvPr/>
        </p:nvSpPr>
        <p:spPr>
          <a:xfrm>
            <a:off x="814615" y="1466191"/>
            <a:ext cx="7385356" cy="527221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defTabSz="344422">
              <a:defRPr/>
            </a:pP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Phép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trừ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 (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nhớ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 )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hai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40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9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1AE5167-F375-4A59-8EA8-2546F171A8E3}"/>
              </a:ext>
            </a:extLst>
          </p:cNvPr>
          <p:cNvSpPr/>
          <p:nvPr/>
        </p:nvSpPr>
        <p:spPr>
          <a:xfrm>
            <a:off x="952224" y="14362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256BC67-1E2D-432E-93E2-ED9705DFC913}"/>
              </a:ext>
            </a:extLst>
          </p:cNvPr>
          <p:cNvGrpSpPr/>
          <p:nvPr/>
        </p:nvGrpSpPr>
        <p:grpSpPr>
          <a:xfrm>
            <a:off x="1516746" y="1506859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012A0342-104C-43CA-BA4B-79D2EB0F648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="" id="{B56BD64D-7BB5-44C8-B197-1ADA5D03C61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547156E-1DC9-4257-93F6-544F5939B99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955CC27-7A34-4F35-8A71-94C53CF67A5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7FAC3139-3342-48BA-86B5-4C1F28921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038584"/>
              </p:ext>
            </p:extLst>
          </p:nvPr>
        </p:nvGraphicFramePr>
        <p:xfrm>
          <a:off x="1960079" y="2283078"/>
          <a:ext cx="8442876" cy="190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7146">
                  <a:extLst>
                    <a:ext uri="{9D8B030D-6E8A-4147-A177-3AD203B41FA5}">
                      <a16:colId xmlns:a16="http://schemas.microsoft.com/office/drawing/2014/main" xmlns="" val="382406197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xmlns="" val="1889727206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xmlns="" val="47328868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xmlns="" val="227545056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xmlns="" val="678154345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xmlns="" val="3057743884"/>
                    </a:ext>
                  </a:extLst>
                </a:gridCol>
              </a:tblGrid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5489972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5636457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3803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7B651F-176C-402C-9EE4-5727EC604411}"/>
              </a:ext>
            </a:extLst>
          </p:cNvPr>
          <p:cNvSpPr txBox="1"/>
          <p:nvPr/>
        </p:nvSpPr>
        <p:spPr>
          <a:xfrm>
            <a:off x="508883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92AF4AA-395B-4E7E-A0AD-FEF1ABCD0E3A}"/>
              </a:ext>
            </a:extLst>
          </p:cNvPr>
          <p:cNvSpPr txBox="1"/>
          <p:nvPr/>
        </p:nvSpPr>
        <p:spPr>
          <a:xfrm>
            <a:off x="649853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BB3A29C-AA82-46FE-8F61-55CAB3130A15}"/>
              </a:ext>
            </a:extLst>
          </p:cNvPr>
          <p:cNvSpPr txBox="1"/>
          <p:nvPr/>
        </p:nvSpPr>
        <p:spPr>
          <a:xfrm>
            <a:off x="7896637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7E97CFC-5DA9-4C28-930D-5BFA13808A0B}"/>
              </a:ext>
            </a:extLst>
          </p:cNvPr>
          <p:cNvSpPr txBox="1"/>
          <p:nvPr/>
        </p:nvSpPr>
        <p:spPr>
          <a:xfrm>
            <a:off x="930799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8551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092" y="708267"/>
            <a:ext cx="10418618" cy="1323439"/>
          </a:xfrm>
          <a:prstGeom prst="rect">
            <a:avLst/>
          </a:prstGeom>
          <a:solidFill>
            <a:srgbClr val="FBD6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?  </a:t>
            </a:r>
            <a:r>
              <a:rPr lang="en-US" sz="4000" dirty="0" err="1">
                <a:solidFill>
                  <a:srgbClr val="FF0000"/>
                </a:solidFill>
              </a:rPr>
              <a:t>Để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tìm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được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hiệu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phép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tính</a:t>
            </a:r>
            <a:r>
              <a:rPr lang="en-US" sz="4000" dirty="0" smtClean="0">
                <a:solidFill>
                  <a:srgbClr val="FF0000"/>
                </a:solidFill>
              </a:rPr>
              <a:t> , 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con </a:t>
            </a:r>
            <a:r>
              <a:rPr lang="en-US" sz="4000" dirty="0" err="1" smtClean="0">
                <a:solidFill>
                  <a:srgbClr val="FF0000"/>
                </a:solidFill>
              </a:rPr>
              <a:t>làm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như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thế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nào</a:t>
            </a:r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85092" y="2726650"/>
            <a:ext cx="10201356" cy="2499953"/>
            <a:chOff x="785092" y="2726650"/>
            <a:chExt cx="10201356" cy="2499953"/>
          </a:xfrm>
        </p:grpSpPr>
        <p:sp>
          <p:nvSpPr>
            <p:cNvPr id="4" name="Rounded Rectangle 3"/>
            <p:cNvSpPr/>
            <p:nvPr/>
          </p:nvSpPr>
          <p:spPr>
            <a:xfrm>
              <a:off x="785092" y="2726650"/>
              <a:ext cx="10201356" cy="2131953"/>
            </a:xfrm>
            <a:prstGeom prst="roundRect">
              <a:avLst/>
            </a:prstGeom>
            <a:solidFill>
              <a:srgbClr val="FFFF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7820" y="2824855"/>
              <a:ext cx="9887714" cy="2401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vi-VN" sz="3200" b="1" dirty="0" smtClean="0">
                  <a:solidFill>
                    <a:srgbClr val="0070C0"/>
                  </a:solidFill>
                </a:rPr>
                <a:t> </a:t>
              </a:r>
              <a:r>
                <a:rPr lang="vi-VN" sz="3200" b="1" dirty="0">
                  <a:solidFill>
                    <a:srgbClr val="0070C0"/>
                  </a:solidFill>
                </a:rPr>
                <a:t>- Dựa vào cách  thực hiện phép trừ có nhớ số có hai chữ số cho số có hai chữ số. </a:t>
              </a:r>
              <a:endParaRPr lang="vi-VN" sz="3200" b="1" dirty="0" smtClean="0">
                <a:solidFill>
                  <a:srgbClr val="0070C0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vi-VN" sz="3200" b="1" dirty="0" smtClean="0">
                  <a:solidFill>
                    <a:srgbClr val="0070C0"/>
                  </a:solidFill>
                </a:rPr>
                <a:t>- </a:t>
              </a:r>
              <a:r>
                <a:rPr lang="vi-VN" sz="3200" b="1" dirty="0">
                  <a:solidFill>
                    <a:srgbClr val="0070C0"/>
                  </a:solidFill>
                </a:rPr>
                <a:t>Lấy Số bị trừ trừ đi Số trừ </a:t>
              </a:r>
            </a:p>
            <a:p>
              <a:pPr>
                <a:lnSpc>
                  <a:spcPct val="120000"/>
                </a:lnSpc>
              </a:pPr>
              <a:endParaRPr lang="vi-VN" sz="3200" b="1" dirty="0" smtClean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82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15B19A3-F316-4FE2-B420-E0CA0796CA83}"/>
              </a:ext>
            </a:extLst>
          </p:cNvPr>
          <p:cNvSpPr/>
          <p:nvPr/>
        </p:nvSpPr>
        <p:spPr>
          <a:xfrm>
            <a:off x="906908" y="1278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17F15A9-9FFE-4BDC-809A-1A1A262C7FC6}"/>
              </a:ext>
            </a:extLst>
          </p:cNvPr>
          <p:cNvSpPr txBox="1"/>
          <p:nvPr/>
        </p:nvSpPr>
        <p:spPr>
          <a:xfrm>
            <a:off x="1348731" y="1278105"/>
            <a:ext cx="117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Biết: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499AE23-F09D-44EB-8A4F-71C0592E9B8A}"/>
              </a:ext>
            </a:extLst>
          </p:cNvPr>
          <p:cNvSpPr/>
          <p:nvPr/>
        </p:nvSpPr>
        <p:spPr>
          <a:xfrm>
            <a:off x="730152" y="1885915"/>
            <a:ext cx="3856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vi-VN" sz="2400" dirty="0"/>
              <a:t>Hộp quà đựng vở là hộp quà ghi phép tính có kết quả lớn nhất.</a:t>
            </a:r>
          </a:p>
          <a:p>
            <a:pPr marL="342900" indent="-342900" algn="just">
              <a:buFontTx/>
              <a:buChar char="-"/>
            </a:pPr>
            <a:r>
              <a:rPr lang="vi-VN" sz="2400" dirty="0"/>
              <a:t>Hộp quà đựng bút là hộp quà ghi phép tính có kết quả bé nhất.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CA572E8-5272-457A-823D-130C29B1A578}"/>
              </a:ext>
            </a:extLst>
          </p:cNvPr>
          <p:cNvSpPr/>
          <p:nvPr/>
        </p:nvSpPr>
        <p:spPr>
          <a:xfrm>
            <a:off x="712792" y="4245545"/>
            <a:ext cx="3891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/>
              <a:t>Hỏi hộp quà nào đựng vở, hộp quà nào đựng bút?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01B95A-8030-47F9-84F2-58BAB5B712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4937" y="493021"/>
            <a:ext cx="6331631" cy="577120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C388E52-6983-46FF-8545-640703A51EAD}"/>
              </a:ext>
            </a:extLst>
          </p:cNvPr>
          <p:cNvGrpSpPr/>
          <p:nvPr/>
        </p:nvGrpSpPr>
        <p:grpSpPr>
          <a:xfrm>
            <a:off x="5559647" y="2582994"/>
            <a:ext cx="807151" cy="662828"/>
            <a:chOff x="1750173" y="2926500"/>
            <a:chExt cx="807151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4F4814F6-B70F-411C-A200-E91BC6767B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7284627-122D-4D75-BDF1-92681E6D1A4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B8D3D49E-E001-49CE-B70D-B6E4C97B6C0B}"/>
              </a:ext>
            </a:extLst>
          </p:cNvPr>
          <p:cNvGrpSpPr/>
          <p:nvPr/>
        </p:nvGrpSpPr>
        <p:grpSpPr>
          <a:xfrm>
            <a:off x="7032305" y="2766172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382B28E6-2C20-476E-A901-271F4B5FF85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1B5910C7-6433-46B8-8584-EDC4B902D23E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E0582A6-0B40-405C-A56A-8C3AE65C0B8C}"/>
              </a:ext>
            </a:extLst>
          </p:cNvPr>
          <p:cNvGrpSpPr/>
          <p:nvPr/>
        </p:nvGrpSpPr>
        <p:grpSpPr>
          <a:xfrm>
            <a:off x="8458350" y="2728955"/>
            <a:ext cx="807151" cy="662828"/>
            <a:chOff x="1750173" y="2926500"/>
            <a:chExt cx="807151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6D3069DE-2E3B-4865-B051-452274B5A0D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BFC8713-A07D-4123-9FC0-D76178A8F8A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C82B66D-D40E-49FD-BEAD-23964CF2072E}"/>
              </a:ext>
            </a:extLst>
          </p:cNvPr>
          <p:cNvGrpSpPr/>
          <p:nvPr/>
        </p:nvGrpSpPr>
        <p:grpSpPr>
          <a:xfrm>
            <a:off x="9422988" y="2475594"/>
            <a:ext cx="807151" cy="662828"/>
            <a:chOff x="1750173" y="2926500"/>
            <a:chExt cx="807151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3FF7A3CA-CE8C-46E7-8050-F25E65542D4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3352F61-99F2-44B2-9776-90285D2AF28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3DF35E3-FC8E-457F-A086-9D235D28346A}"/>
              </a:ext>
            </a:extLst>
          </p:cNvPr>
          <p:cNvGrpSpPr/>
          <p:nvPr/>
        </p:nvGrpSpPr>
        <p:grpSpPr>
          <a:xfrm>
            <a:off x="4338736" y="155236"/>
            <a:ext cx="1757264" cy="1371386"/>
            <a:chOff x="3816102" y="480959"/>
            <a:chExt cx="1757264" cy="1371386"/>
          </a:xfrm>
        </p:grpSpPr>
        <p:sp>
          <p:nvSpPr>
            <p:cNvPr id="6" name="Thought Bubble: Cloud 5">
              <a:extLst>
                <a:ext uri="{FF2B5EF4-FFF2-40B4-BE49-F238E27FC236}">
                  <a16:creationId xmlns:a16="http://schemas.microsoft.com/office/drawing/2014/main" xmlns="" id="{28055396-93E6-4F06-A3CC-64955281A475}"/>
                </a:ext>
              </a:extLst>
            </p:cNvPr>
            <p:cNvSpPr/>
            <p:nvPr/>
          </p:nvSpPr>
          <p:spPr>
            <a:xfrm>
              <a:off x="3816102" y="480959"/>
              <a:ext cx="1757264" cy="1371386"/>
            </a:xfrm>
            <a:prstGeom prst="cloudCallout">
              <a:avLst>
                <a:gd name="adj1" fmla="val 33422"/>
                <a:gd name="adj2" fmla="val 834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4098" name="Picture 2" descr="Pen Icon | Womens Iconset | Cute Little Factory">
              <a:extLst>
                <a:ext uri="{FF2B5EF4-FFF2-40B4-BE49-F238E27FC236}">
                  <a16:creationId xmlns:a16="http://schemas.microsoft.com/office/drawing/2014/main" xmlns="" id="{663C5765-FFC9-4EB6-A3E9-46EB3C62C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9593" y="747164"/>
              <a:ext cx="890281" cy="890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99323E7-F757-466C-92B1-4603CB88FDD6}"/>
              </a:ext>
            </a:extLst>
          </p:cNvPr>
          <p:cNvGrpSpPr/>
          <p:nvPr/>
        </p:nvGrpSpPr>
        <p:grpSpPr>
          <a:xfrm>
            <a:off x="8875177" y="125380"/>
            <a:ext cx="1757264" cy="1371386"/>
            <a:chOff x="8875177" y="125380"/>
            <a:chExt cx="1757264" cy="1371386"/>
          </a:xfrm>
        </p:grpSpPr>
        <p:sp>
          <p:nvSpPr>
            <p:cNvPr id="36" name="Thought Bubble: Cloud 35">
              <a:extLst>
                <a:ext uri="{FF2B5EF4-FFF2-40B4-BE49-F238E27FC236}">
                  <a16:creationId xmlns:a16="http://schemas.microsoft.com/office/drawing/2014/main" xmlns="" id="{AE82EC7E-370B-4ABE-8690-B37E586242CC}"/>
                </a:ext>
              </a:extLst>
            </p:cNvPr>
            <p:cNvSpPr/>
            <p:nvPr/>
          </p:nvSpPr>
          <p:spPr>
            <a:xfrm>
              <a:off x="8875177" y="125380"/>
              <a:ext cx="1757264" cy="1371386"/>
            </a:xfrm>
            <a:prstGeom prst="cloudCallout">
              <a:avLst>
                <a:gd name="adj1" fmla="val -62132"/>
                <a:gd name="adj2" fmla="val 9001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4100" name="Picture 4" descr="Bebu123] Vở Hồng Hà 4 ô ly 48 trang School Bạn Nhỏ (0509) [TD92] chính hãng  12,000đ">
              <a:extLst>
                <a:ext uri="{FF2B5EF4-FFF2-40B4-BE49-F238E27FC236}">
                  <a16:creationId xmlns:a16="http://schemas.microsoft.com/office/drawing/2014/main" xmlns="" id="{80449B1F-274F-49DC-9510-706A8A8D8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0151">
              <a:off x="9077340" y="142677"/>
              <a:ext cx="1338567" cy="1338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01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397876" y="0"/>
            <a:ext cx="6726621" cy="3016469"/>
          </a:xfrm>
          <a:prstGeom prst="cloudCallout">
            <a:avLst>
              <a:gd name="adj1" fmla="val -52451"/>
              <a:gd name="adj2" fmla="val 85613"/>
            </a:avLst>
          </a:prstGeom>
          <a:solidFill>
            <a:srgbClr val="9CDC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xplosion 2 3"/>
          <p:cNvSpPr/>
          <p:nvPr/>
        </p:nvSpPr>
        <p:spPr>
          <a:xfrm rot="1018662">
            <a:off x="4851916" y="2119822"/>
            <a:ext cx="6545161" cy="4393324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03209" y="3289715"/>
            <a:ext cx="41042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100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8703" y="659799"/>
            <a:ext cx="5475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2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0C1A845-6866-4E25-8015-9AA09A2FD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-64655"/>
            <a:ext cx="12085982" cy="69919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0E9CCF-3C6D-48AD-8F32-DC47E50A5870}"/>
              </a:ext>
            </a:extLst>
          </p:cNvPr>
          <p:cNvSpPr txBox="1"/>
          <p:nvPr/>
        </p:nvSpPr>
        <p:spPr>
          <a:xfrm>
            <a:off x="874392" y="368640"/>
            <a:ext cx="6626338" cy="527221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defTabSz="344422">
              <a:defRPr/>
            </a:pP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ba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29 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– 11 - 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2022</a:t>
            </a:r>
            <a:endParaRPr lang="en-US" sz="32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838F9B-B3E7-4A2C-AE03-77F84DA6DD79}"/>
              </a:ext>
            </a:extLst>
          </p:cNvPr>
          <p:cNvSpPr txBox="1"/>
          <p:nvPr/>
        </p:nvSpPr>
        <p:spPr>
          <a:xfrm>
            <a:off x="2647863" y="917948"/>
            <a:ext cx="3079396" cy="527221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defTabSz="344422"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HP001 4 hàng" pitchFamily="34" charset="0"/>
              </a:rPr>
              <a:t>Toán</a:t>
            </a:r>
            <a:r>
              <a:rPr lang="en-US" sz="32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endParaRPr lang="en-US" sz="32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3477B7-379E-40BF-8FB7-EB5FE3D2BCFA}"/>
              </a:ext>
            </a:extLst>
          </p:cNvPr>
          <p:cNvSpPr txBox="1"/>
          <p:nvPr/>
        </p:nvSpPr>
        <p:spPr>
          <a:xfrm>
            <a:off x="1751001" y="1664381"/>
            <a:ext cx="926104" cy="588776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defTabSz="344422">
              <a:defRPr/>
            </a:pPr>
            <a:r>
              <a:rPr lang="en-US" sz="3600" b="1" dirty="0">
                <a:solidFill>
                  <a:srgbClr val="BAE5E4"/>
                </a:solidFill>
                <a:latin typeface="HP001 4 hàng" pitchFamily="34" charset="0"/>
              </a:rPr>
              <a:t>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6D72AD-5993-4CF6-8D08-292C725E6977}"/>
              </a:ext>
            </a:extLst>
          </p:cNvPr>
          <p:cNvSpPr txBox="1"/>
          <p:nvPr/>
        </p:nvSpPr>
        <p:spPr>
          <a:xfrm>
            <a:off x="5542556" y="1658861"/>
            <a:ext cx="926104" cy="588776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defTabSz="344422">
              <a:defRPr/>
            </a:pPr>
            <a:r>
              <a:rPr lang="en-US" sz="3600" b="1" dirty="0">
                <a:solidFill>
                  <a:srgbClr val="BAE5E4"/>
                </a:solidFill>
                <a:latin typeface="HP001 4 hàng" pitchFamily="34" charset="0"/>
              </a:rPr>
              <a:t>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C36B8A2-DD8D-4E12-ABCC-9B79170B83D6}"/>
              </a:ext>
            </a:extLst>
          </p:cNvPr>
          <p:cNvSpPr txBox="1"/>
          <p:nvPr/>
        </p:nvSpPr>
        <p:spPr>
          <a:xfrm>
            <a:off x="909211" y="1997674"/>
            <a:ext cx="8186737" cy="527221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defTabSz="344422">
              <a:defRPr/>
            </a:pP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</a:rPr>
              <a:t>cho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hai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 -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3        </a:t>
            </a:r>
            <a:endParaRPr lang="en-US" sz="3200" b="1" dirty="0">
              <a:solidFill>
                <a:srgbClr val="FFFF00"/>
              </a:solidFill>
              <a:latin typeface="HP001 4 hàng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C9CB88-76A7-4967-96AD-5EEA558D4BE9}"/>
              </a:ext>
            </a:extLst>
          </p:cNvPr>
          <p:cNvSpPr txBox="1"/>
          <p:nvPr/>
        </p:nvSpPr>
        <p:spPr>
          <a:xfrm>
            <a:off x="814615" y="1466191"/>
            <a:ext cx="7385356" cy="527221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defTabSz="344422">
              <a:defRPr/>
            </a:pP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Phép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trừ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 (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nhớ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 )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hai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40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A03B8B01-E9F0-45DB-9770-B533F4898F6E}"/>
              </a:ext>
            </a:extLst>
          </p:cNvPr>
          <p:cNvSpPr/>
          <p:nvPr/>
        </p:nvSpPr>
        <p:spPr>
          <a:xfrm>
            <a:off x="3109278" y="4985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BAF82-088D-4529-90C4-10667916B48B}"/>
              </a:ext>
            </a:extLst>
          </p:cNvPr>
          <p:cNvSpPr txBox="1"/>
          <p:nvPr/>
        </p:nvSpPr>
        <p:spPr>
          <a:xfrm>
            <a:off x="3551101" y="498525"/>
            <a:ext cx="7644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Chìa khóa mở được chiếc hòm ghi phép tính đúng nhưng không mở được chiếc hòm màu xanh. Chìa khóa mở được chiếc hòm nào?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13BD6FC-6D29-47C8-871C-71EF11186AD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1755" y="1571854"/>
            <a:ext cx="6717497" cy="2873146"/>
          </a:xfrm>
          <a:prstGeom prst="rect">
            <a:avLst/>
          </a:prstGeom>
        </p:spPr>
      </p:pic>
      <p:pic>
        <p:nvPicPr>
          <p:cNvPr id="5122" name="Picture 2" descr="cartoon on net: Cartoon Golden Key Clipart">
            <a:extLst>
              <a:ext uri="{FF2B5EF4-FFF2-40B4-BE49-F238E27FC236}">
                <a16:creationId xmlns:a16="http://schemas.microsoft.com/office/drawing/2014/main" xmlns="" id="{8277A7BF-86B6-4542-8C30-0F63E5426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8766">
            <a:off x="9571320" y="3531939"/>
            <a:ext cx="1397023" cy="5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9F42D34B-2B86-45CD-B2E1-EE5480FD4893}"/>
              </a:ext>
            </a:extLst>
          </p:cNvPr>
          <p:cNvSpPr/>
          <p:nvPr/>
        </p:nvSpPr>
        <p:spPr>
          <a:xfrm>
            <a:off x="1544254" y="180852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31 – 16 =      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D091B30D-769F-4CC8-91AA-F66DF1287781}"/>
              </a:ext>
            </a:extLst>
          </p:cNvPr>
          <p:cNvSpPr txBox="1"/>
          <p:nvPr/>
        </p:nvSpPr>
        <p:spPr>
          <a:xfrm>
            <a:off x="3112273" y="19010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pic>
        <p:nvPicPr>
          <p:cNvPr id="87" name="Picture 2" descr="Free no sign cross 1194357 PNG with Transparent Background">
            <a:extLst>
              <a:ext uri="{FF2B5EF4-FFF2-40B4-BE49-F238E27FC236}">
                <a16:creationId xmlns:a16="http://schemas.microsoft.com/office/drawing/2014/main" xmlns="" id="{57AF0849-6AA9-4334-9C29-CD0F7BAB7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306" y="2212680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3FC915AB-92E8-478D-9F8F-02840897A96F}"/>
              </a:ext>
            </a:extLst>
          </p:cNvPr>
          <p:cNvSpPr/>
          <p:nvPr/>
        </p:nvSpPr>
        <p:spPr>
          <a:xfrm>
            <a:off x="1544254" y="2592200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55 – 39 =      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89B4E4FA-E0F9-4CB0-9E05-F3A384C09883}"/>
              </a:ext>
            </a:extLst>
          </p:cNvPr>
          <p:cNvSpPr txBox="1"/>
          <p:nvPr/>
        </p:nvSpPr>
        <p:spPr>
          <a:xfrm>
            <a:off x="3112273" y="268472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16</a:t>
            </a:r>
          </a:p>
        </p:txBody>
      </p:sp>
      <p:pic>
        <p:nvPicPr>
          <p:cNvPr id="90" name="Picture 6">
            <a:extLst>
              <a:ext uri="{FF2B5EF4-FFF2-40B4-BE49-F238E27FC236}">
                <a16:creationId xmlns:a16="http://schemas.microsoft.com/office/drawing/2014/main" xmlns="" id="{12107854-EAFD-46C3-8F3C-1FEABF521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972" y="1321530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F510F09A-2A4E-4DE3-882D-8367B087B96E}"/>
              </a:ext>
            </a:extLst>
          </p:cNvPr>
          <p:cNvSpPr/>
          <p:nvPr/>
        </p:nvSpPr>
        <p:spPr>
          <a:xfrm>
            <a:off x="1544254" y="339434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43 – 24 =      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A4B621B3-685C-4189-8F69-784D3448E917}"/>
              </a:ext>
            </a:extLst>
          </p:cNvPr>
          <p:cNvSpPr txBox="1"/>
          <p:nvPr/>
        </p:nvSpPr>
        <p:spPr>
          <a:xfrm>
            <a:off x="3112273" y="348687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pic>
        <p:nvPicPr>
          <p:cNvPr id="93" name="Picture 6">
            <a:extLst>
              <a:ext uri="{FF2B5EF4-FFF2-40B4-BE49-F238E27FC236}">
                <a16:creationId xmlns:a16="http://schemas.microsoft.com/office/drawing/2014/main" xmlns="" id="{DDC4C1E6-1962-4641-B956-A9DCB281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72" y="3328610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92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17774 -0.0159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5" grpId="0" animBg="1"/>
      <p:bldP spid="86" grpId="0"/>
      <p:bldP spid="88" grpId="0" animBg="1"/>
      <p:bldP spid="89" grpId="0"/>
      <p:bldP spid="91" grpId="0" animBg="1"/>
      <p:bldP spid="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50458" y="1058565"/>
            <a:ext cx="1292773" cy="641131"/>
          </a:xfrm>
          <a:prstGeom prst="cloudCallout">
            <a:avLst>
              <a:gd name="adj1" fmla="val -47662"/>
              <a:gd name="adj2" fmla="val 83811"/>
            </a:avLst>
          </a:prstGeom>
          <a:solidFill>
            <a:srgbClr val="EF5F5F"/>
          </a:solidFill>
          <a:ln>
            <a:solidFill>
              <a:srgbClr val="E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3231" y="1120530"/>
            <a:ext cx="9730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 </a:t>
            </a:r>
            <a:r>
              <a:rPr lang="en-US" sz="3200" dirty="0" err="1" smtClean="0"/>
              <a:t>dựa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đâu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chiếc</a:t>
            </a:r>
            <a:r>
              <a:rPr lang="en-US" sz="3200" dirty="0" smtClean="0"/>
              <a:t> </a:t>
            </a:r>
            <a:r>
              <a:rPr lang="en-US" sz="3200" dirty="0" err="1" smtClean="0"/>
              <a:t>hòm</a:t>
            </a:r>
            <a:r>
              <a:rPr lang="en-US" sz="3200" dirty="0" smtClean="0"/>
              <a:t> </a:t>
            </a:r>
            <a:r>
              <a:rPr lang="en-US" sz="3200" dirty="0" err="1" smtClean="0"/>
              <a:t>mở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5" name="Horizontal Scroll 4"/>
          <p:cNvSpPr/>
          <p:nvPr/>
        </p:nvSpPr>
        <p:spPr>
          <a:xfrm>
            <a:off x="1538038" y="1734207"/>
            <a:ext cx="9193022" cy="298791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Dựa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cách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thực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hiện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phép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trừ</a:t>
            </a:r>
            <a:r>
              <a:rPr lang="en-US" sz="2800" dirty="0" smtClean="0">
                <a:solidFill>
                  <a:srgbClr val="0070C0"/>
                </a:solidFill>
              </a:rPr>
              <a:t> (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nhớ</a:t>
            </a:r>
            <a:r>
              <a:rPr lang="en-US" sz="2800" dirty="0" smtClean="0">
                <a:solidFill>
                  <a:srgbClr val="0070C0"/>
                </a:solidFill>
              </a:rPr>
              <a:t>)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hai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chữ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hai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chữ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362" y="285439"/>
            <a:ext cx="2237784" cy="863493"/>
          </a:xfrm>
          <a:prstGeom prst="rect">
            <a:avLst/>
          </a:prstGeom>
          <a:noFill/>
        </p:spPr>
      </p:pic>
      <p:sp>
        <p:nvSpPr>
          <p:cNvPr id="94" name="Oval 93">
            <a:extLst>
              <a:ext uri="{FF2B5EF4-FFF2-40B4-BE49-F238E27FC236}">
                <a16:creationId xmlns:a16="http://schemas.microsoft.com/office/drawing/2014/main" xmlns="" id="{837574DC-0D86-46F5-9379-F2FBD690A8AB}"/>
              </a:ext>
            </a:extLst>
          </p:cNvPr>
          <p:cNvSpPr/>
          <p:nvPr/>
        </p:nvSpPr>
        <p:spPr>
          <a:xfrm>
            <a:off x="1106932" y="126609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AB7E9B0F-4C10-4AF9-B283-DE7D18869A7C}"/>
              </a:ext>
            </a:extLst>
          </p:cNvPr>
          <p:cNvSpPr txBox="1"/>
          <p:nvPr/>
        </p:nvSpPr>
        <p:spPr>
          <a:xfrm>
            <a:off x="1700263" y="1148932"/>
            <a:ext cx="8681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Một đàn gà có 32 con gồm gà trống và gà mái, trong đó có 26 con gà mái. Hỏi đàn gà có bao nhiêu con gà trống?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CAFA502-6A21-4F1F-B203-CAE18B40B5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9323" y="3805019"/>
            <a:ext cx="4577905" cy="2403922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DC9BBD45-386F-43C4-A2D6-689044C05319}"/>
              </a:ext>
            </a:extLst>
          </p:cNvPr>
          <p:cNvSpPr txBox="1"/>
          <p:nvPr/>
        </p:nvSpPr>
        <p:spPr>
          <a:xfrm>
            <a:off x="4817212" y="250972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68958D0D-F546-499A-81A7-AE12E70EECD7}"/>
              </a:ext>
            </a:extLst>
          </p:cNvPr>
          <p:cNvSpPr txBox="1"/>
          <p:nvPr/>
        </p:nvSpPr>
        <p:spPr>
          <a:xfrm>
            <a:off x="2021653" y="3145141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Đàn gà có số con gà trống là: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7F2BA7FC-E121-43F0-BE56-8792811F046B}"/>
              </a:ext>
            </a:extLst>
          </p:cNvPr>
          <p:cNvSpPr txBox="1"/>
          <p:nvPr/>
        </p:nvSpPr>
        <p:spPr>
          <a:xfrm>
            <a:off x="1440955" y="385249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32 – 26 = 6 (con)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973E3E4A-9569-4BCC-ACCE-E5925E1DD7AE}"/>
              </a:ext>
            </a:extLst>
          </p:cNvPr>
          <p:cNvSpPr txBox="1"/>
          <p:nvPr/>
        </p:nvSpPr>
        <p:spPr>
          <a:xfrm>
            <a:off x="2808735" y="4483760"/>
            <a:ext cx="4340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6 con gà trống.</a:t>
            </a:r>
          </a:p>
        </p:txBody>
      </p:sp>
    </p:spTree>
    <p:extLst>
      <p:ext uri="{BB962C8B-B14F-4D97-AF65-F5344CB8AC3E}">
        <p14:creationId xmlns:p14="http://schemas.microsoft.com/office/powerpoint/2010/main" val="61226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/>
      <p:bldP spid="96" grpId="0"/>
      <p:bldP spid="97" grpId="0"/>
      <p:bldP spid="98" grpId="0"/>
      <p:bldP spid="9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1B77DE-6660-4332-A5D4-A073E4338DB2}"/>
              </a:ext>
            </a:extLst>
          </p:cNvPr>
          <p:cNvSpPr txBox="1"/>
          <p:nvPr/>
        </p:nvSpPr>
        <p:spPr>
          <a:xfrm>
            <a:off x="471055" y="581891"/>
            <a:ext cx="11443854" cy="120032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</a:rPr>
              <a:t>Để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giải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bài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toán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có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lời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văn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con </a:t>
            </a:r>
            <a:r>
              <a:rPr lang="en-US" sz="3600" dirty="0" err="1" smtClean="0">
                <a:solidFill>
                  <a:srgbClr val="002060"/>
                </a:solidFill>
              </a:rPr>
              <a:t>cần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thực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hiện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theo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mấy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bước</a:t>
            </a:r>
            <a:r>
              <a:rPr lang="en-US" sz="3600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xmlns="" id="{7C85C574-FC70-4841-893D-D914AB080450}"/>
              </a:ext>
            </a:extLst>
          </p:cNvPr>
          <p:cNvSpPr/>
          <p:nvPr/>
        </p:nvSpPr>
        <p:spPr>
          <a:xfrm>
            <a:off x="1129145" y="1814946"/>
            <a:ext cx="9933709" cy="4461163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-</a:t>
            </a:r>
            <a:r>
              <a:rPr lang="en-US" sz="3200" dirty="0" err="1" smtClean="0">
                <a:solidFill>
                  <a:schemeClr val="tx1"/>
                </a:solidFill>
              </a:rPr>
              <a:t>Thực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hiện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theo</a:t>
            </a:r>
            <a:r>
              <a:rPr lang="en-US" sz="3200" dirty="0">
                <a:solidFill>
                  <a:schemeClr val="tx1"/>
                </a:solidFill>
              </a:rPr>
              <a:t> 3 </a:t>
            </a:r>
            <a:r>
              <a:rPr lang="en-US" sz="3200" dirty="0" err="1" smtClean="0">
                <a:solidFill>
                  <a:schemeClr val="tx1"/>
                </a:solidFill>
              </a:rPr>
              <a:t>bước</a:t>
            </a:r>
            <a:r>
              <a:rPr lang="en-US" sz="3200" dirty="0" smtClean="0">
                <a:solidFill>
                  <a:schemeClr val="tx1"/>
                </a:solidFill>
              </a:rPr>
              <a:t>:  </a:t>
            </a:r>
            <a:r>
              <a:rPr lang="en-US" sz="3200" dirty="0"/>
              <a:t>.</a:t>
            </a:r>
          </a:p>
          <a:p>
            <a:r>
              <a:rPr lang="en-US" sz="3200" dirty="0"/>
              <a:t> </a:t>
            </a:r>
            <a:r>
              <a:rPr lang="en-US" sz="3200" dirty="0">
                <a:solidFill>
                  <a:srgbClr val="C00000"/>
                </a:solidFill>
              </a:rPr>
              <a:t>+ </a:t>
            </a:r>
            <a:r>
              <a:rPr lang="en-US" sz="3200" dirty="0" err="1">
                <a:solidFill>
                  <a:srgbClr val="C00000"/>
                </a:solidFill>
              </a:rPr>
              <a:t>Bước</a:t>
            </a:r>
            <a:r>
              <a:rPr lang="en-US" sz="3200" dirty="0">
                <a:solidFill>
                  <a:srgbClr val="C00000"/>
                </a:solidFill>
              </a:rPr>
              <a:t> 1: </a:t>
            </a:r>
            <a:r>
              <a:rPr lang="en-US" sz="3200" dirty="0" err="1">
                <a:solidFill>
                  <a:srgbClr val="C00000"/>
                </a:solidFill>
              </a:rPr>
              <a:t>Đọc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phân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tích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đề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bài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                  ( </a:t>
            </a:r>
            <a:r>
              <a:rPr lang="en-US" sz="3200" dirty="0" err="1">
                <a:solidFill>
                  <a:srgbClr val="C00000"/>
                </a:solidFill>
              </a:rPr>
              <a:t>B</a:t>
            </a:r>
            <a:r>
              <a:rPr lang="en-US" sz="3200" dirty="0" err="1" smtClean="0">
                <a:solidFill>
                  <a:srgbClr val="C00000"/>
                </a:solidFill>
              </a:rPr>
              <a:t>ài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toán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cho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biết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gì</a:t>
            </a:r>
            <a:r>
              <a:rPr lang="en-US" sz="3200" dirty="0" smtClean="0">
                <a:solidFill>
                  <a:srgbClr val="C00000"/>
                </a:solidFill>
              </a:rPr>
              <a:t> ? </a:t>
            </a:r>
            <a:r>
              <a:rPr lang="en-US" sz="3200" dirty="0" err="1">
                <a:solidFill>
                  <a:srgbClr val="C00000"/>
                </a:solidFill>
              </a:rPr>
              <a:t>Hỏi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gì</a:t>
            </a:r>
            <a:r>
              <a:rPr lang="en-US" sz="3200" dirty="0">
                <a:solidFill>
                  <a:srgbClr val="C00000"/>
                </a:solidFill>
              </a:rPr>
              <a:t> ?)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 +</a:t>
            </a:r>
            <a:r>
              <a:rPr lang="en-US" sz="3200" dirty="0" err="1">
                <a:solidFill>
                  <a:srgbClr val="C00000"/>
                </a:solidFill>
              </a:rPr>
              <a:t>Bước</a:t>
            </a:r>
            <a:r>
              <a:rPr lang="en-US" sz="3200" dirty="0">
                <a:solidFill>
                  <a:srgbClr val="C00000"/>
                </a:solidFill>
              </a:rPr>
              <a:t> 2 : </a:t>
            </a:r>
            <a:r>
              <a:rPr lang="en-US" sz="3200" dirty="0" err="1" smtClean="0">
                <a:solidFill>
                  <a:srgbClr val="C00000"/>
                </a:solidFill>
              </a:rPr>
              <a:t>Tìm</a:t>
            </a:r>
            <a:r>
              <a:rPr lang="en-US" sz="3200" dirty="0" smtClean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viết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phép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tính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en-US" sz="3200" dirty="0" smtClean="0">
                <a:solidFill>
                  <a:srgbClr val="C00000"/>
                </a:solidFill>
              </a:rPr>
              <a:t>+</a:t>
            </a:r>
            <a:r>
              <a:rPr lang="en-US" sz="3200" dirty="0" err="1">
                <a:solidFill>
                  <a:srgbClr val="C00000"/>
                </a:solidFill>
              </a:rPr>
              <a:t>Bước</a:t>
            </a:r>
            <a:r>
              <a:rPr lang="en-US" sz="3200" dirty="0">
                <a:solidFill>
                  <a:srgbClr val="C00000"/>
                </a:solidFill>
              </a:rPr>
              <a:t> 3 : </a:t>
            </a:r>
            <a:r>
              <a:rPr lang="en-US" sz="3200" dirty="0" err="1">
                <a:solidFill>
                  <a:srgbClr val="C00000"/>
                </a:solidFill>
              </a:rPr>
              <a:t>Trình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bày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bài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giải</a:t>
            </a:r>
            <a:r>
              <a:rPr lang="en-US" sz="32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450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2034253" y="1854426"/>
            <a:ext cx="7832759" cy="442436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9110" y="3018659"/>
              <a:ext cx="3781958" cy="95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1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Tạm biệt các bạn ! </a:t>
              </a:r>
              <a:endParaRPr lang="en-US" sz="51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4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27" y="4263521"/>
            <a:ext cx="2768396" cy="20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3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xmlns="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21008615-3DDE-45ED-8FB5-004843827F00}"/>
              </a:ext>
            </a:extLst>
          </p:cNvPr>
          <p:cNvGrpSpPr/>
          <p:nvPr/>
        </p:nvGrpSpPr>
        <p:grpSpPr>
          <a:xfrm>
            <a:off x="3642978" y="879967"/>
            <a:ext cx="6966724" cy="658838"/>
            <a:chOff x="1824226" y="3918823"/>
            <a:chExt cx="6966724" cy="65883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6A8C3893-4D85-4575-99E3-5E86A0E52CCD}"/>
                </a:ext>
              </a:extLst>
            </p:cNvPr>
            <p:cNvSpPr/>
            <p:nvPr/>
          </p:nvSpPr>
          <p:spPr>
            <a:xfrm>
              <a:off x="1824226" y="3918826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40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9F6A306A-0845-4290-AFDC-471602B8B4B3}"/>
                </a:ext>
              </a:extLst>
            </p:cNvPr>
            <p:cNvSpPr/>
            <p:nvPr/>
          </p:nvSpPr>
          <p:spPr>
            <a:xfrm>
              <a:off x="4514743" y="3918824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70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0BC330-29F7-42EF-B715-69523312A47A}"/>
                </a:ext>
              </a:extLst>
            </p:cNvPr>
            <p:cNvSpPr/>
            <p:nvPr/>
          </p:nvSpPr>
          <p:spPr>
            <a:xfrm>
              <a:off x="7205260" y="3918823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90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F729863-2C80-43B4-8761-B7CC004E5B12}"/>
              </a:ext>
            </a:extLst>
          </p:cNvPr>
          <p:cNvCxnSpPr/>
          <p:nvPr/>
        </p:nvCxnSpPr>
        <p:spPr>
          <a:xfrm>
            <a:off x="3786371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E53B498D-C783-47C2-890D-CAE558448C52}"/>
              </a:ext>
            </a:extLst>
          </p:cNvPr>
          <p:cNvCxnSpPr/>
          <p:nvPr/>
        </p:nvCxnSpPr>
        <p:spPr>
          <a:xfrm>
            <a:off x="4711048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312E1A-32A8-4C8F-A61C-7BCBAD56FA1E}"/>
              </a:ext>
            </a:extLst>
          </p:cNvPr>
          <p:cNvSpPr txBox="1"/>
          <p:nvPr/>
        </p:nvSpPr>
        <p:spPr>
          <a:xfrm>
            <a:off x="4087881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7908E3F-BD71-424C-B07B-D05DB4A2170B}"/>
              </a:ext>
            </a:extLst>
          </p:cNvPr>
          <p:cNvSpPr txBox="1"/>
          <p:nvPr/>
        </p:nvSpPr>
        <p:spPr>
          <a:xfrm>
            <a:off x="4380366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F6B3EBDC-0466-4367-B4FE-8A1D24900D44}"/>
              </a:ext>
            </a:extLst>
          </p:cNvPr>
          <p:cNvCxnSpPr/>
          <p:nvPr/>
        </p:nvCxnSpPr>
        <p:spPr>
          <a:xfrm>
            <a:off x="6472879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D43D523E-65E5-4F54-8831-7887688A5092}"/>
              </a:ext>
            </a:extLst>
          </p:cNvPr>
          <p:cNvCxnSpPr/>
          <p:nvPr/>
        </p:nvCxnSpPr>
        <p:spPr>
          <a:xfrm>
            <a:off x="7397556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E248C0C1-0750-412A-968A-2CD8F717F20D}"/>
              </a:ext>
            </a:extLst>
          </p:cNvPr>
          <p:cNvSpPr txBox="1"/>
          <p:nvPr/>
        </p:nvSpPr>
        <p:spPr>
          <a:xfrm>
            <a:off x="6774389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B726DBF8-F709-41A0-B7AB-3E61865E3868}"/>
              </a:ext>
            </a:extLst>
          </p:cNvPr>
          <p:cNvSpPr txBox="1"/>
          <p:nvPr/>
        </p:nvSpPr>
        <p:spPr>
          <a:xfrm>
            <a:off x="7066874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891C536D-4EBD-4F5B-83DE-4F2F2075C9C5}"/>
              </a:ext>
            </a:extLst>
          </p:cNvPr>
          <p:cNvCxnSpPr/>
          <p:nvPr/>
        </p:nvCxnSpPr>
        <p:spPr>
          <a:xfrm>
            <a:off x="9167307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229D13A8-21E1-4553-BF30-AE6971BEA494}"/>
              </a:ext>
            </a:extLst>
          </p:cNvPr>
          <p:cNvCxnSpPr/>
          <p:nvPr/>
        </p:nvCxnSpPr>
        <p:spPr>
          <a:xfrm>
            <a:off x="10091984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B9DD9464-1A8A-42F1-8377-CF0C76ECCD9F}"/>
              </a:ext>
            </a:extLst>
          </p:cNvPr>
          <p:cNvSpPr txBox="1"/>
          <p:nvPr/>
        </p:nvSpPr>
        <p:spPr>
          <a:xfrm>
            <a:off x="9468817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342BB5E8-961F-4506-A961-7715E05B7CA9}"/>
              </a:ext>
            </a:extLst>
          </p:cNvPr>
          <p:cNvSpPr txBox="1"/>
          <p:nvPr/>
        </p:nvSpPr>
        <p:spPr>
          <a:xfrm>
            <a:off x="9761302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655C4861-268D-4ADE-8E49-748EA3DC9D7C}"/>
              </a:ext>
            </a:extLst>
          </p:cNvPr>
          <p:cNvSpPr txBox="1"/>
          <p:nvPr/>
        </p:nvSpPr>
        <p:spPr>
          <a:xfrm>
            <a:off x="1411738" y="2355741"/>
            <a:ext cx="980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00"/>
                </a:solidFill>
              </a:rPr>
              <a:t>? Con có nhận xét gì về các phép tính. 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F3C29BC6-0000-4953-B4EB-52C06D77072A}"/>
              </a:ext>
            </a:extLst>
          </p:cNvPr>
          <p:cNvSpPr txBox="1"/>
          <p:nvPr/>
        </p:nvSpPr>
        <p:spPr>
          <a:xfrm>
            <a:off x="1526381" y="2860860"/>
            <a:ext cx="995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 smtClean="0"/>
              <a:t>=&gt; Các phép tính có dạng SBT là 100 và ST là số tròn chục.</a:t>
            </a:r>
            <a:endParaRPr lang="vi-VN" sz="2800" i="1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5C627C32-2475-4DFE-847A-951B7FEDC30B}"/>
              </a:ext>
            </a:extLst>
          </p:cNvPr>
          <p:cNvSpPr txBox="1"/>
          <p:nvPr/>
        </p:nvSpPr>
        <p:spPr>
          <a:xfrm>
            <a:off x="1427029" y="3666444"/>
            <a:ext cx="9300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</a:rPr>
              <a:t>? Để tính nhẩm nhanh con đã làm như thê nào ?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F5E535D2-F78C-4F53-946D-5ACC6219F72E}"/>
              </a:ext>
            </a:extLst>
          </p:cNvPr>
          <p:cNvSpPr txBox="1"/>
          <p:nvPr/>
        </p:nvSpPr>
        <p:spPr>
          <a:xfrm>
            <a:off x="1546336" y="4258939"/>
            <a:ext cx="967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/>
              <a:buChar char="Þ"/>
            </a:pPr>
            <a:r>
              <a:rPr lang="vi-VN" sz="2800" dirty="0" smtClean="0"/>
              <a:t>Con thực hiện tính nhẩm với số tròn chục trừ đi một số 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99" grpId="0"/>
      <p:bldP spid="102" grpId="0"/>
      <p:bldP spid="103" grpId="0"/>
      <p:bldP spid="114" grpId="0"/>
      <p:bldP spid="115" grpId="0"/>
      <p:bldP spid="117" grpId="0"/>
      <p:bldP spid="118" grpId="0"/>
      <p:bldP spid="119" grpId="0"/>
      <p:bldP spid="1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xmlns="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983905"/>
            <a:ext cx="2237784" cy="863493"/>
          </a:xfrm>
          <a:prstGeom prst="rect">
            <a:avLst/>
          </a:prstGeom>
          <a:noFill/>
        </p:spPr>
      </p:pic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69761DEC-BAC2-4692-A7B1-5420BE91C44C}"/>
              </a:ext>
            </a:extLst>
          </p:cNvPr>
          <p:cNvSpPr/>
          <p:nvPr/>
        </p:nvSpPr>
        <p:spPr>
          <a:xfrm>
            <a:off x="974416" y="1847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655C4861-268D-4ADE-8E49-748EA3DC9D7C}"/>
              </a:ext>
            </a:extLst>
          </p:cNvPr>
          <p:cNvSpPr txBox="1"/>
          <p:nvPr/>
        </p:nvSpPr>
        <p:spPr>
          <a:xfrm>
            <a:off x="1411738" y="2355741"/>
            <a:ext cx="980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Bình xăng của một ô tô có 42</a:t>
            </a:r>
            <a:r>
              <a:rPr lang="vi-VN" sz="2400" i="1" dirty="0"/>
              <a:t>l </a:t>
            </a:r>
            <a:r>
              <a:rPr lang="vi-VN" sz="2400" dirty="0"/>
              <a:t>xăng. Ô tô đã đi một quãng đường hết 15</a:t>
            </a:r>
            <a:r>
              <a:rPr lang="vi-VN" sz="2400" i="1" dirty="0"/>
              <a:t>l </a:t>
            </a:r>
            <a:r>
              <a:rPr lang="vi-VN" sz="2400" dirty="0"/>
              <a:t>xăng. Hỏi bình xăng của ô tô còn lại bao nhiêu lít xăng?</a:t>
            </a:r>
          </a:p>
        </p:txBody>
      </p:sp>
      <p:pic>
        <p:nvPicPr>
          <p:cNvPr id="1026" name="Picture 2" descr="How to Draw a Cartoon Car | Easy Step-by-Step Drawing Guides | Cartoon car  drawing, Car cartoon, Cars coloring pages">
            <a:extLst>
              <a:ext uri="{FF2B5EF4-FFF2-40B4-BE49-F238E27FC236}">
                <a16:creationId xmlns:a16="http://schemas.microsoft.com/office/drawing/2014/main" xmlns="" id="{67D247C1-9389-4682-9661-5A454F3EC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16" y="3718239"/>
            <a:ext cx="2954014" cy="261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F3C29BC6-0000-4953-B4EB-52C06D77072A}"/>
              </a:ext>
            </a:extLst>
          </p:cNvPr>
          <p:cNvSpPr txBox="1"/>
          <p:nvPr/>
        </p:nvSpPr>
        <p:spPr>
          <a:xfrm>
            <a:off x="6871541" y="34048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5C627C32-2475-4DFE-847A-951B7FEDC30B}"/>
              </a:ext>
            </a:extLst>
          </p:cNvPr>
          <p:cNvSpPr txBox="1"/>
          <p:nvPr/>
        </p:nvSpPr>
        <p:spPr>
          <a:xfrm>
            <a:off x="4529025" y="3928054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Bình xăng của ô tô còn lại số lít xăng là: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F5E535D2-F78C-4F53-946D-5ACC6219F72E}"/>
              </a:ext>
            </a:extLst>
          </p:cNvPr>
          <p:cNvSpPr txBox="1"/>
          <p:nvPr/>
        </p:nvSpPr>
        <p:spPr>
          <a:xfrm>
            <a:off x="5228668" y="458207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42 – 15 = 27 (</a:t>
            </a:r>
            <a:r>
              <a:rPr lang="vi-VN" sz="2800" i="1" dirty="0">
                <a:solidFill>
                  <a:srgbClr val="FF0000"/>
                </a:solidFill>
              </a:rPr>
              <a:t>l</a:t>
            </a:r>
            <a:r>
              <a:rPr lang="vi-VN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8922F34A-5E82-4B80-9119-B9A98B364F25}"/>
              </a:ext>
            </a:extLst>
          </p:cNvPr>
          <p:cNvSpPr txBox="1"/>
          <p:nvPr/>
        </p:nvSpPr>
        <p:spPr>
          <a:xfrm>
            <a:off x="7022855" y="5236104"/>
            <a:ext cx="355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27</a:t>
            </a:r>
            <a:r>
              <a:rPr lang="vi-VN" sz="2800" i="1" dirty="0">
                <a:solidFill>
                  <a:srgbClr val="FF0000"/>
                </a:solidFill>
              </a:rPr>
              <a:t>l </a:t>
            </a:r>
            <a:r>
              <a:rPr lang="vi-VN" sz="2800" dirty="0">
                <a:solidFill>
                  <a:srgbClr val="FF0000"/>
                </a:solidFill>
              </a:rPr>
              <a:t>xăng.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42197" y="2771239"/>
            <a:ext cx="47724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424382" y="2793063"/>
            <a:ext cx="3548418" cy="84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67936" y="3186737"/>
            <a:ext cx="61624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431982" y="3186737"/>
            <a:ext cx="1154041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22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/>
      <p:bldP spid="118" grpId="0"/>
      <p:bldP spid="119" grpId="0"/>
      <p:bldP spid="120" grpId="0"/>
      <p:bldP spid="1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1B77DE-6660-4332-A5D4-A073E4338DB2}"/>
              </a:ext>
            </a:extLst>
          </p:cNvPr>
          <p:cNvSpPr txBox="1"/>
          <p:nvPr/>
        </p:nvSpPr>
        <p:spPr>
          <a:xfrm>
            <a:off x="471055" y="581891"/>
            <a:ext cx="11443854" cy="120032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</a:rPr>
              <a:t>Để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giải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bài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toán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có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lời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văn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con </a:t>
            </a:r>
            <a:r>
              <a:rPr lang="en-US" sz="3600" dirty="0" err="1" smtClean="0">
                <a:solidFill>
                  <a:srgbClr val="002060"/>
                </a:solidFill>
              </a:rPr>
              <a:t>cần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thực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hiện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theo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mấy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bước</a:t>
            </a:r>
            <a:r>
              <a:rPr lang="en-US" sz="3600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xmlns="" id="{7C85C574-FC70-4841-893D-D914AB080450}"/>
              </a:ext>
            </a:extLst>
          </p:cNvPr>
          <p:cNvSpPr/>
          <p:nvPr/>
        </p:nvSpPr>
        <p:spPr>
          <a:xfrm>
            <a:off x="1129145" y="1814946"/>
            <a:ext cx="9933709" cy="4461163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-</a:t>
            </a:r>
            <a:r>
              <a:rPr lang="en-US" sz="3200" dirty="0" err="1" smtClean="0">
                <a:solidFill>
                  <a:schemeClr val="tx1"/>
                </a:solidFill>
              </a:rPr>
              <a:t>Thực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hiện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theo</a:t>
            </a:r>
            <a:r>
              <a:rPr lang="en-US" sz="3200" dirty="0">
                <a:solidFill>
                  <a:schemeClr val="tx1"/>
                </a:solidFill>
              </a:rPr>
              <a:t> 3 </a:t>
            </a:r>
            <a:r>
              <a:rPr lang="en-US" sz="3200" dirty="0" err="1" smtClean="0">
                <a:solidFill>
                  <a:schemeClr val="tx1"/>
                </a:solidFill>
              </a:rPr>
              <a:t>bước</a:t>
            </a:r>
            <a:r>
              <a:rPr lang="en-US" sz="3200" dirty="0" smtClean="0">
                <a:solidFill>
                  <a:schemeClr val="tx1"/>
                </a:solidFill>
              </a:rPr>
              <a:t>:  </a:t>
            </a:r>
            <a:r>
              <a:rPr lang="en-US" sz="3200" dirty="0"/>
              <a:t>.</a:t>
            </a:r>
          </a:p>
          <a:p>
            <a:r>
              <a:rPr lang="en-US" sz="3200" dirty="0"/>
              <a:t> </a:t>
            </a:r>
            <a:r>
              <a:rPr lang="en-US" sz="3200" dirty="0">
                <a:solidFill>
                  <a:srgbClr val="C00000"/>
                </a:solidFill>
              </a:rPr>
              <a:t>+ </a:t>
            </a:r>
            <a:r>
              <a:rPr lang="en-US" sz="3200" dirty="0" err="1">
                <a:solidFill>
                  <a:srgbClr val="C00000"/>
                </a:solidFill>
              </a:rPr>
              <a:t>Bước</a:t>
            </a:r>
            <a:r>
              <a:rPr lang="en-US" sz="3200" dirty="0">
                <a:solidFill>
                  <a:srgbClr val="C00000"/>
                </a:solidFill>
              </a:rPr>
              <a:t> 1: </a:t>
            </a:r>
            <a:r>
              <a:rPr lang="en-US" sz="3200" dirty="0" err="1">
                <a:solidFill>
                  <a:srgbClr val="C00000"/>
                </a:solidFill>
              </a:rPr>
              <a:t>Đọc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phân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tích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đề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bài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                  ( </a:t>
            </a:r>
            <a:r>
              <a:rPr lang="en-US" sz="3200" dirty="0" err="1">
                <a:solidFill>
                  <a:srgbClr val="C00000"/>
                </a:solidFill>
              </a:rPr>
              <a:t>B</a:t>
            </a:r>
            <a:r>
              <a:rPr lang="en-US" sz="3200" dirty="0" err="1" smtClean="0">
                <a:solidFill>
                  <a:srgbClr val="C00000"/>
                </a:solidFill>
              </a:rPr>
              <a:t>ài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toán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cho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biết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gì</a:t>
            </a:r>
            <a:r>
              <a:rPr lang="en-US" sz="3200" dirty="0" smtClean="0">
                <a:solidFill>
                  <a:srgbClr val="C00000"/>
                </a:solidFill>
              </a:rPr>
              <a:t> ? </a:t>
            </a:r>
            <a:r>
              <a:rPr lang="en-US" sz="3200" dirty="0" err="1">
                <a:solidFill>
                  <a:srgbClr val="C00000"/>
                </a:solidFill>
              </a:rPr>
              <a:t>Hỏi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gì</a:t>
            </a:r>
            <a:r>
              <a:rPr lang="en-US" sz="3200" dirty="0">
                <a:solidFill>
                  <a:srgbClr val="C00000"/>
                </a:solidFill>
              </a:rPr>
              <a:t> ?)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 +</a:t>
            </a:r>
            <a:r>
              <a:rPr lang="en-US" sz="3200" dirty="0" err="1">
                <a:solidFill>
                  <a:srgbClr val="C00000"/>
                </a:solidFill>
              </a:rPr>
              <a:t>Bước</a:t>
            </a:r>
            <a:r>
              <a:rPr lang="en-US" sz="3200" dirty="0">
                <a:solidFill>
                  <a:srgbClr val="C00000"/>
                </a:solidFill>
              </a:rPr>
              <a:t> 2 : </a:t>
            </a:r>
            <a:r>
              <a:rPr lang="en-US" sz="3200" dirty="0" err="1" smtClean="0">
                <a:solidFill>
                  <a:srgbClr val="C00000"/>
                </a:solidFill>
              </a:rPr>
              <a:t>Tìm</a:t>
            </a:r>
            <a:r>
              <a:rPr lang="en-US" sz="3200" dirty="0" smtClean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viết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phép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tính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en-US" sz="3200" dirty="0" smtClean="0">
                <a:solidFill>
                  <a:srgbClr val="C00000"/>
                </a:solidFill>
              </a:rPr>
              <a:t>+</a:t>
            </a:r>
            <a:r>
              <a:rPr lang="en-US" sz="3200" dirty="0" err="1">
                <a:solidFill>
                  <a:srgbClr val="C00000"/>
                </a:solidFill>
              </a:rPr>
              <a:t>Bước</a:t>
            </a:r>
            <a:r>
              <a:rPr lang="en-US" sz="3200" dirty="0">
                <a:solidFill>
                  <a:srgbClr val="C00000"/>
                </a:solidFill>
              </a:rPr>
              <a:t> 3 : </a:t>
            </a:r>
            <a:r>
              <a:rPr lang="en-US" sz="3200" dirty="0" err="1">
                <a:solidFill>
                  <a:srgbClr val="C00000"/>
                </a:solidFill>
              </a:rPr>
              <a:t>Trình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bày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bài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giải</a:t>
            </a:r>
            <a:r>
              <a:rPr lang="en-US" sz="32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429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="" xmlns:a16="http://schemas.microsoft.com/office/drawing/2014/main" id="{3E428E3C-493B-4B56-8D55-1CF29C816D13}"/>
              </a:ext>
            </a:extLst>
          </p:cNvPr>
          <p:cNvSpPr/>
          <p:nvPr/>
        </p:nvSpPr>
        <p:spPr>
          <a:xfrm>
            <a:off x="595745" y="360218"/>
            <a:ext cx="11416146" cy="1607127"/>
          </a:xfrm>
          <a:prstGeom prst="flowChartAlternateProcess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Khi </a:t>
            </a:r>
            <a:r>
              <a:rPr lang="en-US" sz="3600" b="1" dirty="0" err="1"/>
              <a:t>trình</a:t>
            </a:r>
            <a:r>
              <a:rPr lang="en-US" sz="3600" b="1" dirty="0"/>
              <a:t> </a:t>
            </a:r>
            <a:r>
              <a:rPr lang="en-US" sz="3600" b="1" dirty="0" err="1"/>
              <a:t>bày</a:t>
            </a:r>
            <a:r>
              <a:rPr lang="en-US" sz="3600" b="1" dirty="0"/>
              <a:t> </a:t>
            </a:r>
            <a:r>
              <a:rPr lang="en-US" sz="3600" b="1" dirty="0" err="1"/>
              <a:t>bài</a:t>
            </a:r>
            <a:r>
              <a:rPr lang="en-US" sz="3600" b="1" dirty="0"/>
              <a:t> </a:t>
            </a:r>
            <a:r>
              <a:rPr lang="en-US" sz="3600" b="1" dirty="0" err="1"/>
              <a:t>giải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bài</a:t>
            </a:r>
            <a:r>
              <a:rPr lang="en-US" sz="3600" b="1" dirty="0"/>
              <a:t> </a:t>
            </a:r>
            <a:r>
              <a:rPr lang="en-US" sz="3600" b="1" dirty="0" err="1"/>
              <a:t>toán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</a:t>
            </a:r>
            <a:r>
              <a:rPr lang="en-US" sz="3600" b="1" dirty="0" err="1"/>
              <a:t>lời</a:t>
            </a:r>
            <a:r>
              <a:rPr lang="en-US" sz="3600" b="1" dirty="0"/>
              <a:t> </a:t>
            </a:r>
            <a:r>
              <a:rPr lang="en-US" sz="3600" b="1" dirty="0" err="1"/>
              <a:t>văn</a:t>
            </a:r>
            <a:r>
              <a:rPr lang="en-US" sz="3600" b="1" dirty="0"/>
              <a:t> con </a:t>
            </a:r>
            <a:r>
              <a:rPr lang="en-US" sz="3600" b="1" dirty="0" err="1"/>
              <a:t>cần</a:t>
            </a:r>
            <a:r>
              <a:rPr lang="en-US" sz="3600" b="1" dirty="0"/>
              <a:t> </a:t>
            </a:r>
            <a:r>
              <a:rPr lang="en-US" sz="3600" b="1" dirty="0" err="1"/>
              <a:t>thực</a:t>
            </a:r>
            <a:r>
              <a:rPr lang="en-US" sz="3600" b="1" dirty="0"/>
              <a:t> </a:t>
            </a:r>
            <a:r>
              <a:rPr lang="en-US" sz="3600" b="1" dirty="0" err="1"/>
              <a:t>hiện</a:t>
            </a:r>
            <a:r>
              <a:rPr lang="en-US" sz="3600" b="1" dirty="0"/>
              <a:t> </a:t>
            </a:r>
            <a:r>
              <a:rPr lang="en-US" sz="3600" b="1" dirty="0" err="1"/>
              <a:t>theo</a:t>
            </a:r>
            <a:r>
              <a:rPr lang="en-US" sz="3600" b="1" dirty="0"/>
              <a:t> </a:t>
            </a:r>
            <a:r>
              <a:rPr lang="en-US" sz="3600" b="1" dirty="0" err="1"/>
              <a:t>mấy</a:t>
            </a:r>
            <a:r>
              <a:rPr lang="en-US" sz="3600" b="1" dirty="0"/>
              <a:t> </a:t>
            </a:r>
            <a:r>
              <a:rPr lang="en-US" sz="3600" b="1" dirty="0" err="1"/>
              <a:t>bước</a:t>
            </a:r>
            <a:r>
              <a:rPr lang="en-US" sz="3600" b="1" dirty="0"/>
              <a:t> ?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CCCC2A63-0BF7-4A4B-BDB8-404FEC7E299D}"/>
              </a:ext>
            </a:extLst>
          </p:cNvPr>
          <p:cNvSpPr/>
          <p:nvPr/>
        </p:nvSpPr>
        <p:spPr>
          <a:xfrm>
            <a:off x="3228110" y="1967346"/>
            <a:ext cx="5306291" cy="160712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bước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E73F1FE2-1E99-4AF2-90D2-FE1C4FA0425F}"/>
              </a:ext>
            </a:extLst>
          </p:cNvPr>
          <p:cNvCxnSpPr>
            <a:cxnSpLocks/>
            <a:stCxn id="3" idx="4"/>
          </p:cNvCxnSpPr>
          <p:nvPr/>
        </p:nvCxnSpPr>
        <p:spPr>
          <a:xfrm flipH="1">
            <a:off x="2431480" y="3574473"/>
            <a:ext cx="3449776" cy="7342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2DA4B14-BE99-4743-952D-7DD7597686C6}"/>
              </a:ext>
            </a:extLst>
          </p:cNvPr>
          <p:cNvCxnSpPr>
            <a:cxnSpLocks/>
            <a:stCxn id="3" idx="4"/>
          </p:cNvCxnSpPr>
          <p:nvPr/>
        </p:nvCxnSpPr>
        <p:spPr>
          <a:xfrm flipV="1">
            <a:off x="5881256" y="3532911"/>
            <a:ext cx="0" cy="41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9F1E6123-9C48-4F59-BFDE-45A1346A9E9D}"/>
              </a:ext>
            </a:extLst>
          </p:cNvPr>
          <p:cNvCxnSpPr>
            <a:stCxn id="3" idx="4"/>
          </p:cNvCxnSpPr>
          <p:nvPr/>
        </p:nvCxnSpPr>
        <p:spPr>
          <a:xfrm>
            <a:off x="5881256" y="3574473"/>
            <a:ext cx="0" cy="9698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5827BC14-5644-4B21-8786-566674179897}"/>
              </a:ext>
            </a:extLst>
          </p:cNvPr>
          <p:cNvCxnSpPr>
            <a:cxnSpLocks/>
          </p:cNvCxnSpPr>
          <p:nvPr/>
        </p:nvCxnSpPr>
        <p:spPr>
          <a:xfrm>
            <a:off x="5881255" y="3560618"/>
            <a:ext cx="3983181" cy="7481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C0D55E1-5785-4D20-A3F9-5546C24EF42F}"/>
              </a:ext>
            </a:extLst>
          </p:cNvPr>
          <p:cNvSpPr/>
          <p:nvPr/>
        </p:nvSpPr>
        <p:spPr>
          <a:xfrm>
            <a:off x="665023" y="4308764"/>
            <a:ext cx="3519055" cy="18565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00" b="1" dirty="0" err="1"/>
              <a:t>Bước</a:t>
            </a:r>
            <a:r>
              <a:rPr lang="en-US" sz="2900" b="1" dirty="0"/>
              <a:t> 1: </a:t>
            </a:r>
            <a:r>
              <a:rPr lang="en-US" sz="2900" b="1" dirty="0" err="1"/>
              <a:t>Viết</a:t>
            </a:r>
            <a:r>
              <a:rPr lang="en-US" sz="2900" b="1" dirty="0"/>
              <a:t> </a:t>
            </a:r>
            <a:r>
              <a:rPr lang="en-US" sz="2900" b="1" dirty="0" err="1"/>
              <a:t>câu</a:t>
            </a:r>
            <a:r>
              <a:rPr lang="en-US" sz="2900" b="1" dirty="0"/>
              <a:t> </a:t>
            </a:r>
            <a:r>
              <a:rPr lang="en-US" sz="2900" b="1" dirty="0" err="1"/>
              <a:t>lời</a:t>
            </a:r>
            <a:r>
              <a:rPr lang="en-US" sz="2900" b="1" dirty="0"/>
              <a:t> </a:t>
            </a:r>
            <a:r>
              <a:rPr lang="en-US" sz="2900" b="1" dirty="0" err="1"/>
              <a:t>giải</a:t>
            </a:r>
            <a:r>
              <a:rPr lang="en-US" sz="2900" b="1" dirty="0"/>
              <a:t>(</a:t>
            </a:r>
            <a:r>
              <a:rPr lang="en-US" sz="2900" b="1" dirty="0" err="1"/>
              <a:t>câu</a:t>
            </a:r>
            <a:r>
              <a:rPr lang="en-US" sz="2900" b="1" dirty="0"/>
              <a:t> </a:t>
            </a:r>
            <a:r>
              <a:rPr lang="en-US" sz="2900" b="1" dirty="0" err="1"/>
              <a:t>trả</a:t>
            </a:r>
            <a:r>
              <a:rPr lang="en-US" sz="2900" b="1" dirty="0"/>
              <a:t> </a:t>
            </a:r>
            <a:r>
              <a:rPr lang="en-US" sz="2900" b="1" dirty="0" err="1"/>
              <a:t>lời</a:t>
            </a:r>
            <a:r>
              <a:rPr lang="en-US" sz="2900" b="1" dirty="0"/>
              <a:t> )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E3528B8A-A6B4-425C-AB7C-9941E2B58897}"/>
              </a:ext>
            </a:extLst>
          </p:cNvPr>
          <p:cNvSpPr/>
          <p:nvPr/>
        </p:nvSpPr>
        <p:spPr>
          <a:xfrm>
            <a:off x="4475021" y="4558148"/>
            <a:ext cx="3283523" cy="15240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00" b="1" dirty="0" err="1"/>
              <a:t>Bước</a:t>
            </a:r>
            <a:r>
              <a:rPr lang="en-US" sz="2900" b="1" dirty="0"/>
              <a:t> 2: </a:t>
            </a:r>
            <a:r>
              <a:rPr lang="en-US" sz="2900" b="1" dirty="0" err="1"/>
              <a:t>Viết</a:t>
            </a:r>
            <a:r>
              <a:rPr lang="en-US" sz="2900" b="1" dirty="0"/>
              <a:t> </a:t>
            </a:r>
            <a:r>
              <a:rPr lang="en-US" sz="2900" b="1" dirty="0" err="1"/>
              <a:t>phép</a:t>
            </a:r>
            <a:r>
              <a:rPr lang="en-US" sz="2900" b="1" dirty="0"/>
              <a:t> </a:t>
            </a:r>
            <a:r>
              <a:rPr lang="en-US" sz="2900" b="1" dirty="0" err="1"/>
              <a:t>tính</a:t>
            </a:r>
            <a:endParaRPr lang="en-US" sz="29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6FAB1550-F66E-448D-B6D7-5BD77AF14D8F}"/>
              </a:ext>
            </a:extLst>
          </p:cNvPr>
          <p:cNvSpPr/>
          <p:nvPr/>
        </p:nvSpPr>
        <p:spPr>
          <a:xfrm>
            <a:off x="8672944" y="4336472"/>
            <a:ext cx="2812473" cy="1745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00" b="1" dirty="0" err="1"/>
              <a:t>Bước</a:t>
            </a:r>
            <a:r>
              <a:rPr lang="en-US" sz="2900" b="1" dirty="0"/>
              <a:t> 3: </a:t>
            </a:r>
            <a:r>
              <a:rPr lang="en-US" sz="2900" b="1" dirty="0" err="1"/>
              <a:t>Viết</a:t>
            </a:r>
            <a:r>
              <a:rPr lang="en-US" sz="2900" b="1" dirty="0"/>
              <a:t> </a:t>
            </a:r>
          </a:p>
          <a:p>
            <a:pPr algn="ctr"/>
            <a:r>
              <a:rPr lang="en-US" sz="2900" b="1" dirty="0" err="1"/>
              <a:t>đáp</a:t>
            </a:r>
            <a:r>
              <a:rPr lang="en-US" sz="2900" b="1" dirty="0"/>
              <a:t> </a:t>
            </a:r>
            <a:r>
              <a:rPr lang="en-US" sz="2900" b="1" dirty="0" err="1"/>
              <a:t>số</a:t>
            </a:r>
            <a:r>
              <a:rPr lang="en-US" sz="2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797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 animBg="1"/>
      <p:bldP spid="27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C2A1168-6F03-4ED6-96FA-8263987550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0653"/>
          <a:stretch/>
        </p:blipFill>
        <p:spPr>
          <a:xfrm>
            <a:off x="1854753" y="512487"/>
            <a:ext cx="2385943" cy="344991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xmlns="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5675458-E89C-4C22-BABC-70DF3F0BCE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281" r="31043"/>
          <a:stretch/>
        </p:blipFill>
        <p:spPr>
          <a:xfrm>
            <a:off x="4479235" y="512487"/>
            <a:ext cx="2981739" cy="34499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9339A57C-C22B-40C5-A43A-F1A56D606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957"/>
          <a:stretch/>
        </p:blipFill>
        <p:spPr>
          <a:xfrm>
            <a:off x="7460974" y="512487"/>
            <a:ext cx="2523808" cy="344991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F31D383-AE08-451A-8146-4C671122E57C}"/>
              </a:ext>
            </a:extLst>
          </p:cNvPr>
          <p:cNvSpPr txBox="1"/>
          <p:nvPr/>
        </p:nvSpPr>
        <p:spPr>
          <a:xfrm>
            <a:off x="800929" y="4146076"/>
            <a:ext cx="666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Rô-bốt có thân dạng khối lập phương ghi phép tính có kết quả bằng bao nhiêu?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5FB02CF-4EB6-4B1C-81B2-288F69E000DB}"/>
              </a:ext>
            </a:extLst>
          </p:cNvPr>
          <p:cNvSpPr txBox="1"/>
          <p:nvPr/>
        </p:nvSpPr>
        <p:spPr>
          <a:xfrm>
            <a:off x="800927" y="4977073"/>
            <a:ext cx="1017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Rô-bốt nào ghi phép tính có kết quả lớn nhất?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00FB6A2B-7EFE-4603-ABC0-50A632D7DC98}"/>
              </a:ext>
            </a:extLst>
          </p:cNvPr>
          <p:cNvSpPr/>
          <p:nvPr/>
        </p:nvSpPr>
        <p:spPr>
          <a:xfrm>
            <a:off x="7816021" y="4299771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46 – 28 =     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786C80F-BA8E-4465-B58D-65D7B308E7FE}"/>
              </a:ext>
            </a:extLst>
          </p:cNvPr>
          <p:cNvSpPr txBox="1"/>
          <p:nvPr/>
        </p:nvSpPr>
        <p:spPr>
          <a:xfrm>
            <a:off x="9384040" y="439229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0B052688-C957-43F7-AC8E-C5F4657FC268}"/>
              </a:ext>
            </a:extLst>
          </p:cNvPr>
          <p:cNvGrpSpPr/>
          <p:nvPr/>
        </p:nvGrpSpPr>
        <p:grpSpPr>
          <a:xfrm>
            <a:off x="2388186" y="2811709"/>
            <a:ext cx="793899" cy="662828"/>
            <a:chOff x="1750173" y="2926500"/>
            <a:chExt cx="793899" cy="66282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FB7F38FC-0C17-4901-AAA3-4BEF72E4FD1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41834517-2F15-456D-BB43-4ABC3E11D3D4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CC3CED07-5B56-4DDB-95DD-035FD1BE760B}"/>
              </a:ext>
            </a:extLst>
          </p:cNvPr>
          <p:cNvGrpSpPr/>
          <p:nvPr/>
        </p:nvGrpSpPr>
        <p:grpSpPr>
          <a:xfrm>
            <a:off x="5629177" y="2607059"/>
            <a:ext cx="807151" cy="662828"/>
            <a:chOff x="1750173" y="2926500"/>
            <a:chExt cx="807151" cy="66282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868F8C29-6826-412F-9E99-E81DA799972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DAE3C585-34BF-4F66-8BF3-6ED5F69E2A7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6A348FA4-0D81-43FA-A126-2BD693856481}"/>
              </a:ext>
            </a:extLst>
          </p:cNvPr>
          <p:cNvGrpSpPr/>
          <p:nvPr/>
        </p:nvGrpSpPr>
        <p:grpSpPr>
          <a:xfrm>
            <a:off x="8534351" y="2753275"/>
            <a:ext cx="807151" cy="662828"/>
            <a:chOff x="1750173" y="2926500"/>
            <a:chExt cx="807151" cy="66282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4DC5E52A-3C4E-48ED-8491-02B0947632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1EE7DEE-C524-4DEE-B376-A429442D00BD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EC7A04F-0F63-4E88-9856-968467B67464}"/>
              </a:ext>
            </a:extLst>
          </p:cNvPr>
          <p:cNvSpPr txBox="1"/>
          <p:nvPr/>
        </p:nvSpPr>
        <p:spPr>
          <a:xfrm>
            <a:off x="906946" y="5494551"/>
            <a:ext cx="984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Rô-bốt có dạng khối hộp chữ nhật có kết quả lớn nhất.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/>
      <p:bldP spid="40" grpId="0"/>
      <p:bldP spid="41" grpId="0" animBg="1"/>
      <p:bldP spid="42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397876" y="0"/>
            <a:ext cx="6726621" cy="3016469"/>
          </a:xfrm>
          <a:prstGeom prst="cloudCallout">
            <a:avLst>
              <a:gd name="adj1" fmla="val -52451"/>
              <a:gd name="adj2" fmla="val 85613"/>
            </a:avLst>
          </a:prstGeom>
          <a:solidFill>
            <a:srgbClr val="9CDC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xplosion 2 3"/>
          <p:cNvSpPr/>
          <p:nvPr/>
        </p:nvSpPr>
        <p:spPr>
          <a:xfrm rot="1018662">
            <a:off x="4851916" y="2119822"/>
            <a:ext cx="6545161" cy="4393324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72351" y="3467135"/>
            <a:ext cx="41042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8703" y="659799"/>
            <a:ext cx="5475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90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924</Words>
  <Application>Microsoft Office PowerPoint</Application>
  <PresentationFormat>Widescreen</PresentationFormat>
  <Paragraphs>148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HP001 4 hàng</vt:lpstr>
      <vt:lpstr>Symbol</vt:lpstr>
      <vt:lpstr>Times New Roman</vt:lpstr>
      <vt:lpstr>UTM Avo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85</cp:revision>
  <dcterms:created xsi:type="dcterms:W3CDTF">2021-06-02T01:34:28Z</dcterms:created>
  <dcterms:modified xsi:type="dcterms:W3CDTF">2022-11-28T08:39:21Z</dcterms:modified>
</cp:coreProperties>
</file>